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sldIdLst>
    <p:sldId id="302" r:id="rId3"/>
    <p:sldId id="306" r:id="rId5"/>
    <p:sldId id="308" r:id="rId6"/>
    <p:sldId id="332" r:id="rId7"/>
    <p:sldId id="438" r:id="rId8"/>
    <p:sldId id="443" r:id="rId9"/>
    <p:sldId id="442" r:id="rId10"/>
    <p:sldId id="341" r:id="rId11"/>
    <p:sldId id="439" r:id="rId12"/>
    <p:sldId id="440" r:id="rId13"/>
    <p:sldId id="346" r:id="rId14"/>
    <p:sldId id="441" r:id="rId15"/>
    <p:sldId id="437" r:id="rId16"/>
    <p:sldId id="447" r:id="rId17"/>
    <p:sldId id="444" r:id="rId18"/>
    <p:sldId id="446" r:id="rId19"/>
    <p:sldId id="445" r:id="rId20"/>
    <p:sldId id="448" r:id="rId21"/>
    <p:sldId id="449" r:id="rId22"/>
    <p:sldId id="450" r:id="rId23"/>
    <p:sldId id="451" r:id="rId24"/>
    <p:sldId id="452" r:id="rId25"/>
    <p:sldId id="453" r:id="rId26"/>
    <p:sldId id="454" r:id="rId27"/>
    <p:sldId id="455" r:id="rId28"/>
    <p:sldId id="456" r:id="rId29"/>
    <p:sldId id="457" r:id="rId30"/>
    <p:sldId id="458" r:id="rId31"/>
    <p:sldId id="459" r:id="rId32"/>
    <p:sldId id="460" r:id="rId33"/>
    <p:sldId id="461" r:id="rId34"/>
    <p:sldId id="462" r:id="rId35"/>
    <p:sldId id="463" r:id="rId36"/>
    <p:sldId id="464" r:id="rId37"/>
    <p:sldId id="465" r:id="rId38"/>
    <p:sldId id="466" r:id="rId39"/>
    <p:sldId id="467" r:id="rId40"/>
    <p:sldId id="468" r:id="rId41"/>
    <p:sldId id="470" r:id="rId42"/>
    <p:sldId id="469" r:id="rId43"/>
    <p:sldId id="471" r:id="rId44"/>
    <p:sldId id="472" r:id="rId45"/>
    <p:sldId id="473" r:id="rId46"/>
    <p:sldId id="474" r:id="rId47"/>
    <p:sldId id="475" r:id="rId48"/>
    <p:sldId id="476" r:id="rId49"/>
    <p:sldId id="477" r:id="rId50"/>
    <p:sldId id="478" r:id="rId51"/>
    <p:sldId id="479" r:id="rId52"/>
    <p:sldId id="480" r:id="rId53"/>
    <p:sldId id="481" r:id="rId54"/>
    <p:sldId id="482" r:id="rId55"/>
    <p:sldId id="483" r:id="rId56"/>
    <p:sldId id="484" r:id="rId57"/>
    <p:sldId id="485" r:id="rId58"/>
    <p:sldId id="303" r:id="rId59"/>
  </p:sldIdLst>
  <p:sldSz cx="12190095" cy="6858000"/>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79646"/>
    <a:srgbClr val="FBC497"/>
    <a:srgbClr val="F9AB6B"/>
    <a:srgbClr val="3DA5C1"/>
    <a:srgbClr val="F5F6F7"/>
    <a:srgbClr val="0060A8"/>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70" autoAdjust="0"/>
    <p:restoredTop sz="98373" autoAdjust="0"/>
  </p:normalViewPr>
  <p:slideViewPr>
    <p:cSldViewPr>
      <p:cViewPr>
        <p:scale>
          <a:sx n="66" d="100"/>
          <a:sy n="66" d="100"/>
        </p:scale>
        <p:origin x="-876" y="-318"/>
      </p:cViewPr>
      <p:guideLst>
        <p:guide orient="horz" pos="2190"/>
        <p:guide orient="horz" pos="1804"/>
        <p:guide orient="horz" pos="2552"/>
        <p:guide pos="383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2" Type="http://schemas.openxmlformats.org/officeDocument/2006/relationships/tableStyles" Target="tableStyles.xml"/><Relationship Id="rId61" Type="http://schemas.openxmlformats.org/officeDocument/2006/relationships/viewProps" Target="viewProps.xml"/><Relationship Id="rId60" Type="http://schemas.openxmlformats.org/officeDocument/2006/relationships/presProps" Target="presProps.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77FC6B22-AD9C-46E1-BBFB-72A70FEE6517}"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35C50582-4F99-4DB1-9AAE-18E21049546D}"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p:cNvSpPr>
          <p:nvPr>
            <p:ph type="sldImg"/>
          </p:nvPr>
        </p:nvSpPr>
        <p:spPr bwMode="auto">
          <a:noFill/>
          <a:ln>
            <a:solidFill>
              <a:srgbClr val="000000"/>
            </a:solidFill>
            <a:miter lim="800000"/>
          </a:ln>
        </p:spPr>
      </p:sp>
      <p:sp>
        <p:nvSpPr>
          <p:cNvPr id="1536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536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7EA86C5E-D1A7-4230-A974-D4A2FC6478A2}" type="slidenum">
              <a:rPr lang="zh-CN" altLang="en-US"/>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幻灯片图像占位符 1"/>
          <p:cNvSpPr>
            <a:spLocks noGrp="1" noRot="1" noChangeAspect="1" noTextEdit="1"/>
          </p:cNvSpPr>
          <p:nvPr>
            <p:ph type="sldImg"/>
          </p:nvPr>
        </p:nvSpPr>
        <p:spPr bwMode="auto">
          <a:noFill/>
          <a:ln>
            <a:solidFill>
              <a:srgbClr val="000000"/>
            </a:solidFill>
            <a:miter lim="800000"/>
          </a:ln>
        </p:spPr>
      </p:sp>
      <p:sp>
        <p:nvSpPr>
          <p:cNvPr id="3584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528E04E4-7B8C-4578-BE14-C0D6C814B518}"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幻灯片图像占位符 1"/>
          <p:cNvSpPr>
            <a:spLocks noGrp="1" noRot="1" noChangeAspect="1"/>
          </p:cNvSpPr>
          <p:nvPr>
            <p:ph type="sldImg"/>
          </p:nvPr>
        </p:nvSpPr>
        <p:spPr bwMode="auto">
          <a:noFill/>
          <a:ln>
            <a:solidFill>
              <a:srgbClr val="000000"/>
            </a:solidFill>
            <a:miter lim="800000"/>
          </a:ln>
        </p:spPr>
      </p:sp>
      <p:sp>
        <p:nvSpPr>
          <p:cNvPr id="3789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ADE7E5C9-7506-46BD-AA43-F8EF23CA63D5}" type="slidenum">
              <a:rPr lang="zh-CN" altLang="en-US"/>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幻灯片图像占位符 1"/>
          <p:cNvSpPr>
            <a:spLocks noGrp="1" noRot="1" noChangeAspect="1" noTextEdit="1"/>
          </p:cNvSpPr>
          <p:nvPr>
            <p:ph type="sldImg"/>
          </p:nvPr>
        </p:nvSpPr>
        <p:spPr bwMode="auto">
          <a:noFill/>
          <a:ln>
            <a:solidFill>
              <a:srgbClr val="000000"/>
            </a:solidFill>
            <a:miter lim="800000"/>
          </a:ln>
        </p:spPr>
      </p:sp>
      <p:sp>
        <p:nvSpPr>
          <p:cNvPr id="3993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5603"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489FA761-8A21-4E54-B033-6E4D15BFB7A9}"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幻灯片图像占位符 1"/>
          <p:cNvSpPr>
            <a:spLocks noGrp="1" noRot="1" noChangeAspect="1"/>
          </p:cNvSpPr>
          <p:nvPr>
            <p:ph type="sldImg"/>
          </p:nvPr>
        </p:nvSpPr>
        <p:spPr bwMode="auto">
          <a:noFill/>
          <a:ln>
            <a:solidFill>
              <a:srgbClr val="000000"/>
            </a:solidFill>
            <a:miter lim="800000"/>
          </a:ln>
        </p:spPr>
      </p:sp>
      <p:sp>
        <p:nvSpPr>
          <p:cNvPr id="4198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969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B8F9F7A-347F-4C24-BC5B-11B089EA46EF}" type="slidenum">
              <a:rPr lang="zh-CN" altLang="en-US"/>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noTextEdit="1"/>
          </p:cNvSpPr>
          <p:nvPr>
            <p:ph type="sldImg"/>
          </p:nvPr>
        </p:nvSpPr>
        <p:spPr bwMode="auto">
          <a:noFill/>
          <a:ln>
            <a:solidFill>
              <a:srgbClr val="000000"/>
            </a:solidFill>
            <a:miter lim="800000"/>
          </a:ln>
        </p:spPr>
      </p:sp>
      <p:sp>
        <p:nvSpPr>
          <p:cNvPr id="4403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9699"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A2D10CF2-AA52-4010-B0FA-C629177F3D4F}"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幻灯片图像占位符 1"/>
          <p:cNvSpPr>
            <a:spLocks noGrp="1" noRot="1" noChangeAspect="1" noTextEdit="1"/>
          </p:cNvSpPr>
          <p:nvPr>
            <p:ph type="sldImg"/>
          </p:nvPr>
        </p:nvSpPr>
        <p:spPr bwMode="auto">
          <a:noFill/>
          <a:ln>
            <a:solidFill>
              <a:srgbClr val="000000"/>
            </a:solidFill>
            <a:miter lim="800000"/>
          </a:ln>
        </p:spPr>
      </p:sp>
      <p:sp>
        <p:nvSpPr>
          <p:cNvPr id="4608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A2997567-D447-4776-A266-79A44AB8D6C8}"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幻灯片图像占位符 1"/>
          <p:cNvSpPr>
            <a:spLocks noGrp="1" noRot="1" noChangeAspect="1" noTextEdit="1"/>
          </p:cNvSpPr>
          <p:nvPr>
            <p:ph type="sldImg"/>
          </p:nvPr>
        </p:nvSpPr>
        <p:spPr bwMode="auto">
          <a:noFill/>
          <a:ln>
            <a:solidFill>
              <a:srgbClr val="000000"/>
            </a:solidFill>
            <a:miter lim="800000"/>
          </a:ln>
        </p:spPr>
      </p:sp>
      <p:sp>
        <p:nvSpPr>
          <p:cNvPr id="4813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E3E5934D-9EB6-4227-B785-EB38D428388F}"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幻灯片图像占位符 1"/>
          <p:cNvSpPr>
            <a:spLocks noGrp="1" noRot="1" noChangeAspect="1" noTextEdit="1"/>
          </p:cNvSpPr>
          <p:nvPr>
            <p:ph type="sldImg"/>
          </p:nvPr>
        </p:nvSpPr>
        <p:spPr bwMode="auto">
          <a:noFill/>
          <a:ln>
            <a:solidFill>
              <a:srgbClr val="000000"/>
            </a:solidFill>
            <a:miter lim="800000"/>
          </a:ln>
        </p:spPr>
      </p:sp>
      <p:sp>
        <p:nvSpPr>
          <p:cNvPr id="5017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7816A40E-3B40-4BFB-A77C-A7A0569C79D9}"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幻灯片图像占位符 1"/>
          <p:cNvSpPr>
            <a:spLocks noGrp="1" noRot="1" noChangeAspect="1" noTextEdit="1"/>
          </p:cNvSpPr>
          <p:nvPr>
            <p:ph type="sldImg"/>
          </p:nvPr>
        </p:nvSpPr>
        <p:spPr bwMode="auto">
          <a:noFill/>
          <a:ln>
            <a:solidFill>
              <a:srgbClr val="000000"/>
            </a:solidFill>
            <a:miter lim="800000"/>
          </a:ln>
        </p:spPr>
      </p:sp>
      <p:sp>
        <p:nvSpPr>
          <p:cNvPr id="5222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78B8A237-6699-4F6B-99AA-E613DA5E4AE4}"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幻灯片图像占位符 1"/>
          <p:cNvSpPr>
            <a:spLocks noGrp="1" noRot="1" noChangeAspect="1" noTextEdit="1"/>
          </p:cNvSpPr>
          <p:nvPr>
            <p:ph type="sldImg"/>
          </p:nvPr>
        </p:nvSpPr>
        <p:spPr bwMode="auto">
          <a:noFill/>
          <a:ln>
            <a:solidFill>
              <a:srgbClr val="000000"/>
            </a:solidFill>
            <a:miter lim="800000"/>
          </a:ln>
        </p:spPr>
      </p:sp>
      <p:sp>
        <p:nvSpPr>
          <p:cNvPr id="5427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100CB305-58B0-42E2-B700-73286B63BF8D}"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幻灯片图像占位符 1"/>
          <p:cNvSpPr>
            <a:spLocks noGrp="1" noRot="1" noChangeAspect="1"/>
          </p:cNvSpPr>
          <p:nvPr>
            <p:ph type="sldImg"/>
          </p:nvPr>
        </p:nvSpPr>
        <p:spPr bwMode="auto">
          <a:noFill/>
          <a:ln>
            <a:solidFill>
              <a:srgbClr val="000000"/>
            </a:solidFill>
            <a:miter lim="800000"/>
          </a:ln>
        </p:spPr>
      </p:sp>
      <p:sp>
        <p:nvSpPr>
          <p:cNvPr id="1741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741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B9058F44-C4AB-4B73-8715-49193AA22A04}" type="slidenum">
              <a:rPr lang="zh-CN" altLang="en-US"/>
            </a:fld>
            <a:endParaRPr lang="en-US"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幻灯片图像占位符 1"/>
          <p:cNvSpPr>
            <a:spLocks noGrp="1" noRot="1" noChangeAspect="1" noTextEdit="1"/>
          </p:cNvSpPr>
          <p:nvPr>
            <p:ph type="sldImg"/>
          </p:nvPr>
        </p:nvSpPr>
        <p:spPr bwMode="auto">
          <a:noFill/>
          <a:ln>
            <a:solidFill>
              <a:srgbClr val="000000"/>
            </a:solidFill>
            <a:miter lim="800000"/>
          </a:ln>
        </p:spPr>
      </p:sp>
      <p:sp>
        <p:nvSpPr>
          <p:cNvPr id="5632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9C6A53B7-5922-417A-BADA-9D60D15BE217}"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幻灯片图像占位符 1"/>
          <p:cNvSpPr>
            <a:spLocks noGrp="1" noRot="1" noChangeAspect="1" noTextEdit="1"/>
          </p:cNvSpPr>
          <p:nvPr>
            <p:ph type="sldImg"/>
          </p:nvPr>
        </p:nvSpPr>
        <p:spPr bwMode="auto">
          <a:noFill/>
          <a:ln>
            <a:solidFill>
              <a:srgbClr val="000000"/>
            </a:solidFill>
            <a:miter lim="800000"/>
          </a:ln>
        </p:spPr>
      </p:sp>
      <p:sp>
        <p:nvSpPr>
          <p:cNvPr id="5837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1A64BAC7-150B-4264-BA43-F1DAF241B962}"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幻灯片图像占位符 1"/>
          <p:cNvSpPr>
            <a:spLocks noGrp="1" noRot="1" noChangeAspect="1" noTextEdit="1"/>
          </p:cNvSpPr>
          <p:nvPr>
            <p:ph type="sldImg"/>
          </p:nvPr>
        </p:nvSpPr>
        <p:spPr bwMode="auto">
          <a:noFill/>
          <a:ln>
            <a:solidFill>
              <a:srgbClr val="000000"/>
            </a:solidFill>
            <a:miter lim="800000"/>
          </a:ln>
        </p:spPr>
      </p:sp>
      <p:sp>
        <p:nvSpPr>
          <p:cNvPr id="6041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73B4D860-1EEC-44D5-95B1-613D5AF112AC}"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幻灯片图像占位符 1"/>
          <p:cNvSpPr>
            <a:spLocks noGrp="1" noRot="1" noChangeAspect="1" noTextEdit="1"/>
          </p:cNvSpPr>
          <p:nvPr>
            <p:ph type="sldImg"/>
          </p:nvPr>
        </p:nvSpPr>
        <p:spPr bwMode="auto">
          <a:noFill/>
          <a:ln>
            <a:solidFill>
              <a:srgbClr val="000000"/>
            </a:solidFill>
            <a:miter lim="800000"/>
          </a:ln>
        </p:spPr>
      </p:sp>
      <p:sp>
        <p:nvSpPr>
          <p:cNvPr id="6246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1D9F3C30-9348-4A55-8481-5EB7938EC12D}"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幻灯片图像占位符 1"/>
          <p:cNvSpPr>
            <a:spLocks noGrp="1" noRot="1" noChangeAspect="1" noTextEdit="1"/>
          </p:cNvSpPr>
          <p:nvPr>
            <p:ph type="sldImg"/>
          </p:nvPr>
        </p:nvSpPr>
        <p:spPr bwMode="auto">
          <a:noFill/>
          <a:ln>
            <a:solidFill>
              <a:srgbClr val="000000"/>
            </a:solidFill>
            <a:miter lim="800000"/>
          </a:ln>
        </p:spPr>
      </p:sp>
      <p:sp>
        <p:nvSpPr>
          <p:cNvPr id="6451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F4C7BBA5-1D2F-4CB6-9820-51A04BF43EFA}"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幻灯片图像占位符 1"/>
          <p:cNvSpPr>
            <a:spLocks noGrp="1" noRot="1" noChangeAspect="1" noTextEdit="1"/>
          </p:cNvSpPr>
          <p:nvPr>
            <p:ph type="sldImg"/>
          </p:nvPr>
        </p:nvSpPr>
        <p:spPr bwMode="auto">
          <a:noFill/>
          <a:ln>
            <a:solidFill>
              <a:srgbClr val="000000"/>
            </a:solidFill>
            <a:miter lim="800000"/>
          </a:ln>
        </p:spPr>
      </p:sp>
      <p:sp>
        <p:nvSpPr>
          <p:cNvPr id="6656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5E135ECD-0522-41B7-B295-3D35FDE571E8}"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幻灯片图像占位符 1"/>
          <p:cNvSpPr>
            <a:spLocks noGrp="1" noRot="1" noChangeAspect="1" noTextEdit="1"/>
          </p:cNvSpPr>
          <p:nvPr>
            <p:ph type="sldImg"/>
          </p:nvPr>
        </p:nvSpPr>
        <p:spPr bwMode="auto">
          <a:noFill/>
          <a:ln>
            <a:solidFill>
              <a:srgbClr val="000000"/>
            </a:solidFill>
            <a:miter lim="800000"/>
          </a:ln>
        </p:spPr>
      </p:sp>
      <p:sp>
        <p:nvSpPr>
          <p:cNvPr id="6861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A3036723-B75A-4DCB-AA92-6D380793C989}"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幻灯片图像占位符 1"/>
          <p:cNvSpPr>
            <a:spLocks noGrp="1" noRot="1" noChangeAspect="1" noTextEdit="1"/>
          </p:cNvSpPr>
          <p:nvPr>
            <p:ph type="sldImg"/>
          </p:nvPr>
        </p:nvSpPr>
        <p:spPr bwMode="auto">
          <a:noFill/>
          <a:ln>
            <a:solidFill>
              <a:srgbClr val="000000"/>
            </a:solidFill>
            <a:miter lim="800000"/>
          </a:ln>
        </p:spPr>
      </p:sp>
      <p:sp>
        <p:nvSpPr>
          <p:cNvPr id="7065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A74721F8-F54A-4358-B7E2-D8F4F7958D2B}"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幻灯片图像占位符 1"/>
          <p:cNvSpPr>
            <a:spLocks noGrp="1" noRot="1" noChangeAspect="1" noTextEdit="1"/>
          </p:cNvSpPr>
          <p:nvPr>
            <p:ph type="sldImg"/>
          </p:nvPr>
        </p:nvSpPr>
        <p:spPr bwMode="auto">
          <a:noFill/>
          <a:ln>
            <a:solidFill>
              <a:srgbClr val="000000"/>
            </a:solidFill>
            <a:miter lim="800000"/>
          </a:ln>
        </p:spPr>
      </p:sp>
      <p:sp>
        <p:nvSpPr>
          <p:cNvPr id="727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CAEAA455-1581-4CEC-A26F-A365AA653CD0}"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幻灯片图像占位符 1"/>
          <p:cNvSpPr>
            <a:spLocks noGrp="1" noRot="1" noChangeAspect="1" noTextEdit="1"/>
          </p:cNvSpPr>
          <p:nvPr>
            <p:ph type="sldImg"/>
          </p:nvPr>
        </p:nvSpPr>
        <p:spPr bwMode="auto">
          <a:noFill/>
          <a:ln>
            <a:solidFill>
              <a:srgbClr val="000000"/>
            </a:solidFill>
            <a:miter lim="800000"/>
          </a:ln>
        </p:spPr>
      </p:sp>
      <p:sp>
        <p:nvSpPr>
          <p:cNvPr id="7475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EA0F52A5-27C7-48CB-B75E-5FA5C62589E1}"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幻灯片图像占位符 1"/>
          <p:cNvSpPr>
            <a:spLocks noGrp="1" noRot="1" noChangeAspect="1"/>
          </p:cNvSpPr>
          <p:nvPr>
            <p:ph type="sldImg"/>
          </p:nvPr>
        </p:nvSpPr>
        <p:spPr bwMode="auto">
          <a:noFill/>
          <a:ln>
            <a:solidFill>
              <a:srgbClr val="000000"/>
            </a:solidFill>
            <a:miter lim="800000"/>
          </a:ln>
        </p:spPr>
      </p:sp>
      <p:sp>
        <p:nvSpPr>
          <p:cNvPr id="1945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945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533FF4C8-AE0E-49E3-BAF6-2EAD3126E09D}" type="slidenum">
              <a:rPr lang="zh-CN" altLang="en-US"/>
            </a:fld>
            <a:endParaRPr lang="en-US" altLang="zh-CN"/>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幻灯片图像占位符 1"/>
          <p:cNvSpPr>
            <a:spLocks noGrp="1" noRot="1" noChangeAspect="1" noTextEdit="1"/>
          </p:cNvSpPr>
          <p:nvPr>
            <p:ph type="sldImg"/>
          </p:nvPr>
        </p:nvSpPr>
        <p:spPr bwMode="auto">
          <a:noFill/>
          <a:ln>
            <a:solidFill>
              <a:srgbClr val="000000"/>
            </a:solidFill>
            <a:miter lim="800000"/>
          </a:ln>
        </p:spPr>
      </p:sp>
      <p:sp>
        <p:nvSpPr>
          <p:cNvPr id="7680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4F1523E2-63DE-4A4E-8F9A-F88001A2C3A3}"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幻灯片图像占位符 1"/>
          <p:cNvSpPr>
            <a:spLocks noGrp="1" noRot="1" noChangeAspect="1" noTextEdit="1"/>
          </p:cNvSpPr>
          <p:nvPr>
            <p:ph type="sldImg"/>
          </p:nvPr>
        </p:nvSpPr>
        <p:spPr bwMode="auto">
          <a:noFill/>
          <a:ln>
            <a:solidFill>
              <a:srgbClr val="000000"/>
            </a:solidFill>
            <a:miter lim="800000"/>
          </a:ln>
        </p:spPr>
      </p:sp>
      <p:sp>
        <p:nvSpPr>
          <p:cNvPr id="7885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CB0D1CE9-F7DB-43B9-88B5-5180B9FA409A}"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幻灯片图像占位符 1"/>
          <p:cNvSpPr>
            <a:spLocks noGrp="1" noRot="1" noChangeAspect="1" noTextEdit="1"/>
          </p:cNvSpPr>
          <p:nvPr>
            <p:ph type="sldImg"/>
          </p:nvPr>
        </p:nvSpPr>
        <p:spPr bwMode="auto">
          <a:noFill/>
          <a:ln>
            <a:solidFill>
              <a:srgbClr val="000000"/>
            </a:solidFill>
            <a:miter lim="800000"/>
          </a:ln>
        </p:spPr>
      </p:sp>
      <p:sp>
        <p:nvSpPr>
          <p:cNvPr id="8089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6FC23FD1-03CE-4D5C-B3DD-553A06BEE151}"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幻灯片图像占位符 1"/>
          <p:cNvSpPr>
            <a:spLocks noGrp="1" noRot="1" noChangeAspect="1" noTextEdit="1"/>
          </p:cNvSpPr>
          <p:nvPr>
            <p:ph type="sldImg"/>
          </p:nvPr>
        </p:nvSpPr>
        <p:spPr bwMode="auto">
          <a:noFill/>
          <a:ln>
            <a:solidFill>
              <a:srgbClr val="000000"/>
            </a:solidFill>
            <a:miter lim="800000"/>
          </a:ln>
        </p:spPr>
      </p:sp>
      <p:sp>
        <p:nvSpPr>
          <p:cNvPr id="8397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BE221956-DB63-4D5D-8E1A-E7E691466A48}"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幻灯片图像占位符 1"/>
          <p:cNvSpPr>
            <a:spLocks noGrp="1" noRot="1" noChangeAspect="1" noTextEdit="1"/>
          </p:cNvSpPr>
          <p:nvPr>
            <p:ph type="sldImg"/>
          </p:nvPr>
        </p:nvSpPr>
        <p:spPr bwMode="auto">
          <a:noFill/>
          <a:ln>
            <a:solidFill>
              <a:srgbClr val="000000"/>
            </a:solidFill>
            <a:miter lim="800000"/>
          </a:ln>
        </p:spPr>
      </p:sp>
      <p:sp>
        <p:nvSpPr>
          <p:cNvPr id="8601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43EEC9CE-CE8F-4DD1-9FFF-AA24886987E8}"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幻灯片图像占位符 1"/>
          <p:cNvSpPr>
            <a:spLocks noGrp="1" noRot="1" noChangeAspect="1" noTextEdit="1"/>
          </p:cNvSpPr>
          <p:nvPr>
            <p:ph type="sldImg"/>
          </p:nvPr>
        </p:nvSpPr>
        <p:spPr bwMode="auto">
          <a:noFill/>
          <a:ln>
            <a:solidFill>
              <a:srgbClr val="000000"/>
            </a:solidFill>
            <a:miter lim="800000"/>
          </a:ln>
        </p:spPr>
      </p:sp>
      <p:sp>
        <p:nvSpPr>
          <p:cNvPr id="8806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C4E24F9A-2CF3-4CDF-A0F5-32EE586BAABE}"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幻灯片图像占位符 1"/>
          <p:cNvSpPr>
            <a:spLocks noGrp="1" noRot="1" noChangeAspect="1" noTextEdit="1"/>
          </p:cNvSpPr>
          <p:nvPr>
            <p:ph type="sldImg"/>
          </p:nvPr>
        </p:nvSpPr>
        <p:spPr bwMode="auto">
          <a:noFill/>
          <a:ln>
            <a:solidFill>
              <a:srgbClr val="000000"/>
            </a:solidFill>
            <a:miter lim="800000"/>
          </a:ln>
        </p:spPr>
      </p:sp>
      <p:sp>
        <p:nvSpPr>
          <p:cNvPr id="9011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56694D7B-720E-4C8F-BAEB-FA0BC31C47F5}"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幻灯片图像占位符 1"/>
          <p:cNvSpPr>
            <a:spLocks noGrp="1" noRot="1" noChangeAspect="1" noTextEdit="1"/>
          </p:cNvSpPr>
          <p:nvPr>
            <p:ph type="sldImg"/>
          </p:nvPr>
        </p:nvSpPr>
        <p:spPr bwMode="auto">
          <a:noFill/>
          <a:ln>
            <a:solidFill>
              <a:srgbClr val="000000"/>
            </a:solidFill>
            <a:miter lim="800000"/>
          </a:ln>
        </p:spPr>
      </p:sp>
      <p:sp>
        <p:nvSpPr>
          <p:cNvPr id="9216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4EFB31FE-2FAE-4090-8B0C-32E512417845}"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幻灯片图像占位符 1"/>
          <p:cNvSpPr>
            <a:spLocks noGrp="1" noRot="1" noChangeAspect="1" noTextEdit="1"/>
          </p:cNvSpPr>
          <p:nvPr>
            <p:ph type="sldImg"/>
          </p:nvPr>
        </p:nvSpPr>
        <p:spPr bwMode="auto">
          <a:noFill/>
          <a:ln>
            <a:solidFill>
              <a:srgbClr val="000000"/>
            </a:solidFill>
            <a:miter lim="800000"/>
          </a:ln>
        </p:spPr>
      </p:sp>
      <p:sp>
        <p:nvSpPr>
          <p:cNvPr id="9421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610B1CE7-806A-406A-BFFE-B1EBF93AB0E1}"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幻灯片图像占位符 1"/>
          <p:cNvSpPr>
            <a:spLocks noGrp="1" noRot="1" noChangeAspect="1" noTextEdit="1"/>
          </p:cNvSpPr>
          <p:nvPr>
            <p:ph type="sldImg"/>
          </p:nvPr>
        </p:nvSpPr>
        <p:spPr bwMode="auto">
          <a:noFill/>
          <a:ln>
            <a:solidFill>
              <a:srgbClr val="000000"/>
            </a:solidFill>
            <a:miter lim="800000"/>
          </a:ln>
        </p:spPr>
      </p:sp>
      <p:sp>
        <p:nvSpPr>
          <p:cNvPr id="9625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15421F8D-03BC-49BB-BD38-0E94E73E10E1}"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幻灯片图像占位符 1"/>
          <p:cNvSpPr>
            <a:spLocks noGrp="1" noRot="1" noChangeAspect="1" noTextEdit="1"/>
          </p:cNvSpPr>
          <p:nvPr>
            <p:ph type="sldImg"/>
          </p:nvPr>
        </p:nvSpPr>
        <p:spPr bwMode="auto">
          <a:noFill/>
          <a:ln>
            <a:solidFill>
              <a:srgbClr val="000000"/>
            </a:solidFill>
            <a:miter lim="800000"/>
          </a:ln>
        </p:spPr>
      </p:sp>
      <p:sp>
        <p:nvSpPr>
          <p:cNvPr id="983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F6C1F37F-8500-47D8-B766-F35EDC557EB5}"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幻灯片图像占位符 1"/>
          <p:cNvSpPr>
            <a:spLocks noGrp="1" noRot="1" noChangeAspect="1" noTextEdit="1"/>
          </p:cNvSpPr>
          <p:nvPr>
            <p:ph type="sldImg"/>
          </p:nvPr>
        </p:nvSpPr>
        <p:spPr bwMode="auto">
          <a:noFill/>
          <a:ln>
            <a:solidFill>
              <a:srgbClr val="000000"/>
            </a:solidFill>
            <a:miter lim="800000"/>
          </a:ln>
        </p:spPr>
      </p:sp>
      <p:sp>
        <p:nvSpPr>
          <p:cNvPr id="10035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773755FA-3B54-4101-9CA8-03BC7D58670F}"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幻灯片图像占位符 1"/>
          <p:cNvSpPr>
            <a:spLocks noGrp="1" noRot="1" noChangeAspect="1" noTextEdit="1"/>
          </p:cNvSpPr>
          <p:nvPr>
            <p:ph type="sldImg"/>
          </p:nvPr>
        </p:nvSpPr>
        <p:spPr bwMode="auto">
          <a:noFill/>
          <a:ln>
            <a:solidFill>
              <a:srgbClr val="000000"/>
            </a:solidFill>
            <a:miter lim="800000"/>
          </a:ln>
        </p:spPr>
      </p:sp>
      <p:sp>
        <p:nvSpPr>
          <p:cNvPr id="10240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0048060A-F769-42DB-B96E-93A3DA5EF84B}"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幻灯片图像占位符 1"/>
          <p:cNvSpPr>
            <a:spLocks noGrp="1" noRot="1" noChangeAspect="1" noTextEdit="1"/>
          </p:cNvSpPr>
          <p:nvPr>
            <p:ph type="sldImg"/>
          </p:nvPr>
        </p:nvSpPr>
        <p:spPr bwMode="auto">
          <a:noFill/>
          <a:ln>
            <a:solidFill>
              <a:srgbClr val="000000"/>
            </a:solidFill>
            <a:miter lim="800000"/>
          </a:ln>
        </p:spPr>
      </p:sp>
      <p:sp>
        <p:nvSpPr>
          <p:cNvPr id="10445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B18B2BFE-B6B5-464C-9BD7-C6053B9E6EEA}"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幻灯片图像占位符 1"/>
          <p:cNvSpPr>
            <a:spLocks noGrp="1" noRot="1" noChangeAspect="1" noTextEdit="1"/>
          </p:cNvSpPr>
          <p:nvPr>
            <p:ph type="sldImg"/>
          </p:nvPr>
        </p:nvSpPr>
        <p:spPr bwMode="auto">
          <a:noFill/>
          <a:ln>
            <a:solidFill>
              <a:srgbClr val="000000"/>
            </a:solidFill>
            <a:miter lim="800000"/>
          </a:ln>
        </p:spPr>
      </p:sp>
      <p:sp>
        <p:nvSpPr>
          <p:cNvPr id="10752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53C042B1-E43A-44D1-A3E3-B69720C01F5F}"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幻灯片图像占位符 1"/>
          <p:cNvSpPr>
            <a:spLocks noGrp="1" noRot="1" noChangeAspect="1" noTextEdit="1"/>
          </p:cNvSpPr>
          <p:nvPr>
            <p:ph type="sldImg"/>
          </p:nvPr>
        </p:nvSpPr>
        <p:spPr bwMode="auto">
          <a:noFill/>
          <a:ln>
            <a:solidFill>
              <a:srgbClr val="000000"/>
            </a:solidFill>
            <a:miter lim="800000"/>
          </a:ln>
        </p:spPr>
      </p:sp>
      <p:sp>
        <p:nvSpPr>
          <p:cNvPr id="10957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33989CDC-4683-48AE-AB3C-A94358A514B4}"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幻灯片图像占位符 1"/>
          <p:cNvSpPr>
            <a:spLocks noGrp="1" noRot="1" noChangeAspect="1" noTextEdit="1"/>
          </p:cNvSpPr>
          <p:nvPr>
            <p:ph type="sldImg"/>
          </p:nvPr>
        </p:nvSpPr>
        <p:spPr bwMode="auto">
          <a:noFill/>
          <a:ln>
            <a:solidFill>
              <a:srgbClr val="000000"/>
            </a:solidFill>
            <a:miter lim="800000"/>
          </a:ln>
        </p:spPr>
      </p:sp>
      <p:sp>
        <p:nvSpPr>
          <p:cNvPr id="11161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3C0F25C7-9645-4F3A-B13D-2CF61C2693A4}"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幻灯片图像占位符 1"/>
          <p:cNvSpPr>
            <a:spLocks noGrp="1" noRot="1" noChangeAspect="1" noTextEdit="1"/>
          </p:cNvSpPr>
          <p:nvPr>
            <p:ph type="sldImg"/>
          </p:nvPr>
        </p:nvSpPr>
        <p:spPr bwMode="auto">
          <a:noFill/>
          <a:ln>
            <a:solidFill>
              <a:srgbClr val="000000"/>
            </a:solidFill>
            <a:miter lim="800000"/>
          </a:ln>
        </p:spPr>
      </p:sp>
      <p:sp>
        <p:nvSpPr>
          <p:cNvPr id="11366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F274BEFF-1ACD-4A8F-BD8B-91029B0BA038}"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幻灯片图像占位符 1"/>
          <p:cNvSpPr>
            <a:spLocks noGrp="1" noRot="1" noChangeAspect="1" noTextEdit="1"/>
          </p:cNvSpPr>
          <p:nvPr>
            <p:ph type="sldImg"/>
          </p:nvPr>
        </p:nvSpPr>
        <p:spPr bwMode="auto">
          <a:noFill/>
          <a:ln>
            <a:solidFill>
              <a:srgbClr val="000000"/>
            </a:solidFill>
            <a:miter lim="800000"/>
          </a:ln>
        </p:spPr>
      </p:sp>
      <p:sp>
        <p:nvSpPr>
          <p:cNvPr id="11571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2B300904-D47A-45B8-AEAF-A3DB4CE209B5}"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幻灯片图像占位符 1"/>
          <p:cNvSpPr>
            <a:spLocks noGrp="1" noRot="1" noChangeAspect="1" noTextEdit="1"/>
          </p:cNvSpPr>
          <p:nvPr>
            <p:ph type="sldImg"/>
          </p:nvPr>
        </p:nvSpPr>
        <p:spPr bwMode="auto">
          <a:noFill/>
          <a:ln>
            <a:solidFill>
              <a:srgbClr val="000000"/>
            </a:solidFill>
            <a:miter lim="800000"/>
          </a:ln>
        </p:spPr>
      </p:sp>
      <p:sp>
        <p:nvSpPr>
          <p:cNvPr id="11776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A24EF113-63AA-4763-9FF2-90C9EDB0A135}"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幻灯片图像占位符 1"/>
          <p:cNvSpPr>
            <a:spLocks noGrp="1" noRot="1" noChangeAspect="1" noTextEdit="1"/>
          </p:cNvSpPr>
          <p:nvPr>
            <p:ph type="sldImg"/>
          </p:nvPr>
        </p:nvSpPr>
        <p:spPr bwMode="auto">
          <a:noFill/>
          <a:ln>
            <a:solidFill>
              <a:srgbClr val="000000"/>
            </a:solidFill>
            <a:miter lim="800000"/>
          </a:ln>
        </p:spPr>
      </p:sp>
      <p:sp>
        <p:nvSpPr>
          <p:cNvPr id="2355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6517A178-A748-4FAF-895E-7D5D47DFDFFE}"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幻灯片图像占位符 1"/>
          <p:cNvSpPr>
            <a:spLocks noGrp="1" noRot="1" noChangeAspect="1" noTextEdit="1"/>
          </p:cNvSpPr>
          <p:nvPr>
            <p:ph type="sldImg"/>
          </p:nvPr>
        </p:nvSpPr>
        <p:spPr bwMode="auto">
          <a:noFill/>
          <a:ln>
            <a:solidFill>
              <a:srgbClr val="000000"/>
            </a:solidFill>
            <a:miter lim="800000"/>
          </a:ln>
        </p:spPr>
      </p:sp>
      <p:sp>
        <p:nvSpPr>
          <p:cNvPr id="11981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32CDA0C9-0F57-4AA5-8CF0-65DC50083E73}"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幻灯片图像占位符 1"/>
          <p:cNvSpPr>
            <a:spLocks noGrp="1" noRot="1" noChangeAspect="1" noTextEdit="1"/>
          </p:cNvSpPr>
          <p:nvPr>
            <p:ph type="sldImg"/>
          </p:nvPr>
        </p:nvSpPr>
        <p:spPr bwMode="auto">
          <a:noFill/>
          <a:ln>
            <a:solidFill>
              <a:srgbClr val="000000"/>
            </a:solidFill>
            <a:miter lim="800000"/>
          </a:ln>
        </p:spPr>
      </p:sp>
      <p:sp>
        <p:nvSpPr>
          <p:cNvPr id="12185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E270CCC9-AF89-4BEC-A96D-EE0EE8510356}"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幻灯片图像占位符 1"/>
          <p:cNvSpPr>
            <a:spLocks noGrp="1" noRot="1" noChangeAspect="1" noTextEdit="1"/>
          </p:cNvSpPr>
          <p:nvPr>
            <p:ph type="sldImg"/>
          </p:nvPr>
        </p:nvSpPr>
        <p:spPr bwMode="auto">
          <a:noFill/>
          <a:ln>
            <a:solidFill>
              <a:srgbClr val="000000"/>
            </a:solidFill>
            <a:miter lim="800000"/>
          </a:ln>
        </p:spPr>
      </p:sp>
      <p:sp>
        <p:nvSpPr>
          <p:cNvPr id="1239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5BBB611F-38AB-4700-A85E-4AA2E94F5401}"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幻灯片图像占位符 1"/>
          <p:cNvSpPr>
            <a:spLocks noGrp="1" noRot="1" noChangeAspect="1" noTextEdit="1"/>
          </p:cNvSpPr>
          <p:nvPr>
            <p:ph type="sldImg"/>
          </p:nvPr>
        </p:nvSpPr>
        <p:spPr bwMode="auto">
          <a:noFill/>
          <a:ln>
            <a:solidFill>
              <a:srgbClr val="000000"/>
            </a:solidFill>
            <a:miter lim="800000"/>
          </a:ln>
        </p:spPr>
      </p:sp>
      <p:sp>
        <p:nvSpPr>
          <p:cNvPr id="12595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11E40DDB-A2A9-434D-B528-C72EFA883F95}"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幻灯片图像占位符 1"/>
          <p:cNvSpPr>
            <a:spLocks noGrp="1" noRot="1" noChangeAspect="1"/>
          </p:cNvSpPr>
          <p:nvPr>
            <p:ph type="sldImg"/>
          </p:nvPr>
        </p:nvSpPr>
        <p:spPr bwMode="auto">
          <a:noFill/>
          <a:ln>
            <a:solidFill>
              <a:srgbClr val="000000"/>
            </a:solidFill>
            <a:miter lim="800000"/>
          </a:ln>
        </p:spPr>
      </p:sp>
      <p:sp>
        <p:nvSpPr>
          <p:cNvPr id="12800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3174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FA898223-57C9-4DBA-BF54-7ECE777AD800}" type="slidenum">
              <a:rPr lang="zh-CN" altLang="en-US"/>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幻灯片图像占位符 1"/>
          <p:cNvSpPr>
            <a:spLocks noGrp="1" noRot="1" noChangeAspect="1" noTextEdit="1"/>
          </p:cNvSpPr>
          <p:nvPr>
            <p:ph type="sldImg"/>
          </p:nvPr>
        </p:nvSpPr>
        <p:spPr bwMode="auto">
          <a:noFill/>
          <a:ln>
            <a:solidFill>
              <a:srgbClr val="000000"/>
            </a:solidFill>
            <a:miter lim="800000"/>
          </a:ln>
        </p:spPr>
      </p:sp>
      <p:sp>
        <p:nvSpPr>
          <p:cNvPr id="2560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C9F5A85C-A43D-4F25-B6BA-789DD2BD15C5}"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幻灯片图像占位符 1"/>
          <p:cNvSpPr>
            <a:spLocks noGrp="1" noRot="1" noChangeAspect="1" noTextEdit="1"/>
          </p:cNvSpPr>
          <p:nvPr>
            <p:ph type="sldImg"/>
          </p:nvPr>
        </p:nvSpPr>
        <p:spPr bwMode="auto">
          <a:noFill/>
          <a:ln>
            <a:solidFill>
              <a:srgbClr val="000000"/>
            </a:solidFill>
            <a:miter lim="800000"/>
          </a:ln>
        </p:spPr>
      </p:sp>
      <p:sp>
        <p:nvSpPr>
          <p:cNvPr id="2765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EDCDC178-97CE-4C65-95C1-A5994498B307}"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p:cNvSpPr>
          <p:nvPr>
            <p:ph type="sldImg"/>
          </p:nvPr>
        </p:nvSpPr>
        <p:spPr bwMode="auto">
          <a:noFill/>
          <a:ln>
            <a:solidFill>
              <a:srgbClr val="000000"/>
            </a:solidFill>
            <a:miter lim="800000"/>
          </a:ln>
        </p:spPr>
      </p:sp>
      <p:sp>
        <p:nvSpPr>
          <p:cNvPr id="3174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560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CDDF2254-D60F-44F4-9ACB-FE8936C2081D}" type="slidenum">
              <a:rPr lang="zh-CN" altLang="en-US"/>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幻灯片图像占位符 1"/>
          <p:cNvSpPr>
            <a:spLocks noGrp="1" noRot="1" noChangeAspect="1" noTextEdit="1"/>
          </p:cNvSpPr>
          <p:nvPr>
            <p:ph type="sldImg"/>
          </p:nvPr>
        </p:nvSpPr>
        <p:spPr bwMode="auto">
          <a:noFill/>
          <a:ln>
            <a:solidFill>
              <a:srgbClr val="000000"/>
            </a:solidFill>
            <a:miter lim="800000"/>
          </a:ln>
        </p:spPr>
      </p:sp>
      <p:sp>
        <p:nvSpPr>
          <p:cNvPr id="3379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A20BC0F6-C70E-4781-8D39-6C859D748AEF}" type="slidenum">
              <a:rPr lang="zh-CN" altLang="en-US" sz="1200">
                <a:latin typeface="+mn-lt"/>
                <a:ea typeface="+mn-ea"/>
              </a:rPr>
            </a:fld>
            <a:endParaRPr lang="en-US" altLang="zh-CN" sz="1200">
              <a:latin typeface="+mn-lt"/>
              <a:ea typeface="+mn-ea"/>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43EF8E0-A71E-4301-9027-4F1C1D5ADB24}"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66C52C27-21BF-44C6-9142-7B0CD69D4922}" type="slidenum">
              <a:rPr lang="zh-CN" altLang="en-US"/>
            </a:fld>
            <a:endParaRPr lang="zh-CN" altLang="en-US"/>
          </a:p>
        </p:txBody>
      </p:sp>
    </p:spTree>
  </p:cSld>
  <p:clrMapOvr>
    <a:masterClrMapping/>
  </p:clrMapOvr>
  <p:transition spd="slow" advTm="200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A48035B-9E46-4B7F-9236-B1F9CBE0DC2D}"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479241F-2A7A-4F49-9AF9-35BD131BCAFD}" type="slidenum">
              <a:rPr lang="zh-CN" altLang="en-US"/>
            </a:fld>
            <a:endParaRPr lang="zh-CN" altLang="en-US"/>
          </a:p>
        </p:txBody>
      </p:sp>
    </p:spTree>
  </p:cSld>
  <p:clrMapOvr>
    <a:masterClrMapping/>
  </p:clrMapOvr>
  <p:transition spd="slow" advTm="200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B1E405B-828F-4772-97F4-F1E6BBC6C86D}"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933513C-811E-48E8-8DEE-DCECA06E7AE0}" type="slidenum">
              <a:rPr lang="zh-CN" altLang="en-US"/>
            </a:fld>
            <a:endParaRPr lang="zh-CN" altLang="en-US"/>
          </a:p>
        </p:txBody>
      </p:sp>
    </p:spTree>
  </p:cSld>
  <p:clrMapOvr>
    <a:masterClrMapping/>
  </p:clrMapOvr>
  <p:transition spd="slow" advTm="200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5AD889F3-B768-4FA8-A5DD-060FBCA2575A}"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ED294D5-62CF-40C6-BC7D-9DBB77DBA092}" type="slidenum">
              <a:rPr lang="zh-CN" altLang="en-US"/>
            </a:fld>
            <a:endParaRPr lang="zh-CN" altLang="en-US"/>
          </a:p>
        </p:txBody>
      </p:sp>
    </p:spTree>
  </p:cSld>
  <p:clrMapOvr>
    <a:masterClrMapping/>
  </p:clrMapOvr>
  <p:transition spd="slow" advTm="200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D5D5EF04-C865-42A9-B4BC-FA4D3BFF9B1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351C719-86ED-4F29-B28D-ADEC90AD7FA5}" type="slidenum">
              <a:rPr lang="zh-CN" altLang="en-US"/>
            </a:fld>
            <a:endParaRPr lang="zh-CN" altLang="en-US"/>
          </a:p>
        </p:txBody>
      </p:sp>
    </p:spTree>
  </p:cSld>
  <p:clrMapOvr>
    <a:masterClrMapping/>
  </p:clrMapOvr>
  <p:transition spd="slow" advTm="200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39E7C48A-ED01-46EC-92B9-01819661275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5C278C9-BA52-480E-878A-08160395DC58}" type="slidenum">
              <a:rPr lang="zh-CN" altLang="en-US"/>
            </a:fld>
            <a:endParaRPr lang="zh-CN" altLang="en-US"/>
          </a:p>
        </p:txBody>
      </p:sp>
    </p:spTree>
  </p:cSld>
  <p:clrMapOvr>
    <a:masterClrMapping/>
  </p:clrMapOvr>
  <p:transition spd="slow" advTm="200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23B3429A-FEDC-44EA-8E21-5E12F3CCCFC1}"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D9F4DAAB-C4D3-41E9-A515-5D73571850A5}" type="slidenum">
              <a:rPr lang="zh-CN" altLang="en-US"/>
            </a:fld>
            <a:endParaRPr lang="zh-CN" altLang="en-US"/>
          </a:p>
        </p:txBody>
      </p:sp>
    </p:spTree>
  </p:cSld>
  <p:clrMapOvr>
    <a:masterClrMapping/>
  </p:clrMapOvr>
  <p:transition spd="slow" advTm="200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03480355-196B-4518-9D94-3435CAC5E958}"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8F6FE129-DE61-4189-A113-52E4A1A06FED}" type="slidenum">
              <a:rPr lang="zh-CN" altLang="en-US"/>
            </a:fld>
            <a:endParaRPr lang="zh-CN" altLang="en-US"/>
          </a:p>
        </p:txBody>
      </p:sp>
    </p:spTree>
  </p:cSld>
  <p:clrMapOvr>
    <a:masterClrMapping/>
  </p:clrMapOvr>
  <p:transition spd="slow" advTm="200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52B08FD9-4A24-4CF0-AD54-88263F78F66D}"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718194BF-DF31-4640-90FB-955D9A0A97A5}" type="slidenum">
              <a:rPr lang="zh-CN" altLang="en-US"/>
            </a:fld>
            <a:endParaRPr lang="zh-CN" altLang="en-US"/>
          </a:p>
        </p:txBody>
      </p:sp>
    </p:spTree>
  </p:cSld>
  <p:clrMapOvr>
    <a:masterClrMapping/>
  </p:clrMapOvr>
  <p:transition spd="slow" advTm="200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06043E16-E816-4EE9-8395-C884313EA0F4}"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1D7D99F1-CB87-4F75-8FF6-BCC183107560}" type="slidenum">
              <a:rPr lang="zh-CN" altLang="en-US"/>
            </a:fld>
            <a:endParaRPr lang="zh-CN" altLang="en-US"/>
          </a:p>
        </p:txBody>
      </p:sp>
    </p:spTree>
  </p:cSld>
  <p:clrMapOvr>
    <a:masterClrMapping/>
  </p:clrMapOvr>
  <p:transition spd="slow" advTm="200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FD53DBB-DF83-4083-B4B0-05C8C77DA0CB}"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E605EEDE-D5C2-49AD-9381-A29308D5E3DA}" type="slidenum">
              <a:rPr lang="zh-CN" altLang="en-US"/>
            </a:fld>
            <a:endParaRPr lang="zh-CN" altLang="en-US"/>
          </a:p>
        </p:txBody>
      </p:sp>
    </p:spTree>
  </p:cSld>
  <p:clrMapOvr>
    <a:masterClrMapping/>
  </p:clrMapOvr>
  <p:transition spd="slow" advTm="2000">
    <p:pull/>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3737955D-2D44-4FB5-BA47-D0A54183B641}" type="datetimeFigureOut">
              <a:rPr lang="zh-CN" altLang="en-US"/>
            </a:fld>
            <a:endParaRPr lang="zh-CN" altLang="en-US"/>
          </a:p>
        </p:txBody>
      </p:sp>
      <p:sp>
        <p:nvSpPr>
          <p:cNvPr id="5" name="页脚占位符 4"/>
          <p:cNvSpPr>
            <a:spLocks noGrp="1"/>
          </p:cNvSpPr>
          <p:nvPr>
            <p:ph type="ftr" sz="quarter" idx="3"/>
          </p:nvPr>
        </p:nvSpPr>
        <p:spPr>
          <a:xfrm>
            <a:off x="4165600" y="6356350"/>
            <a:ext cx="3859213"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31CE7AFC-F839-40AE-A2C4-A7277478C9BB}"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2000">
    <p:pull/>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7.xml"/><Relationship Id="rId2" Type="http://schemas.openxmlformats.org/officeDocument/2006/relationships/image" Target="../media/image12.png"/><Relationship Id="rId1" Type="http://schemas.openxmlformats.org/officeDocument/2006/relationships/image" Target="../media/image11.jpeg"/></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41.xml"/><Relationship Id="rId3" Type="http://schemas.openxmlformats.org/officeDocument/2006/relationships/slideLayout" Target="../slideLayouts/slideLayout7.xml"/><Relationship Id="rId2" Type="http://schemas.openxmlformats.org/officeDocument/2006/relationships/image" Target="../media/image12.png"/><Relationship Id="rId1" Type="http://schemas.openxmlformats.org/officeDocument/2006/relationships/image" Target="../media/image11.jpe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7.xml"/><Relationship Id="rId1" Type="http://schemas.openxmlformats.org/officeDocument/2006/relationships/image" Target="../media/image11.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8" Type="http://schemas.openxmlformats.org/officeDocument/2006/relationships/notesSlide" Target="../notesSlides/notesSlide54.xml"/><Relationship Id="rId7"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hyperlink" Target="http://2006.5.7/2006.5.7/&#35838;&#20214;/nanhai.ppt"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C:\Users\Administrator\Desktop\QQ截图20160516104337.png"/>
          <p:cNvPicPr>
            <a:picLocks noChangeAspect="1" noChangeArrowheads="1"/>
          </p:cNvPicPr>
          <p:nvPr/>
        </p:nvPicPr>
        <p:blipFill>
          <a:blip r:embed="rId1"/>
          <a:srcRect/>
          <a:stretch>
            <a:fillRect/>
          </a:stretch>
        </p:blipFill>
        <p:spPr bwMode="auto">
          <a:xfrm>
            <a:off x="0" y="-26988"/>
            <a:ext cx="12190413" cy="6884988"/>
          </a:xfrm>
          <a:prstGeom prst="rect">
            <a:avLst/>
          </a:prstGeom>
          <a:noFill/>
          <a:ln w="9525">
            <a:noFill/>
            <a:miter lim="800000"/>
            <a:headEnd/>
            <a:tailEnd/>
          </a:ln>
        </p:spPr>
      </p:pic>
      <p:sp>
        <p:nvSpPr>
          <p:cNvPr id="24" name="圆角矩形 23"/>
          <p:cNvSpPr/>
          <p:nvPr/>
        </p:nvSpPr>
        <p:spPr>
          <a:xfrm>
            <a:off x="7297738" y="1117600"/>
            <a:ext cx="1092200" cy="849313"/>
          </a:xfrm>
          <a:prstGeom prst="roundRect">
            <a:avLst/>
          </a:prstGeom>
          <a:blipFill>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圆角矩形 24"/>
          <p:cNvSpPr/>
          <p:nvPr/>
        </p:nvSpPr>
        <p:spPr>
          <a:xfrm>
            <a:off x="7297738" y="2066925"/>
            <a:ext cx="1092200" cy="849313"/>
          </a:xfrm>
          <a:prstGeom prst="roundRect">
            <a:avLst/>
          </a:prstGeom>
          <a:blipFill>
            <a:blip r:embed="rId3"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 name="圆角矩形 25"/>
          <p:cNvSpPr/>
          <p:nvPr/>
        </p:nvSpPr>
        <p:spPr>
          <a:xfrm>
            <a:off x="8604250" y="1117600"/>
            <a:ext cx="1092200" cy="849313"/>
          </a:xfrm>
          <a:prstGeom prst="roundRect">
            <a:avLst/>
          </a:prstGeom>
          <a:blipFill>
            <a:blip r:embed="rId4"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 name="圆角矩形 26"/>
          <p:cNvSpPr/>
          <p:nvPr/>
        </p:nvSpPr>
        <p:spPr>
          <a:xfrm>
            <a:off x="9913938" y="3038475"/>
            <a:ext cx="1177925" cy="849313"/>
          </a:xfrm>
          <a:prstGeom prst="roundRect">
            <a:avLst/>
          </a:prstGeom>
          <a:blipFill>
            <a:blip r:embed="rId5"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TextBox 33"/>
          <p:cNvSpPr txBox="1">
            <a:spLocks noChangeArrowheads="1"/>
          </p:cNvSpPr>
          <p:nvPr/>
        </p:nvSpPr>
        <p:spPr bwMode="auto">
          <a:xfrm>
            <a:off x="7413625" y="4456113"/>
            <a:ext cx="2282825" cy="368300"/>
          </a:xfrm>
          <a:prstGeom prst="rect">
            <a:avLst/>
          </a:prstGeom>
          <a:noFill/>
          <a:ln w="9525">
            <a:noFill/>
            <a:miter lim="800000"/>
          </a:ln>
        </p:spPr>
        <p:txBody>
          <a:bodyPr>
            <a:spAutoFit/>
          </a:bodyPr>
          <a:lstStyle/>
          <a:p>
            <a:pPr algn="dist"/>
            <a:r>
              <a:rPr lang="zh-CN" altLang="en-US">
                <a:solidFill>
                  <a:srgbClr val="F79646"/>
                </a:solidFill>
                <a:latin typeface="微软雅黑" panose="020B0503020204020204" pitchFamily="34" charset="-122"/>
                <a:ea typeface="微软雅黑" panose="020B0503020204020204" pitchFamily="34" charset="-122"/>
              </a:rPr>
              <a:t>北京出版社</a:t>
            </a:r>
            <a:endParaRPr lang="zh-CN" altLang="en-US">
              <a:solidFill>
                <a:srgbClr val="F79646"/>
              </a:solidFill>
              <a:latin typeface="微软雅黑" panose="020B0503020204020204" pitchFamily="34" charset="-122"/>
              <a:ea typeface="微软雅黑" panose="020B0503020204020204" pitchFamily="34" charset="-122"/>
            </a:endParaRPr>
          </a:p>
        </p:txBody>
      </p:sp>
      <p:sp>
        <p:nvSpPr>
          <p:cNvPr id="30" name="TextBox 29"/>
          <p:cNvSpPr txBox="1">
            <a:spLocks noChangeArrowheads="1"/>
          </p:cNvSpPr>
          <p:nvPr/>
        </p:nvSpPr>
        <p:spPr bwMode="auto">
          <a:xfrm>
            <a:off x="1477963" y="3007995"/>
            <a:ext cx="4248150" cy="701675"/>
          </a:xfrm>
          <a:prstGeom prst="rect">
            <a:avLst/>
          </a:prstGeom>
          <a:noFill/>
          <a:ln w="9525">
            <a:noFill/>
            <a:miter lim="800000"/>
          </a:ln>
        </p:spPr>
        <p:txBody>
          <a:bodyPr wrap="none">
            <a:spAutoFit/>
          </a:bodyPr>
          <a:lstStyle/>
          <a:p>
            <a:pPr algn="ctr"/>
            <a:r>
              <a:rPr lang="zh-CN" altLang="en-US" sz="4000" b="1">
                <a:solidFill>
                  <a:srgbClr val="F79646"/>
                </a:solidFill>
                <a:latin typeface="AvantGarde Md BT"/>
                <a:ea typeface="微软雅黑" panose="020B0503020204020204" pitchFamily="34" charset="-122"/>
              </a:rPr>
              <a:t>审计学基础与实务</a:t>
            </a:r>
            <a:endParaRPr lang="zh-CN" altLang="en-US" sz="4000" b="1">
              <a:solidFill>
                <a:srgbClr val="F79646"/>
              </a:solidFill>
              <a:latin typeface="AvantGarde Md BT"/>
              <a:ea typeface="微软雅黑" panose="020B0503020204020204" pitchFamily="34" charset="-122"/>
            </a:endParaRPr>
          </a:p>
        </p:txBody>
      </p:sp>
      <p:sp>
        <p:nvSpPr>
          <p:cNvPr id="31" name="标题 4"/>
          <p:cNvSpPr txBox="1"/>
          <p:nvPr/>
        </p:nvSpPr>
        <p:spPr>
          <a:xfrm>
            <a:off x="709613" y="4095433"/>
            <a:ext cx="5776912" cy="268287"/>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lvl="1" algn="dist" fontAlgn="auto">
              <a:spcBef>
                <a:spcPts val="0"/>
              </a:spcBef>
              <a:spcAft>
                <a:spcPts val="0"/>
              </a:spcAft>
              <a:defRPr/>
            </a:pP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CAIJING FAGUI YU KUAIJI ZHIYE DAODE</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7304166" y="1130019"/>
            <a:ext cx="3786329" cy="2779361"/>
            <a:chOff x="7304166" y="1130019"/>
            <a:chExt cx="3786329" cy="2779361"/>
          </a:xfrm>
          <a:scene3d>
            <a:camera prst="orthographicFront">
              <a:rot lat="0" lon="0" rev="0"/>
            </a:camera>
            <a:lightRig rig="contrasting" dir="t">
              <a:rot lat="0" lon="0" rev="1500000"/>
            </a:lightRig>
          </a:scene3d>
        </p:grpSpPr>
        <p:sp>
          <p:nvSpPr>
            <p:cNvPr id="2" name="矩形: 圆角 1"/>
            <p:cNvSpPr/>
            <p:nvPr/>
          </p:nvSpPr>
          <p:spPr>
            <a:xfrm>
              <a:off x="9912879" y="1130019"/>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3" name="矩形: 圆角 42"/>
            <p:cNvSpPr/>
            <p:nvPr/>
          </p:nvSpPr>
          <p:spPr>
            <a:xfrm>
              <a:off x="7304166" y="3060006"/>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4" name="矩形: 圆角 43"/>
            <p:cNvSpPr/>
            <p:nvPr/>
          </p:nvSpPr>
          <p:spPr>
            <a:xfrm>
              <a:off x="8598838" y="2101417"/>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rot="8861354">
              <a:off x="9507499" y="1944170"/>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5" name="矩形 44"/>
            <p:cNvSpPr/>
            <p:nvPr/>
          </p:nvSpPr>
          <p:spPr>
            <a:xfrm rot="8861354">
              <a:off x="8205540" y="2894548"/>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 name="组合 7"/>
          <p:cNvGrpSpPr/>
          <p:nvPr/>
        </p:nvGrpSpPr>
        <p:grpSpPr>
          <a:xfrm>
            <a:off x="8607157" y="2059042"/>
            <a:ext cx="2528609" cy="2765285"/>
            <a:chOff x="8568212" y="2059042"/>
            <a:chExt cx="2528609" cy="2765285"/>
          </a:xfrm>
          <a:scene3d>
            <a:camera prst="orthographicFront">
              <a:rot lat="0" lon="0" rev="0"/>
            </a:camera>
            <a:lightRig rig="contrasting" dir="t">
              <a:rot lat="0" lon="0" rev="1500000"/>
            </a:lightRig>
          </a:scene3d>
        </p:grpSpPr>
        <p:sp>
          <p:nvSpPr>
            <p:cNvPr id="46" name="矩形: 圆角 45"/>
            <p:cNvSpPr/>
            <p:nvPr/>
          </p:nvSpPr>
          <p:spPr>
            <a:xfrm>
              <a:off x="9917952" y="2059042"/>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7" name="矩形: 圆角 46"/>
            <p:cNvSpPr/>
            <p:nvPr/>
          </p:nvSpPr>
          <p:spPr>
            <a:xfrm>
              <a:off x="9919205" y="3974953"/>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8" name="矩形: 圆角 47"/>
            <p:cNvSpPr/>
            <p:nvPr/>
          </p:nvSpPr>
          <p:spPr>
            <a:xfrm>
              <a:off x="8568212" y="3027865"/>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4" name="矩形 53"/>
            <p:cNvSpPr/>
            <p:nvPr/>
          </p:nvSpPr>
          <p:spPr>
            <a:xfrm rot="8861354">
              <a:off x="9544258" y="290284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5" name="矩形 54"/>
            <p:cNvSpPr/>
            <p:nvPr/>
          </p:nvSpPr>
          <p:spPr>
            <a:xfrm rot="1991447">
              <a:off x="9508727" y="384988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4" name="矩形 3"/>
          <p:cNvSpPr/>
          <p:nvPr/>
        </p:nvSpPr>
        <p:spPr>
          <a:xfrm>
            <a:off x="0" y="-26988"/>
            <a:ext cx="261938" cy="6884988"/>
          </a:xfrm>
          <a:prstGeom prst="rect">
            <a:avLst/>
          </a:prstGeom>
          <a:gradFill flip="none" rotWithShape="1">
            <a:gsLst>
              <a:gs pos="0">
                <a:srgbClr val="F79646"/>
              </a:gs>
              <a:gs pos="100000">
                <a:srgbClr val="F7964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矩形 35"/>
          <p:cNvSpPr/>
          <p:nvPr/>
        </p:nvSpPr>
        <p:spPr>
          <a:xfrm>
            <a:off x="198438" y="-26988"/>
            <a:ext cx="261937" cy="6884988"/>
          </a:xfrm>
          <a:prstGeom prst="rect">
            <a:avLst/>
          </a:prstGeom>
          <a:solidFill>
            <a:srgbClr val="F9AB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矩形 36"/>
          <p:cNvSpPr/>
          <p:nvPr/>
        </p:nvSpPr>
        <p:spPr>
          <a:xfrm>
            <a:off x="339725" y="-26988"/>
            <a:ext cx="261938" cy="6884988"/>
          </a:xfrm>
          <a:prstGeom prst="rect">
            <a:avLst/>
          </a:prstGeom>
          <a:solidFill>
            <a:srgbClr val="FBC4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7" name="直接连接符 6"/>
          <p:cNvCxnSpPr/>
          <p:nvPr/>
        </p:nvCxnSpPr>
        <p:spPr>
          <a:xfrm flipV="1">
            <a:off x="758825" y="3868420"/>
            <a:ext cx="5684838" cy="61913"/>
          </a:xfrm>
          <a:prstGeom prst="line">
            <a:avLst/>
          </a:prstGeom>
          <a:ln w="57150">
            <a:solidFill>
              <a:srgbClr val="F79646"/>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6815138" y="620713"/>
            <a:ext cx="5040312" cy="4968875"/>
          </a:xfrm>
          <a:prstGeom prst="rect">
            <a:avLst/>
          </a:prstGeom>
          <a:noFill/>
          <a:ln>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par>
                                <p:cTn id="30" presetID="53" presetClass="entr" presetSubtype="16" fill="hold" nodeType="withEffect">
                                  <p:stCondLst>
                                    <p:cond delay="50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1000"/>
                                        <p:tgtEl>
                                          <p:spTgt spid="34"/>
                                        </p:tgtEl>
                                      </p:cBhvr>
                                    </p:animEffect>
                                    <p:anim calcmode="lin" valueType="num">
                                      <p:cBhvr>
                                        <p:cTn id="39" dur="1000" fill="hold"/>
                                        <p:tgtEl>
                                          <p:spTgt spid="34"/>
                                        </p:tgtEl>
                                        <p:attrNameLst>
                                          <p:attrName>ppt_x</p:attrName>
                                        </p:attrNameLst>
                                      </p:cBhvr>
                                      <p:tavLst>
                                        <p:tav tm="0">
                                          <p:val>
                                            <p:strVal val="#ppt_x"/>
                                          </p:val>
                                        </p:tav>
                                        <p:tav tm="100000">
                                          <p:val>
                                            <p:strVal val="#ppt_x"/>
                                          </p:val>
                                        </p:tav>
                                      </p:tavLst>
                                    </p:anim>
                                    <p:anim calcmode="lin" valueType="num">
                                      <p:cBhvr>
                                        <p:cTn id="40" dur="1000" fill="hold"/>
                                        <p:tgtEl>
                                          <p:spTgt spid="34"/>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2500"/>
                            </p:stCondLst>
                            <p:childTnLst>
                              <p:par>
                                <p:cTn id="46" presetID="2" presetClass="entr" presetSubtype="8" fill="hold" grpId="0" nodeType="after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additive="base">
                                        <p:cTn id="48" dur="500" fill="hold"/>
                                        <p:tgtEl>
                                          <p:spTgt spid="4"/>
                                        </p:tgtEl>
                                        <p:attrNameLst>
                                          <p:attrName>ppt_x</p:attrName>
                                        </p:attrNameLst>
                                      </p:cBhvr>
                                      <p:tavLst>
                                        <p:tav tm="0">
                                          <p:val>
                                            <p:strVal val="0-#ppt_w/2"/>
                                          </p:val>
                                        </p:tav>
                                        <p:tav tm="100000">
                                          <p:val>
                                            <p:strVal val="#ppt_x"/>
                                          </p:val>
                                        </p:tav>
                                      </p:tavLst>
                                    </p:anim>
                                    <p:anim calcmode="lin" valueType="num">
                                      <p:cBhvr additive="base">
                                        <p:cTn id="49" dur="500" fill="hold"/>
                                        <p:tgtEl>
                                          <p:spTgt spid="4"/>
                                        </p:tgtEl>
                                        <p:attrNameLst>
                                          <p:attrName>ppt_y</p:attrName>
                                        </p:attrNameLst>
                                      </p:cBhvr>
                                      <p:tavLst>
                                        <p:tav tm="0">
                                          <p:val>
                                            <p:strVal val="#ppt_y"/>
                                          </p:val>
                                        </p:tav>
                                        <p:tav tm="100000">
                                          <p:val>
                                            <p:strVal val="#ppt_y"/>
                                          </p:val>
                                        </p:tav>
                                      </p:tavLst>
                                    </p:anim>
                                  </p:childTnLst>
                                </p:cTn>
                              </p:par>
                            </p:childTnLst>
                          </p:cTn>
                        </p:par>
                        <p:par>
                          <p:cTn id="50" fill="hold">
                            <p:stCondLst>
                              <p:cond delay="3000"/>
                            </p:stCondLst>
                            <p:childTnLst>
                              <p:par>
                                <p:cTn id="51" presetID="2" presetClass="entr" presetSubtype="8"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additive="base">
                                        <p:cTn id="53" dur="500" fill="hold"/>
                                        <p:tgtEl>
                                          <p:spTgt spid="36"/>
                                        </p:tgtEl>
                                        <p:attrNameLst>
                                          <p:attrName>ppt_x</p:attrName>
                                        </p:attrNameLst>
                                      </p:cBhvr>
                                      <p:tavLst>
                                        <p:tav tm="0">
                                          <p:val>
                                            <p:strVal val="0-#ppt_w/2"/>
                                          </p:val>
                                        </p:tav>
                                        <p:tav tm="100000">
                                          <p:val>
                                            <p:strVal val="#ppt_x"/>
                                          </p:val>
                                        </p:tav>
                                      </p:tavLst>
                                    </p:anim>
                                    <p:anim calcmode="lin" valueType="num">
                                      <p:cBhvr additive="base">
                                        <p:cTn id="54" dur="500" fill="hold"/>
                                        <p:tgtEl>
                                          <p:spTgt spid="36"/>
                                        </p:tgtEl>
                                        <p:attrNameLst>
                                          <p:attrName>ppt_y</p:attrName>
                                        </p:attrNameLst>
                                      </p:cBhvr>
                                      <p:tavLst>
                                        <p:tav tm="0">
                                          <p:val>
                                            <p:strVal val="#ppt_y"/>
                                          </p:val>
                                        </p:tav>
                                        <p:tav tm="100000">
                                          <p:val>
                                            <p:strVal val="#ppt_y"/>
                                          </p:val>
                                        </p:tav>
                                      </p:tavLst>
                                    </p:anim>
                                  </p:childTnLst>
                                </p:cTn>
                              </p:par>
                            </p:childTnLst>
                          </p:cTn>
                        </p:par>
                        <p:par>
                          <p:cTn id="55" fill="hold">
                            <p:stCondLst>
                              <p:cond delay="3500"/>
                            </p:stCondLst>
                            <p:childTnLst>
                              <p:par>
                                <p:cTn id="56" presetID="2" presetClass="entr" presetSubtype="8"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fill="hold"/>
                                        <p:tgtEl>
                                          <p:spTgt spid="37"/>
                                        </p:tgtEl>
                                        <p:attrNameLst>
                                          <p:attrName>ppt_x</p:attrName>
                                        </p:attrNameLst>
                                      </p:cBhvr>
                                      <p:tavLst>
                                        <p:tav tm="0">
                                          <p:val>
                                            <p:strVal val="0-#ppt_w/2"/>
                                          </p:val>
                                        </p:tav>
                                        <p:tav tm="100000">
                                          <p:val>
                                            <p:strVal val="#ppt_x"/>
                                          </p:val>
                                        </p:tav>
                                      </p:tavLst>
                                    </p:anim>
                                    <p:anim calcmode="lin" valueType="num">
                                      <p:cBhvr additive="base">
                                        <p:cTn id="59" dur="500" fill="hold"/>
                                        <p:tgtEl>
                                          <p:spTgt spid="37"/>
                                        </p:tgtEl>
                                        <p:attrNameLst>
                                          <p:attrName>ppt_y</p:attrName>
                                        </p:attrNameLst>
                                      </p:cBhvr>
                                      <p:tavLst>
                                        <p:tav tm="0">
                                          <p:val>
                                            <p:strVal val="#ppt_y"/>
                                          </p:val>
                                        </p:tav>
                                        <p:tav tm="100000">
                                          <p:val>
                                            <p:strVal val="#ppt_y"/>
                                          </p:val>
                                        </p:tav>
                                      </p:tavLst>
                                    </p:anim>
                                  </p:childTnLst>
                                </p:cTn>
                              </p:par>
                              <p:par>
                                <p:cTn id="60" presetID="2" presetClass="entr" presetSubtype="8" fill="hold" nodeType="withEffect">
                                  <p:stCondLst>
                                    <p:cond delay="0"/>
                                  </p:stCondLst>
                                  <p:childTnLst>
                                    <p:set>
                                      <p:cBhvr>
                                        <p:cTn id="61" dur="1" fill="hold">
                                          <p:stCondLst>
                                            <p:cond delay="0"/>
                                          </p:stCondLst>
                                        </p:cTn>
                                        <p:tgtEl>
                                          <p:spTgt spid="7"/>
                                        </p:tgtEl>
                                        <p:attrNameLst>
                                          <p:attrName>style.visibility</p:attrName>
                                        </p:attrNameLst>
                                      </p:cBhvr>
                                      <p:to>
                                        <p:strVal val="visible"/>
                                      </p:to>
                                    </p:set>
                                    <p:anim calcmode="lin" valueType="num">
                                      <p:cBhvr additive="base">
                                        <p:cTn id="62" dur="500" fill="hold"/>
                                        <p:tgtEl>
                                          <p:spTgt spid="7"/>
                                        </p:tgtEl>
                                        <p:attrNameLst>
                                          <p:attrName>ppt_x</p:attrName>
                                        </p:attrNameLst>
                                      </p:cBhvr>
                                      <p:tavLst>
                                        <p:tav tm="0">
                                          <p:val>
                                            <p:strVal val="0-#ppt_w/2"/>
                                          </p:val>
                                        </p:tav>
                                        <p:tav tm="100000">
                                          <p:val>
                                            <p:strVal val="#ppt_x"/>
                                          </p:val>
                                        </p:tav>
                                      </p:tavLst>
                                    </p:anim>
                                    <p:anim calcmode="lin" valueType="num">
                                      <p:cBhvr additive="base">
                                        <p:cTn id="63" dur="500" fill="hold"/>
                                        <p:tgtEl>
                                          <p:spTgt spid="7"/>
                                        </p:tgtEl>
                                        <p:attrNameLst>
                                          <p:attrName>ppt_y</p:attrName>
                                        </p:attrNameLst>
                                      </p:cBhvr>
                                      <p:tavLst>
                                        <p:tav tm="0">
                                          <p:val>
                                            <p:strVal val="#ppt_y"/>
                                          </p:val>
                                        </p:tav>
                                        <p:tav tm="100000">
                                          <p:val>
                                            <p:strVal val="#ppt_y"/>
                                          </p:val>
                                        </p:tav>
                                      </p:tavLst>
                                    </p:anim>
                                  </p:childTnLst>
                                </p:cTn>
                              </p:par>
                            </p:childTnLst>
                          </p:cTn>
                        </p:par>
                        <p:par>
                          <p:cTn id="64" fill="hold">
                            <p:stCondLst>
                              <p:cond delay="4000"/>
                            </p:stCondLst>
                            <p:childTnLst>
                              <p:par>
                                <p:cTn id="65" presetID="14" presetClass="entr" presetSubtype="10" fill="hold" grpId="0" nodeType="afterEffect">
                                  <p:stCondLst>
                                    <p:cond delay="0"/>
                                  </p:stCondLst>
                                  <p:iterate type="lt">
                                    <p:tmPct val="30000"/>
                                  </p:iterate>
                                  <p:childTnLst>
                                    <p:set>
                                      <p:cBhvr>
                                        <p:cTn id="66" dur="1" fill="hold">
                                          <p:stCondLst>
                                            <p:cond delay="0"/>
                                          </p:stCondLst>
                                        </p:cTn>
                                        <p:tgtEl>
                                          <p:spTgt spid="30"/>
                                        </p:tgtEl>
                                        <p:attrNameLst>
                                          <p:attrName>style.visibility</p:attrName>
                                        </p:attrNameLst>
                                      </p:cBhvr>
                                      <p:to>
                                        <p:strVal val="visible"/>
                                      </p:to>
                                    </p:set>
                                    <p:animEffect transition="in" filter="randombar(horizontal)">
                                      <p:cBhvr>
                                        <p:cTn id="67" dur="500"/>
                                        <p:tgtEl>
                                          <p:spTgt spid="30"/>
                                        </p:tgtEl>
                                      </p:cBhvr>
                                    </p:animEffect>
                                  </p:childTnLst>
                                </p:cTn>
                              </p:par>
                            </p:childTnLst>
                          </p:cTn>
                        </p:par>
                        <p:par>
                          <p:cTn id="68" fill="hold">
                            <p:stCondLst>
                              <p:cond delay="4550"/>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31"/>
                                        </p:tgtEl>
                                        <p:attrNameLst>
                                          <p:attrName>style.visibility</p:attrName>
                                        </p:attrNameLst>
                                      </p:cBhvr>
                                      <p:to>
                                        <p:strVal val="visible"/>
                                      </p:to>
                                    </p:set>
                                    <p:anim calcmode="lin" valueType="num">
                                      <p:cBhvr>
                                        <p:cTn id="71"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31"/>
                                        </p:tgtEl>
                                        <p:attrNameLst>
                                          <p:attrName>ppt_y</p:attrName>
                                        </p:attrNameLst>
                                      </p:cBhvr>
                                      <p:tavLst>
                                        <p:tav tm="0">
                                          <p:val>
                                            <p:strVal val="#ppt_y"/>
                                          </p:val>
                                        </p:tav>
                                        <p:tav tm="100000">
                                          <p:val>
                                            <p:strVal val="#ppt_y"/>
                                          </p:val>
                                        </p:tav>
                                      </p:tavLst>
                                    </p:anim>
                                    <p:anim calcmode="lin" valueType="num">
                                      <p:cBhvr>
                                        <p:cTn id="73"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34" grpId="0"/>
      <p:bldP spid="30" grpId="0"/>
      <p:bldP spid="31" grpId="0"/>
      <p:bldP spid="4" grpId="0" animBg="1"/>
      <p:bldP spid="36" grpId="0" animBg="1"/>
      <p:bldP spid="37" grpId="0" animBg="1"/>
      <p:bldP spid="1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438275"/>
            <a:chOff x="946620" y="1670343"/>
            <a:chExt cx="10153650" cy="1438276"/>
          </a:xfrm>
        </p:grpSpPr>
        <p:grpSp>
          <p:nvGrpSpPr>
            <p:cNvPr id="34826"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34830"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34827" name="TextBox 90"/>
            <p:cNvSpPr txBox="1">
              <a:spLocks noChangeArrowheads="1"/>
            </p:cNvSpPr>
            <p:nvPr/>
          </p:nvSpPr>
          <p:spPr bwMode="auto">
            <a:xfrm>
              <a:off x="1583208" y="1697331"/>
              <a:ext cx="9517062" cy="458787"/>
            </a:xfrm>
            <a:prstGeom prst="rect">
              <a:avLst/>
            </a:prstGeom>
            <a:noFill/>
            <a:ln w="9525">
              <a:noFill/>
              <a:miter lim="800000"/>
            </a:ln>
          </p:spPr>
          <p:txBody>
            <a:bodyPr lIns="182843" tIns="91422" rIns="182843" bIns="91422">
              <a:spAutoFit/>
            </a:bodyPr>
            <a:lstStyle/>
            <a:p>
              <a:r>
                <a:rPr lang="zh-CN" altLang="en-US" b="1">
                  <a:solidFill>
                    <a:srgbClr val="F79646"/>
                  </a:solidFill>
                </a:rPr>
                <a:t>三、审计的含义与特征</a:t>
              </a:r>
              <a:endParaRPr lang="zh-CN" altLang="en-US" b="1">
                <a:solidFill>
                  <a:srgbClr val="F79646"/>
                </a:solidFill>
              </a:endParaRPr>
            </a:p>
          </p:txBody>
        </p:sp>
        <p:sp>
          <p:nvSpPr>
            <p:cNvPr id="34828" name="TextBox 89"/>
            <p:cNvSpPr txBox="1">
              <a:spLocks noChangeArrowheads="1"/>
            </p:cNvSpPr>
            <p:nvPr/>
          </p:nvSpPr>
          <p:spPr bwMode="auto">
            <a:xfrm>
              <a:off x="1583207" y="2603794"/>
              <a:ext cx="9517063" cy="504825"/>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823" name="Rectangle 16"/>
          <p:cNvSpPr>
            <a:spLocks noChangeArrowheads="1"/>
          </p:cNvSpPr>
          <p:nvPr/>
        </p:nvSpPr>
        <p:spPr bwMode="auto">
          <a:xfrm>
            <a:off x="1935163" y="1741488"/>
            <a:ext cx="244475" cy="433387"/>
          </a:xfrm>
          <a:prstGeom prst="rect">
            <a:avLst/>
          </a:prstGeom>
          <a:noFill/>
          <a:ln w="9525">
            <a:noFill/>
            <a:miter lim="800000"/>
          </a:ln>
        </p:spPr>
        <p:txBody>
          <a:bodyPr wrap="none" anchor="ctr">
            <a:spAutoFit/>
          </a:bodyPr>
          <a:lstStyle/>
          <a:p>
            <a:endParaRPr lang="en-US" altLang="zh-CN" sz="1400">
              <a:latin typeface="Verdana" panose="020B0604030504040204" pitchFamily="34" charset="0"/>
            </a:endParaRPr>
          </a:p>
          <a:p>
            <a:pPr eaLnBrk="0" hangingPunct="0"/>
            <a:endParaRPr lang="en-US" altLang="zh-CN">
              <a:latin typeface="Verdana" panose="020B0604030504040204" pitchFamily="34" charset="0"/>
            </a:endParaRPr>
          </a:p>
        </p:txBody>
      </p:sp>
      <p:sp>
        <p:nvSpPr>
          <p:cNvPr id="34824" name="Rectangle 17"/>
          <p:cNvSpPr>
            <a:spLocks noChangeArrowheads="1"/>
          </p:cNvSpPr>
          <p:nvPr/>
        </p:nvSpPr>
        <p:spPr bwMode="auto">
          <a:xfrm>
            <a:off x="1990725" y="2205038"/>
            <a:ext cx="184150" cy="944562"/>
          </a:xfrm>
          <a:prstGeom prst="rect">
            <a:avLst/>
          </a:prstGeom>
          <a:noFill/>
          <a:ln w="9525">
            <a:noFill/>
            <a:miter lim="800000"/>
          </a:ln>
        </p:spPr>
        <p:txBody>
          <a:bodyPr wrap="none" anchor="ctr">
            <a:spAutoFit/>
          </a:bodyPr>
          <a:lstStyle/>
          <a:p>
            <a:endParaRPr lang="en-US" altLang="zh-CN" sz="1200">
              <a:latin typeface="Times New Roman" panose="02020603050405020304" pitchFamily="18" charset="0"/>
              <a:cs typeface="Times New Roman" panose="02020603050405020304" pitchFamily="18" charset="0"/>
            </a:endParaRPr>
          </a:p>
          <a:p>
            <a:pPr eaLnBrk="0" hangingPunct="0"/>
            <a:br>
              <a:rPr lang="en-US" altLang="zh-CN" sz="1200">
                <a:latin typeface="Times New Roman" panose="02020603050405020304" pitchFamily="18" charset="0"/>
                <a:cs typeface="Times New Roman" panose="02020603050405020304" pitchFamily="18" charset="0"/>
              </a:rPr>
            </a:br>
            <a:endParaRPr lang="en-US" altLang="zh-CN" sz="1400">
              <a:latin typeface="Verdana" panose="020B0604030504040204" pitchFamily="34" charset="0"/>
              <a:cs typeface="Times New Roman" panose="02020603050405020304" pitchFamily="18" charset="0"/>
            </a:endParaRPr>
          </a:p>
          <a:p>
            <a:pPr eaLnBrk="0" hangingPunct="0"/>
            <a:endParaRPr lang="en-US" altLang="zh-CN">
              <a:latin typeface="Verdana" panose="020B0604030504040204" pitchFamily="34" charset="0"/>
              <a:cs typeface="Times New Roman" panose="02020603050405020304" pitchFamily="18" charset="0"/>
            </a:endParaRPr>
          </a:p>
        </p:txBody>
      </p:sp>
      <p:sp>
        <p:nvSpPr>
          <p:cNvPr id="34825" name="Rectangle 3"/>
          <p:cNvSpPr>
            <a:spLocks noChangeArrowheads="1"/>
          </p:cNvSpPr>
          <p:nvPr/>
        </p:nvSpPr>
        <p:spPr bwMode="auto">
          <a:xfrm>
            <a:off x="1127125" y="2060575"/>
            <a:ext cx="6696075" cy="2663825"/>
          </a:xfrm>
          <a:prstGeom prst="rect">
            <a:avLst/>
          </a:prstGeom>
          <a:noFill/>
          <a:ln w="9525">
            <a:noFill/>
            <a:miter lim="800000"/>
          </a:ln>
        </p:spPr>
        <p:txBody>
          <a:bodyPr/>
          <a:lstStyle/>
          <a:p>
            <a:pPr marL="469900" indent="-469900" eaLnBrk="0" hangingPunct="0">
              <a:spcBef>
                <a:spcPct val="20000"/>
              </a:spcBef>
              <a:buFont typeface="Arial" panose="020B0604020202020204" pitchFamily="34" charset="0"/>
              <a:buNone/>
            </a:pPr>
            <a:r>
              <a:rPr lang="zh-CN" altLang="en-US" sz="2800">
                <a:solidFill>
                  <a:schemeClr val="hlink"/>
                </a:solidFill>
                <a:latin typeface="Calibri" panose="020F0502020204030204" pitchFamily="34" charset="0"/>
                <a:ea typeface="楷体" panose="02010609060101010101" pitchFamily="49" charset="-122"/>
              </a:rPr>
              <a:t>审计的特征：</a:t>
            </a:r>
            <a:endParaRPr lang="zh-CN" altLang="en-US" sz="2800">
              <a:solidFill>
                <a:schemeClr val="hlink"/>
              </a:solidFill>
              <a:latin typeface="Calibri" panose="020F0502020204030204" pitchFamily="34" charset="0"/>
              <a:ea typeface="楷体" panose="02010609060101010101" pitchFamily="49" charset="-122"/>
            </a:endParaRPr>
          </a:p>
          <a:p>
            <a:pPr marL="469900" indent="-469900" eaLnBrk="0" hangingPunct="0">
              <a:spcBef>
                <a:spcPct val="20000"/>
              </a:spcBef>
              <a:buFont typeface="Arial" panose="020B0604020202020204" pitchFamily="34" charset="0"/>
              <a:buNone/>
            </a:pPr>
            <a:r>
              <a:rPr lang="zh-CN" altLang="en-US" sz="2800">
                <a:solidFill>
                  <a:schemeClr val="hlink"/>
                </a:solidFill>
                <a:latin typeface="Calibri" panose="020F0502020204030204" pitchFamily="34" charset="0"/>
                <a:ea typeface="楷体" panose="02010609060101010101" pitchFamily="49" charset="-122"/>
              </a:rPr>
              <a:t>        审计主体的独立性</a:t>
            </a:r>
            <a:endParaRPr lang="zh-CN" altLang="en-US" sz="2800">
              <a:solidFill>
                <a:schemeClr val="hlink"/>
              </a:solidFill>
              <a:latin typeface="Calibri" panose="020F0502020204030204" pitchFamily="34" charset="0"/>
              <a:ea typeface="楷体" panose="02010609060101010101" pitchFamily="49" charset="-122"/>
            </a:endParaRPr>
          </a:p>
          <a:p>
            <a:pPr marL="469900" indent="-469900" eaLnBrk="0" hangingPunct="0">
              <a:spcBef>
                <a:spcPct val="20000"/>
              </a:spcBef>
              <a:buFont typeface="Arial" panose="020B0604020202020204" pitchFamily="34" charset="0"/>
              <a:buNone/>
            </a:pPr>
            <a:r>
              <a:rPr lang="zh-CN" altLang="en-US" sz="2800">
                <a:solidFill>
                  <a:schemeClr val="hlink"/>
                </a:solidFill>
                <a:latin typeface="Calibri" panose="020F0502020204030204" pitchFamily="34" charset="0"/>
                <a:ea typeface="楷体" panose="02010609060101010101" pitchFamily="49" charset="-122"/>
              </a:rPr>
              <a:t>        审计对象的公正性</a:t>
            </a:r>
            <a:endParaRPr lang="zh-CN" altLang="en-US" sz="2800">
              <a:solidFill>
                <a:schemeClr val="hlink"/>
              </a:solidFill>
              <a:latin typeface="Calibri" panose="020F0502020204030204" pitchFamily="34" charset="0"/>
              <a:ea typeface="楷体" panose="02010609060101010101" pitchFamily="49" charset="-122"/>
            </a:endParaRPr>
          </a:p>
          <a:p>
            <a:pPr marL="469900" indent="-469900" eaLnBrk="0" hangingPunct="0">
              <a:spcBef>
                <a:spcPct val="20000"/>
              </a:spcBef>
              <a:buFont typeface="Arial" panose="020B0604020202020204" pitchFamily="34" charset="0"/>
              <a:buNone/>
            </a:pPr>
            <a:r>
              <a:rPr lang="zh-CN" altLang="en-US" sz="2800">
                <a:solidFill>
                  <a:schemeClr val="hlink"/>
                </a:solidFill>
                <a:latin typeface="Calibri" panose="020F0502020204030204" pitchFamily="34" charset="0"/>
                <a:ea typeface="楷体" panose="02010609060101010101" pitchFamily="49" charset="-122"/>
              </a:rPr>
              <a:t>        审计监督的权威性</a:t>
            </a:r>
            <a:endParaRPr lang="zh-CN" altLang="en-US" sz="2800">
              <a:solidFill>
                <a:schemeClr val="hlink"/>
              </a:solidFill>
              <a:latin typeface="Calibri" panose="020F0502020204030204" pitchFamily="34" charset="0"/>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3216275"/>
            <a:chOff x="946620" y="1670343"/>
            <a:chExt cx="10153650" cy="3216276"/>
          </a:xfrm>
        </p:grpSpPr>
        <p:grpSp>
          <p:nvGrpSpPr>
            <p:cNvPr id="36871"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36875"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36872" name="TextBox 90"/>
            <p:cNvSpPr txBox="1">
              <a:spLocks noChangeArrowheads="1"/>
            </p:cNvSpPr>
            <p:nvPr/>
          </p:nvSpPr>
          <p:spPr bwMode="auto">
            <a:xfrm>
              <a:off x="1583208" y="1697331"/>
              <a:ext cx="9517062" cy="458787"/>
            </a:xfrm>
            <a:prstGeom prst="rect">
              <a:avLst/>
            </a:prstGeom>
            <a:noFill/>
            <a:ln w="9525">
              <a:noFill/>
              <a:miter lim="800000"/>
            </a:ln>
          </p:spPr>
          <p:txBody>
            <a:bodyPr lIns="182843" tIns="91422" rIns="182843" bIns="91422">
              <a:spAutoFit/>
            </a:bodyPr>
            <a:lstStyle/>
            <a:p>
              <a:r>
                <a:rPr lang="zh-CN" altLang="en-US" b="1">
                  <a:solidFill>
                    <a:srgbClr val="F79646"/>
                  </a:solidFill>
                </a:rPr>
                <a:t>三、审计的含义与特征</a:t>
              </a:r>
              <a:endParaRPr lang="zh-CN" altLang="en-US" b="1">
                <a:solidFill>
                  <a:srgbClr val="F79646"/>
                </a:solidFill>
              </a:endParaRPr>
            </a:p>
          </p:txBody>
        </p:sp>
        <p:sp>
          <p:nvSpPr>
            <p:cNvPr id="36873" name="TextBox 89"/>
            <p:cNvSpPr txBox="1">
              <a:spLocks noChangeArrowheads="1"/>
            </p:cNvSpPr>
            <p:nvPr/>
          </p:nvSpPr>
          <p:spPr bwMode="auto">
            <a:xfrm>
              <a:off x="1583208" y="2603793"/>
              <a:ext cx="9517062" cy="2282826"/>
            </a:xfrm>
            <a:prstGeom prst="rect">
              <a:avLst/>
            </a:prstGeom>
            <a:noFill/>
            <a:ln w="9525">
              <a:noFill/>
              <a:miter lim="800000"/>
            </a:ln>
          </p:spPr>
          <p:txBody>
            <a:bodyPr>
              <a:spAutoFit/>
            </a:bodyPr>
            <a:lstStyle/>
            <a:p>
              <a:pPr indent="406400">
                <a:lnSpc>
                  <a:spcPct val="150000"/>
                </a:lnSpc>
              </a:pPr>
              <a:r>
                <a:rPr lang="zh-CN" altLang="en-US" sz="2400" b="1">
                  <a:latin typeface="楷体" panose="02010609060101010101" pitchFamily="49" charset="-122"/>
                  <a:ea typeface="楷体" panose="02010609060101010101" pitchFamily="49" charset="-122"/>
                  <a:sym typeface="微软雅黑" panose="020B0503020204020204" pitchFamily="34" charset="-122"/>
                </a:rPr>
                <a:t>独立性：（</a:t>
              </a:r>
              <a:r>
                <a:rPr lang="en-US" altLang="zh-CN" sz="2400" b="1">
                  <a:latin typeface="楷体" panose="02010609060101010101" pitchFamily="49" charset="-122"/>
                  <a:ea typeface="楷体" panose="02010609060101010101" pitchFamily="49" charset="-122"/>
                  <a:sym typeface="微软雅黑" panose="020B0503020204020204" pitchFamily="34" charset="-122"/>
                </a:rPr>
                <a:t>1</a:t>
              </a:r>
              <a:r>
                <a:rPr lang="zh-CN" altLang="en-US" sz="2400" b="1">
                  <a:latin typeface="楷体" panose="02010609060101010101" pitchFamily="49" charset="-122"/>
                  <a:ea typeface="楷体" panose="02010609060101010101" pitchFamily="49" charset="-122"/>
                  <a:sym typeface="微软雅黑" panose="020B0503020204020204" pitchFamily="34" charset="-122"/>
                </a:rPr>
                <a:t>）机构独立</a:t>
              </a:r>
              <a:endParaRPr lang="zh-CN" altLang="en-US" sz="2400" b="1">
                <a:latin typeface="楷体" panose="02010609060101010101" pitchFamily="49" charset="-122"/>
                <a:ea typeface="楷体" panose="02010609060101010101" pitchFamily="49" charset="-122"/>
                <a:sym typeface="微软雅黑" panose="020B0503020204020204" pitchFamily="34" charset="-122"/>
              </a:endParaRPr>
            </a:p>
            <a:p>
              <a:pPr indent="406400">
                <a:lnSpc>
                  <a:spcPct val="150000"/>
                </a:lnSpc>
              </a:pPr>
              <a:r>
                <a:rPr lang="zh-CN" altLang="en-US" sz="2400" b="1">
                  <a:latin typeface="楷体" panose="02010609060101010101" pitchFamily="49" charset="-122"/>
                  <a:ea typeface="楷体" panose="02010609060101010101" pitchFamily="49" charset="-122"/>
                  <a:sym typeface="微软雅黑" panose="020B0503020204020204" pitchFamily="34" charset="-122"/>
                </a:rPr>
                <a:t>        （</a:t>
              </a:r>
              <a:r>
                <a:rPr lang="en-US" altLang="zh-CN" sz="2400" b="1">
                  <a:latin typeface="楷体" panose="02010609060101010101" pitchFamily="49" charset="-122"/>
                  <a:ea typeface="楷体" panose="02010609060101010101" pitchFamily="49" charset="-122"/>
                  <a:sym typeface="微软雅黑" panose="020B0503020204020204" pitchFamily="34" charset="-122"/>
                </a:rPr>
                <a:t>2</a:t>
              </a:r>
              <a:r>
                <a:rPr lang="zh-CN" altLang="en-US" sz="2400" b="1">
                  <a:latin typeface="楷体" panose="02010609060101010101" pitchFamily="49" charset="-122"/>
                  <a:ea typeface="楷体" panose="02010609060101010101" pitchFamily="49" charset="-122"/>
                  <a:sym typeface="微软雅黑" panose="020B0503020204020204" pitchFamily="34" charset="-122"/>
                </a:rPr>
                <a:t>）人员独立</a:t>
              </a:r>
              <a:endParaRPr lang="zh-CN" altLang="en-US" sz="2400" b="1">
                <a:latin typeface="楷体" panose="02010609060101010101" pitchFamily="49" charset="-122"/>
                <a:ea typeface="楷体" panose="02010609060101010101" pitchFamily="49" charset="-122"/>
                <a:sym typeface="微软雅黑" panose="020B0503020204020204" pitchFamily="34" charset="-122"/>
              </a:endParaRPr>
            </a:p>
            <a:p>
              <a:pPr indent="406400">
                <a:lnSpc>
                  <a:spcPct val="150000"/>
                </a:lnSpc>
              </a:pPr>
              <a:r>
                <a:rPr lang="zh-CN" altLang="en-US" sz="2400" b="1">
                  <a:latin typeface="楷体" panose="02010609060101010101" pitchFamily="49" charset="-122"/>
                  <a:ea typeface="楷体" panose="02010609060101010101" pitchFamily="49" charset="-122"/>
                  <a:sym typeface="微软雅黑" panose="020B0503020204020204" pitchFamily="34" charset="-122"/>
                </a:rPr>
                <a:t>        （</a:t>
              </a:r>
              <a:r>
                <a:rPr lang="en-US" altLang="zh-CN" sz="2400" b="1">
                  <a:latin typeface="楷体" panose="02010609060101010101" pitchFamily="49" charset="-122"/>
                  <a:ea typeface="楷体" panose="02010609060101010101" pitchFamily="49" charset="-122"/>
                  <a:sym typeface="微软雅黑" panose="020B0503020204020204" pitchFamily="34" charset="-122"/>
                </a:rPr>
                <a:t>3</a:t>
              </a:r>
              <a:r>
                <a:rPr lang="zh-CN" altLang="en-US" sz="2400" b="1">
                  <a:latin typeface="楷体" panose="02010609060101010101" pitchFamily="49" charset="-122"/>
                  <a:ea typeface="楷体" panose="02010609060101010101" pitchFamily="49" charset="-122"/>
                  <a:sym typeface="微软雅黑" panose="020B0503020204020204" pitchFamily="34" charset="-122"/>
                </a:rPr>
                <a:t>）经济独立</a:t>
              </a:r>
              <a:endParaRPr lang="zh-CN" altLang="en-US" sz="2400" b="1">
                <a:latin typeface="楷体" panose="02010609060101010101" pitchFamily="49" charset="-122"/>
                <a:ea typeface="楷体" panose="02010609060101010101" pitchFamily="49" charset="-122"/>
                <a:sym typeface="微软雅黑" panose="020B0503020204020204" pitchFamily="34" charset="-122"/>
              </a:endParaRPr>
            </a:p>
            <a:p>
              <a:pPr indent="406400">
                <a:lnSpc>
                  <a:spcPct val="150000"/>
                </a:lnSpc>
              </a:pPr>
              <a:r>
                <a:rPr lang="zh-CN" altLang="en-US" sz="2400" b="1">
                  <a:latin typeface="楷体" panose="02010609060101010101" pitchFamily="49" charset="-122"/>
                  <a:ea typeface="楷体" panose="02010609060101010101" pitchFamily="49" charset="-122"/>
                  <a:sym typeface="微软雅黑" panose="020B0503020204020204" pitchFamily="34" charset="-122"/>
                </a:rPr>
                <a:t>        （</a:t>
              </a:r>
              <a:r>
                <a:rPr lang="en-US" altLang="zh-CN" sz="2400" b="1">
                  <a:latin typeface="楷体" panose="02010609060101010101" pitchFamily="49" charset="-122"/>
                  <a:ea typeface="楷体" panose="02010609060101010101" pitchFamily="49" charset="-122"/>
                  <a:sym typeface="微软雅黑" panose="020B0503020204020204" pitchFamily="34" charset="-122"/>
                </a:rPr>
                <a:t>4</a:t>
              </a:r>
              <a:r>
                <a:rPr lang="zh-CN" altLang="en-US" sz="2400" b="1">
                  <a:latin typeface="楷体" panose="02010609060101010101" pitchFamily="49" charset="-122"/>
                  <a:ea typeface="楷体" panose="02010609060101010101" pitchFamily="49" charset="-122"/>
                  <a:sym typeface="微软雅黑" panose="020B0503020204020204" pitchFamily="34" charset="-122"/>
                </a:rPr>
                <a:t>）工作独立</a:t>
              </a:r>
              <a:endParaRPr lang="zh-CN" altLang="en-US" sz="2400" b="1">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649412"/>
            <a:chOff x="946620" y="1670343"/>
            <a:chExt cx="10153650" cy="1649612"/>
          </a:xfrm>
        </p:grpSpPr>
        <p:grpSp>
          <p:nvGrpSpPr>
            <p:cNvPr id="38920"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77"/>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38925"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38921" name="TextBox 89"/>
            <p:cNvSpPr txBox="1">
              <a:spLocks noChangeArrowheads="1"/>
            </p:cNvSpPr>
            <p:nvPr/>
          </p:nvSpPr>
          <p:spPr bwMode="auto">
            <a:xfrm>
              <a:off x="1583207" y="2392743"/>
              <a:ext cx="9517063" cy="423914"/>
            </a:xfrm>
            <a:prstGeom prst="rect">
              <a:avLst/>
            </a:prstGeom>
            <a:noFill/>
            <a:ln w="9525">
              <a:noFill/>
              <a:miter lim="800000"/>
            </a:ln>
          </p:spPr>
          <p:txBody>
            <a:bodyPr>
              <a:spAutoFit/>
            </a:bodyPr>
            <a:lstStyle/>
            <a:p>
              <a:pPr marL="107950">
                <a:lnSpc>
                  <a:spcPct val="120000"/>
                </a:lnSpc>
              </a:pPr>
              <a:endParaRPr lang="zh-CN" altLang="en-US" b="1">
                <a:solidFill>
                  <a:srgbClr val="000000"/>
                </a:solidFill>
                <a:latin typeface="Agency FB" panose="020B0503020202020204"/>
              </a:endParaRPr>
            </a:p>
          </p:txBody>
        </p:sp>
        <p:sp>
          <p:nvSpPr>
            <p:cNvPr id="38922"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四、审计与会计的关系</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38923" name="TextBox 89"/>
            <p:cNvSpPr txBox="1">
              <a:spLocks noChangeArrowheads="1"/>
            </p:cNvSpPr>
            <p:nvPr/>
          </p:nvSpPr>
          <p:spPr bwMode="auto">
            <a:xfrm>
              <a:off x="1581620" y="2953199"/>
              <a:ext cx="9518650" cy="366756"/>
            </a:xfrm>
            <a:prstGeom prst="rect">
              <a:avLst/>
            </a:prstGeom>
            <a:noFill/>
            <a:ln w="9525">
              <a:noFill/>
              <a:miter lim="800000"/>
            </a:ln>
          </p:spPr>
          <p:txBody>
            <a:bodyPr>
              <a:spAutoFit/>
            </a:bodyPr>
            <a:lstStyle/>
            <a:p>
              <a:pPr indent="406400" eaLnBrk="0" hangingPunct="0">
                <a:spcBef>
                  <a:spcPct val="20000"/>
                </a:spcBef>
                <a:buClr>
                  <a:schemeClr val="accent2"/>
                </a:buClr>
                <a:buFont typeface="Wingdings" panose="05000000000000000000" pitchFamily="2" charset="2"/>
                <a:buChar char="o"/>
              </a:pPr>
              <a:endParaRPr lang="zh-CN" altLang="en-US"/>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3671888"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8919" name="Rectangle 2"/>
          <p:cNvSpPr>
            <a:spLocks noChangeArrowheads="1"/>
          </p:cNvSpPr>
          <p:nvPr/>
        </p:nvSpPr>
        <p:spPr bwMode="auto">
          <a:xfrm>
            <a:off x="566738" y="1752600"/>
            <a:ext cx="8001000" cy="4267200"/>
          </a:xfrm>
          <a:prstGeom prst="rect">
            <a:avLst/>
          </a:prstGeom>
          <a:noFill/>
          <a:ln w="9525">
            <a:noFill/>
            <a:miter lim="800000"/>
          </a:ln>
        </p:spPr>
        <p:txBody>
          <a:bodyPr/>
          <a:lstStyle/>
          <a:p>
            <a:pPr marL="469900" indent="-469900">
              <a:lnSpc>
                <a:spcPct val="90000"/>
              </a:lnSpc>
              <a:spcBef>
                <a:spcPct val="20000"/>
              </a:spcBef>
              <a:buFont typeface="Arial" panose="020B0604020202020204" pitchFamily="34" charset="0"/>
              <a:buNone/>
            </a:pPr>
            <a:endParaRPr lang="en-US" altLang="zh-CN" sz="3200" b="1">
              <a:latin typeface="Calibri" panose="020F0502020204030204" pitchFamily="34" charset="0"/>
            </a:endParaRPr>
          </a:p>
          <a:p>
            <a:pPr marL="469900" indent="-469900">
              <a:lnSpc>
                <a:spcPct val="90000"/>
              </a:lnSpc>
              <a:spcBef>
                <a:spcPct val="20000"/>
              </a:spcBef>
              <a:buFont typeface="Arial" panose="020B0604020202020204" pitchFamily="34" charset="0"/>
              <a:buNone/>
            </a:pPr>
            <a:r>
              <a:rPr lang="zh-CN" altLang="en-US" sz="2800" b="1">
                <a:latin typeface="宋体" panose="02010600030101010101" pitchFamily="2" charset="-122"/>
              </a:rPr>
              <a:t>区别：</a:t>
            </a:r>
            <a:endParaRPr lang="zh-CN" altLang="en-US" sz="3000" b="1">
              <a:latin typeface="宋体" panose="02010600030101010101" pitchFamily="2" charset="-122"/>
            </a:endParaRPr>
          </a:p>
          <a:p>
            <a:pPr marL="1304925" lvl="2" indent="-395605">
              <a:lnSpc>
                <a:spcPct val="90000"/>
              </a:lnSpc>
              <a:spcBef>
                <a:spcPct val="20000"/>
              </a:spcBef>
              <a:buFont typeface="Arial" panose="020B0604020202020204" pitchFamily="34" charset="0"/>
              <a:buChar char="•"/>
            </a:pPr>
            <a:r>
              <a:rPr lang="zh-CN" altLang="en-US" sz="2200" b="1">
                <a:latin typeface="宋体" panose="02010600030101010101" pitchFamily="2" charset="-122"/>
              </a:rPr>
              <a:t>产生的基础不同    </a:t>
            </a:r>
            <a:endParaRPr lang="zh-CN" altLang="en-US" sz="2200" b="1">
              <a:latin typeface="宋体" panose="02010600030101010101" pitchFamily="2" charset="-122"/>
            </a:endParaRPr>
          </a:p>
          <a:p>
            <a:pPr marL="1304925" lvl="2" indent="-395605">
              <a:lnSpc>
                <a:spcPct val="90000"/>
              </a:lnSpc>
              <a:spcBef>
                <a:spcPct val="20000"/>
              </a:spcBef>
              <a:buFont typeface="Arial" panose="020B0604020202020204" pitchFamily="34" charset="0"/>
              <a:buChar char="•"/>
            </a:pPr>
            <a:r>
              <a:rPr lang="zh-CN" altLang="en-US" sz="2200" b="1">
                <a:latin typeface="宋体" panose="02010600030101010101" pitchFamily="2" charset="-122"/>
              </a:rPr>
              <a:t>性质不同</a:t>
            </a:r>
            <a:endParaRPr lang="zh-CN" altLang="en-US" sz="2200" b="1">
              <a:latin typeface="宋体" panose="02010600030101010101" pitchFamily="2" charset="-122"/>
            </a:endParaRPr>
          </a:p>
          <a:p>
            <a:pPr marL="1304925" lvl="2" indent="-395605">
              <a:lnSpc>
                <a:spcPct val="90000"/>
              </a:lnSpc>
              <a:spcBef>
                <a:spcPct val="20000"/>
              </a:spcBef>
              <a:buFont typeface="Arial" panose="020B0604020202020204" pitchFamily="34" charset="0"/>
              <a:buChar char="•"/>
            </a:pPr>
            <a:r>
              <a:rPr lang="zh-CN" altLang="en-US" sz="2200" b="1">
                <a:latin typeface="宋体" panose="02010600030101010101" pitchFamily="2" charset="-122"/>
              </a:rPr>
              <a:t>对象不同</a:t>
            </a:r>
            <a:endParaRPr lang="zh-CN" altLang="en-US" sz="2200" b="1">
              <a:latin typeface="宋体" panose="02010600030101010101" pitchFamily="2" charset="-122"/>
            </a:endParaRPr>
          </a:p>
          <a:p>
            <a:pPr marL="1304925" lvl="2" indent="-395605">
              <a:lnSpc>
                <a:spcPct val="90000"/>
              </a:lnSpc>
              <a:spcBef>
                <a:spcPct val="20000"/>
              </a:spcBef>
              <a:buFont typeface="Arial" panose="020B0604020202020204" pitchFamily="34" charset="0"/>
              <a:buChar char="•"/>
            </a:pPr>
            <a:r>
              <a:rPr lang="zh-CN" altLang="en-US" sz="2200" b="1">
                <a:latin typeface="宋体" panose="02010600030101010101" pitchFamily="2" charset="-122"/>
              </a:rPr>
              <a:t>方法程序不同</a:t>
            </a:r>
            <a:endParaRPr lang="zh-CN" altLang="en-US" sz="2200" b="1">
              <a:latin typeface="宋体" panose="02010600030101010101" pitchFamily="2" charset="-122"/>
            </a:endParaRPr>
          </a:p>
          <a:p>
            <a:pPr marL="1304925" lvl="2" indent="-395605">
              <a:lnSpc>
                <a:spcPct val="90000"/>
              </a:lnSpc>
              <a:spcBef>
                <a:spcPct val="20000"/>
              </a:spcBef>
              <a:buFont typeface="Arial" panose="020B0604020202020204" pitchFamily="34" charset="0"/>
              <a:buChar char="•"/>
            </a:pPr>
            <a:r>
              <a:rPr lang="zh-CN" altLang="en-US" sz="2200" b="1">
                <a:latin typeface="宋体" panose="02010600030101010101" pitchFamily="2" charset="-122"/>
              </a:rPr>
              <a:t>职能不同</a:t>
            </a:r>
            <a:endParaRPr lang="zh-CN" altLang="en-US" sz="2200" b="1">
              <a:latin typeface="宋体" panose="02010600030101010101" pitchFamily="2" charset="-122"/>
            </a:endParaRPr>
          </a:p>
          <a:p>
            <a:pPr marL="1304925" lvl="2" indent="-395605">
              <a:lnSpc>
                <a:spcPct val="90000"/>
              </a:lnSpc>
              <a:spcBef>
                <a:spcPct val="20000"/>
              </a:spcBef>
              <a:buFont typeface="Arial" panose="020B0604020202020204" pitchFamily="34" charset="0"/>
              <a:buChar char="•"/>
            </a:pPr>
            <a:endParaRPr lang="zh-CN" altLang="en-US" sz="2200" b="1">
              <a:latin typeface="宋体" panose="02010600030101010101" pitchFamily="2" charset="-122"/>
            </a:endParaRPr>
          </a:p>
          <a:p>
            <a:pPr marL="469900" indent="-469900">
              <a:lnSpc>
                <a:spcPct val="90000"/>
              </a:lnSpc>
              <a:spcBef>
                <a:spcPct val="20000"/>
              </a:spcBef>
              <a:buFont typeface="Arial" panose="020B0604020202020204" pitchFamily="34" charset="0"/>
              <a:buNone/>
            </a:pPr>
            <a:r>
              <a:rPr lang="zh-CN" altLang="en-US" sz="2800" b="1">
                <a:latin typeface="宋体" panose="02010600030101010101" pitchFamily="2" charset="-122"/>
              </a:rPr>
              <a:t>联系：</a:t>
            </a:r>
            <a:endParaRPr lang="zh-CN" altLang="en-US" sz="2800" b="1">
              <a:latin typeface="宋体" panose="02010600030101010101" pitchFamily="2" charset="-122"/>
            </a:endParaRPr>
          </a:p>
          <a:p>
            <a:pPr marL="469900" indent="-469900">
              <a:lnSpc>
                <a:spcPct val="90000"/>
              </a:lnSpc>
              <a:spcBef>
                <a:spcPct val="20000"/>
              </a:spcBef>
              <a:buFont typeface="Arial" panose="020B0604020202020204" pitchFamily="34" charset="0"/>
              <a:buNone/>
            </a:pPr>
            <a:r>
              <a:rPr lang="en-US" altLang="zh-CN" sz="2800" b="1">
                <a:latin typeface="宋体" panose="02010600030101010101" pitchFamily="2" charset="-122"/>
              </a:rPr>
              <a:t>   </a:t>
            </a:r>
            <a:r>
              <a:rPr lang="zh-CN" altLang="en-US" sz="2200" b="1">
                <a:latin typeface="宋体" panose="02010600030101010101" pitchFamily="2" charset="-122"/>
              </a:rPr>
              <a:t>起源密切相关；彼此渗透融会；目标最终一致</a:t>
            </a:r>
            <a:endParaRPr lang="zh-CN" altLang="en-US" sz="2200" b="1">
              <a:latin typeface="宋体" panose="02010600030101010101" pitchFamily="2"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477838" y="1268413"/>
            <a:ext cx="10626725" cy="3681412"/>
            <a:chOff x="946620" y="1670343"/>
            <a:chExt cx="10699115" cy="3681677"/>
          </a:xfrm>
        </p:grpSpPr>
        <p:grpSp>
          <p:nvGrpSpPr>
            <p:cNvPr id="40973"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599" cy="288363"/>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40978"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40974" name="TextBox 89"/>
            <p:cNvSpPr txBox="1">
              <a:spLocks noChangeArrowheads="1"/>
            </p:cNvSpPr>
            <p:nvPr/>
          </p:nvSpPr>
          <p:spPr bwMode="auto">
            <a:xfrm>
              <a:off x="1582749" y="2816600"/>
              <a:ext cx="10062986" cy="1552687"/>
            </a:xfrm>
            <a:prstGeom prst="rect">
              <a:avLst/>
            </a:prstGeom>
            <a:noFill/>
            <a:ln w="9525">
              <a:noFill/>
              <a:miter lim="800000"/>
            </a:ln>
          </p:spPr>
          <p:txBody>
            <a:bodyPr>
              <a:spAutoFit/>
            </a:bodyPr>
            <a:lstStyle/>
            <a:p>
              <a:pPr indent="457200"/>
              <a:r>
                <a:rPr lang="en-US" altLang="zh-CN" sz="2400">
                  <a:ea typeface="楷体" panose="02010609060101010101" pitchFamily="49" charset="-122"/>
                </a:rPr>
                <a:t> 1.</a:t>
              </a:r>
              <a:r>
                <a:rPr lang="zh-CN" altLang="en-US" sz="2400">
                  <a:ea typeface="楷体" panose="02010609060101010101" pitchFamily="49" charset="-122"/>
                </a:rPr>
                <a:t>审计的对象</a:t>
              </a:r>
              <a:endParaRPr lang="zh-CN" altLang="en-US" sz="2400">
                <a:ea typeface="楷体" panose="02010609060101010101" pitchFamily="49" charset="-122"/>
              </a:endParaRPr>
            </a:p>
            <a:p>
              <a:pPr indent="457200"/>
              <a:r>
                <a:rPr lang="zh-CN" altLang="en-US" sz="2400">
                  <a:ea typeface="楷体" panose="02010609060101010101" pitchFamily="49" charset="-122"/>
                </a:rPr>
                <a:t>  是指被审计单位的财务收支及其有关的经营管理活动以及作为提供 这些经济活动信息载体的会计报表和其他有关资料。</a:t>
              </a:r>
              <a:endParaRPr lang="zh-CN" altLang="en-US" sz="2400">
                <a:ea typeface="楷体" panose="02010609060101010101" pitchFamily="49" charset="-122"/>
              </a:endParaRPr>
            </a:p>
            <a:p>
              <a:pPr indent="457200"/>
              <a:endParaRPr lang="zh-CN" altLang="en-US" sz="2400">
                <a:ea typeface="楷体" panose="02010609060101010101" pitchFamily="49" charset="-122"/>
              </a:endParaRPr>
            </a:p>
          </p:txBody>
        </p:sp>
        <p:sp>
          <p:nvSpPr>
            <p:cNvPr id="40975" name="TextBox 90"/>
            <p:cNvSpPr txBox="1">
              <a:spLocks noChangeArrowheads="1"/>
            </p:cNvSpPr>
            <p:nvPr/>
          </p:nvSpPr>
          <p:spPr bwMode="auto">
            <a:xfrm>
              <a:off x="1583264" y="1697332"/>
              <a:ext cx="10062471" cy="488986"/>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五、审计的对象、职能、任务与目标及作用</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40976" name="TextBox 89"/>
            <p:cNvSpPr txBox="1">
              <a:spLocks noChangeArrowheads="1"/>
            </p:cNvSpPr>
            <p:nvPr/>
          </p:nvSpPr>
          <p:spPr bwMode="auto">
            <a:xfrm>
              <a:off x="1584347" y="4893200"/>
              <a:ext cx="10061388" cy="458820"/>
            </a:xfrm>
            <a:prstGeom prst="rect">
              <a:avLst/>
            </a:prstGeom>
            <a:noFill/>
            <a:ln w="9525">
              <a:noFill/>
              <a:miter lim="800000"/>
            </a:ln>
          </p:spPr>
          <p:txBody>
            <a:bodyPr>
              <a:spAutoFit/>
            </a:bodyPr>
            <a:lstStyle/>
            <a:p>
              <a:pPr indent="406400" algn="just">
                <a:lnSpc>
                  <a:spcPct val="150000"/>
                </a:lnSpc>
              </a:pPr>
              <a:endParaRPr lang="zh-CN" altLang="en-US" sz="1600">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2559050"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3348038" y="188913"/>
            <a:ext cx="8842375"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Text Box 6" descr="羊皮纸"/>
          <p:cNvSpPr txBox="1">
            <a:spLocks noChangeArrowheads="1"/>
          </p:cNvSpPr>
          <p:nvPr/>
        </p:nvSpPr>
        <p:spPr bwMode="auto">
          <a:xfrm>
            <a:off x="1270000" y="4221163"/>
            <a:ext cx="1584325" cy="1622425"/>
          </a:xfrm>
          <a:prstGeom prst="rect">
            <a:avLst/>
          </a:prstGeom>
          <a:blipFill dpi="0" rotWithShape="1">
            <a:blip r:embed="rId1">
              <a:alphaModFix amt="53000"/>
            </a:blip>
            <a:srcRect/>
            <a:tile tx="0" ty="0" sx="100000" sy="100000" flip="none" algn="tl"/>
          </a:blipFill>
          <a:ln w="19050">
            <a:solidFill>
              <a:schemeClr val="accent2"/>
            </a:solidFill>
            <a:miter lim="800000"/>
          </a:ln>
        </p:spPr>
        <p:txBody>
          <a:bodyPr tIns="370800" rIns="0" bIns="370800">
            <a:spAutoFit/>
          </a:bodyPr>
          <a:lstStyle/>
          <a:p>
            <a:pPr marL="469900" indent="-469900" algn="ctr">
              <a:lnSpc>
                <a:spcPct val="40000"/>
              </a:lnSpc>
              <a:spcBef>
                <a:spcPct val="50000"/>
              </a:spcBef>
              <a:buClr>
                <a:schemeClr val="accent2"/>
              </a:buClr>
              <a:buFont typeface="Wingdings" panose="05000000000000000000" pitchFamily="2" charset="2"/>
              <a:buNone/>
            </a:pPr>
            <a:r>
              <a:rPr lang="zh-CN" altLang="en-US" sz="2400" b="1">
                <a:solidFill>
                  <a:schemeClr val="folHlink"/>
                </a:solidFill>
                <a:latin typeface="Verdana" panose="020B0604030504040204" pitchFamily="34" charset="0"/>
                <a:ea typeface="华文细黑" panose="02010600040101010101" pitchFamily="2" charset="-122"/>
              </a:rPr>
              <a:t>政府审计</a:t>
            </a:r>
            <a:endParaRPr lang="zh-CN" altLang="en-US" sz="2400" b="1">
              <a:solidFill>
                <a:schemeClr val="folHlink"/>
              </a:solidFill>
              <a:latin typeface="Verdana" panose="020B0604030504040204" pitchFamily="34" charset="0"/>
              <a:ea typeface="华文细黑" panose="02010600040101010101" pitchFamily="2" charset="-122"/>
            </a:endParaRPr>
          </a:p>
          <a:p>
            <a:pPr marL="469900" indent="-469900" algn="ctr">
              <a:lnSpc>
                <a:spcPct val="40000"/>
              </a:lnSpc>
              <a:spcBef>
                <a:spcPct val="50000"/>
              </a:spcBef>
              <a:buClr>
                <a:schemeClr val="accent2"/>
              </a:buClr>
              <a:buFont typeface="Wingdings" panose="05000000000000000000" pitchFamily="2" charset="2"/>
              <a:buNone/>
            </a:pPr>
            <a:r>
              <a:rPr lang="zh-CN" altLang="en-US" sz="2600" b="1">
                <a:solidFill>
                  <a:schemeClr val="folHlink"/>
                </a:solidFill>
                <a:latin typeface="Verdana" panose="020B0604030504040204" pitchFamily="34" charset="0"/>
                <a:ea typeface="华文细黑" panose="02010600040101010101" pitchFamily="2" charset="-122"/>
              </a:rPr>
              <a:t>内部审计</a:t>
            </a:r>
            <a:endParaRPr lang="zh-CN" altLang="en-US" sz="2600" b="1">
              <a:solidFill>
                <a:schemeClr val="folHlink"/>
              </a:solidFill>
              <a:latin typeface="Verdana" panose="020B0604030504040204" pitchFamily="34" charset="0"/>
              <a:ea typeface="华文细黑" panose="02010600040101010101" pitchFamily="2" charset="-122"/>
            </a:endParaRPr>
          </a:p>
          <a:p>
            <a:pPr marL="469900" indent="-469900" algn="ctr">
              <a:lnSpc>
                <a:spcPct val="40000"/>
              </a:lnSpc>
              <a:spcBef>
                <a:spcPct val="50000"/>
              </a:spcBef>
              <a:buClr>
                <a:schemeClr val="accent2"/>
              </a:buClr>
              <a:buFont typeface="Wingdings" panose="05000000000000000000" pitchFamily="2" charset="2"/>
              <a:buNone/>
            </a:pPr>
            <a:r>
              <a:rPr lang="zh-CN" altLang="en-US" sz="2600" b="1">
                <a:solidFill>
                  <a:schemeClr val="folHlink"/>
                </a:solidFill>
                <a:latin typeface="Verdana" panose="020B0604030504040204" pitchFamily="34" charset="0"/>
                <a:ea typeface="华文细黑" panose="02010600040101010101" pitchFamily="2" charset="-122"/>
              </a:rPr>
              <a:t>民间审计</a:t>
            </a:r>
            <a:endParaRPr lang="zh-CN" altLang="en-US" sz="2600" b="1">
              <a:solidFill>
                <a:schemeClr val="folHlink"/>
              </a:solidFill>
              <a:latin typeface="Verdana" panose="020B0604030504040204" pitchFamily="34" charset="0"/>
              <a:ea typeface="华文细黑" panose="02010600040101010101" pitchFamily="2" charset="-122"/>
            </a:endParaRPr>
          </a:p>
        </p:txBody>
      </p:sp>
      <p:sp>
        <p:nvSpPr>
          <p:cNvPr id="18" name="Text Box 7" descr="羊皮纸"/>
          <p:cNvSpPr txBox="1">
            <a:spLocks noChangeArrowheads="1"/>
          </p:cNvSpPr>
          <p:nvPr/>
        </p:nvSpPr>
        <p:spPr bwMode="auto">
          <a:xfrm>
            <a:off x="3175000" y="4221163"/>
            <a:ext cx="431800" cy="1617662"/>
          </a:xfrm>
          <a:prstGeom prst="rect">
            <a:avLst/>
          </a:prstGeom>
          <a:blipFill dpi="0" rotWithShape="1">
            <a:blip r:embed="rId1">
              <a:alphaModFix amt="47000"/>
            </a:blip>
            <a:srcRect/>
            <a:tile tx="0" ty="0" sx="100000" sy="100000" flip="none" algn="tl"/>
          </a:blipFill>
          <a:ln w="19050">
            <a:solidFill>
              <a:schemeClr val="accent2"/>
            </a:solidFill>
            <a:miter lim="800000"/>
          </a:ln>
        </p:spPr>
        <p:txBody>
          <a:bodyPr lIns="54000" tIns="262800" rIns="126000" bIns="262800">
            <a:spAutoFit/>
          </a:bodyPr>
          <a:lstStyle/>
          <a:p>
            <a:pPr marL="469900" indent="-469900" algn="ctr">
              <a:lnSpc>
                <a:spcPct val="30000"/>
              </a:lnSpc>
              <a:spcBef>
                <a:spcPct val="50000"/>
              </a:spcBef>
              <a:buClr>
                <a:schemeClr val="accent2"/>
              </a:buClr>
              <a:buFont typeface="Wingdings" panose="05000000000000000000" pitchFamily="2" charset="2"/>
              <a:buNone/>
            </a:pPr>
            <a:r>
              <a:rPr lang="zh-CN" altLang="en-US" sz="2600" b="1">
                <a:solidFill>
                  <a:schemeClr val="folHlink"/>
                </a:solidFill>
                <a:latin typeface="Verdana" panose="020B0604030504040204" pitchFamily="34" charset="0"/>
                <a:ea typeface="华文细黑" panose="02010600040101010101" pitchFamily="2" charset="-122"/>
              </a:rPr>
              <a:t>审</a:t>
            </a:r>
            <a:endParaRPr lang="zh-CN" altLang="en-US" sz="2600" b="1">
              <a:solidFill>
                <a:schemeClr val="folHlink"/>
              </a:solidFill>
              <a:latin typeface="Verdana" panose="020B0604030504040204" pitchFamily="34" charset="0"/>
              <a:ea typeface="华文细黑" panose="02010600040101010101" pitchFamily="2" charset="-122"/>
            </a:endParaRPr>
          </a:p>
          <a:p>
            <a:pPr marL="469900" indent="-469900" algn="ctr">
              <a:lnSpc>
                <a:spcPct val="30000"/>
              </a:lnSpc>
              <a:spcBef>
                <a:spcPct val="50000"/>
              </a:spcBef>
              <a:buClr>
                <a:schemeClr val="accent2"/>
              </a:buClr>
              <a:buFont typeface="Wingdings" panose="05000000000000000000" pitchFamily="2" charset="2"/>
              <a:buNone/>
            </a:pPr>
            <a:r>
              <a:rPr lang="zh-CN" altLang="en-US" sz="2600" b="1">
                <a:solidFill>
                  <a:schemeClr val="folHlink"/>
                </a:solidFill>
                <a:latin typeface="Verdana" panose="020B0604030504040204" pitchFamily="34" charset="0"/>
                <a:ea typeface="华文细黑" panose="02010600040101010101" pitchFamily="2" charset="-122"/>
              </a:rPr>
              <a:t>计</a:t>
            </a:r>
            <a:endParaRPr lang="zh-CN" altLang="en-US" sz="2600" b="1">
              <a:solidFill>
                <a:schemeClr val="folHlink"/>
              </a:solidFill>
              <a:latin typeface="Verdana" panose="020B0604030504040204" pitchFamily="34" charset="0"/>
              <a:ea typeface="华文细黑" panose="02010600040101010101" pitchFamily="2" charset="-122"/>
            </a:endParaRPr>
          </a:p>
          <a:p>
            <a:pPr marL="469900" indent="-469900" algn="ctr">
              <a:lnSpc>
                <a:spcPct val="30000"/>
              </a:lnSpc>
              <a:spcBef>
                <a:spcPct val="50000"/>
              </a:spcBef>
              <a:buClr>
                <a:schemeClr val="accent2"/>
              </a:buClr>
              <a:buFont typeface="Wingdings" panose="05000000000000000000" pitchFamily="2" charset="2"/>
              <a:buNone/>
            </a:pPr>
            <a:r>
              <a:rPr lang="zh-CN" altLang="en-US" sz="2600" b="1">
                <a:solidFill>
                  <a:schemeClr val="folHlink"/>
                </a:solidFill>
                <a:latin typeface="Verdana" panose="020B0604030504040204" pitchFamily="34" charset="0"/>
                <a:ea typeface="华文细黑" panose="02010600040101010101" pitchFamily="2" charset="-122"/>
              </a:rPr>
              <a:t>对</a:t>
            </a:r>
            <a:endParaRPr lang="zh-CN" altLang="en-US" sz="2600" b="1">
              <a:solidFill>
                <a:schemeClr val="folHlink"/>
              </a:solidFill>
              <a:latin typeface="Verdana" panose="020B0604030504040204" pitchFamily="34" charset="0"/>
              <a:ea typeface="华文细黑" panose="02010600040101010101" pitchFamily="2" charset="-122"/>
            </a:endParaRPr>
          </a:p>
          <a:p>
            <a:pPr marL="469900" indent="-469900" algn="ctr">
              <a:lnSpc>
                <a:spcPct val="30000"/>
              </a:lnSpc>
              <a:spcBef>
                <a:spcPct val="50000"/>
              </a:spcBef>
              <a:buClr>
                <a:schemeClr val="accent2"/>
              </a:buClr>
              <a:buFont typeface="Wingdings" panose="05000000000000000000" pitchFamily="2" charset="2"/>
              <a:buNone/>
            </a:pPr>
            <a:r>
              <a:rPr lang="zh-CN" altLang="en-US" sz="2600" b="1">
                <a:solidFill>
                  <a:schemeClr val="folHlink"/>
                </a:solidFill>
                <a:latin typeface="Verdana" panose="020B0604030504040204" pitchFamily="34" charset="0"/>
                <a:ea typeface="华文细黑" panose="02010600040101010101" pitchFamily="2" charset="-122"/>
              </a:rPr>
              <a:t>象</a:t>
            </a:r>
            <a:endParaRPr lang="zh-CN" altLang="en-US" sz="2600" b="1">
              <a:solidFill>
                <a:schemeClr val="folHlink"/>
              </a:solidFill>
              <a:latin typeface="Verdana" panose="020B0604030504040204" pitchFamily="34" charset="0"/>
              <a:ea typeface="华文细黑" panose="02010600040101010101" pitchFamily="2" charset="-122"/>
            </a:endParaRPr>
          </a:p>
        </p:txBody>
      </p:sp>
      <p:sp>
        <p:nvSpPr>
          <p:cNvPr id="19" name="AutoShape 8" descr="羊皮纸"/>
          <p:cNvSpPr/>
          <p:nvPr/>
        </p:nvSpPr>
        <p:spPr bwMode="auto">
          <a:xfrm>
            <a:off x="3863975" y="5876925"/>
            <a:ext cx="5229225" cy="461963"/>
          </a:xfrm>
          <a:prstGeom prst="borderCallout2">
            <a:avLst>
              <a:gd name="adj1" fmla="val 24741"/>
              <a:gd name="adj2" fmla="val -1458"/>
              <a:gd name="adj3" fmla="val 24741"/>
              <a:gd name="adj4" fmla="val -4069"/>
              <a:gd name="adj5" fmla="val 18898"/>
              <a:gd name="adj6" fmla="val -5648"/>
            </a:avLst>
          </a:prstGeom>
          <a:blipFill dpi="0" rotWithShape="1">
            <a:blip r:embed="rId1">
              <a:alphaModFix amt="50000"/>
            </a:blip>
            <a:srcRect/>
            <a:tile tx="0" ty="0" sx="100000" sy="100000" flip="none" algn="tl"/>
          </a:blipFill>
          <a:ln w="19050">
            <a:solidFill>
              <a:schemeClr val="accent2"/>
            </a:solidFill>
            <a:miter lim="800000"/>
          </a:ln>
        </p:spPr>
        <p:txBody>
          <a:bodyPr/>
          <a:lstStyle/>
          <a:p>
            <a:pPr marL="469900" indent="-469900">
              <a:spcBef>
                <a:spcPct val="20000"/>
              </a:spcBef>
              <a:buClr>
                <a:schemeClr val="accent2"/>
              </a:buClr>
              <a:buFont typeface="Wingdings" panose="05000000000000000000" pitchFamily="2" charset="2"/>
              <a:buNone/>
            </a:pPr>
            <a:r>
              <a:rPr lang="zh-CN" altLang="en-US" sz="2000" b="1">
                <a:solidFill>
                  <a:schemeClr val="folHlink"/>
                </a:solidFill>
                <a:latin typeface="Verdana" panose="020B0604030504040204" pitchFamily="34" charset="0"/>
                <a:ea typeface="华文细黑" panose="02010600040101010101" pitchFamily="2" charset="-122"/>
              </a:rPr>
              <a:t>委托人</a:t>
            </a:r>
            <a:r>
              <a:rPr lang="zh-CN" altLang="en-US" sz="2000" b="1">
                <a:solidFill>
                  <a:srgbClr val="CC00CC"/>
                </a:solidFill>
                <a:latin typeface="Verdana" panose="020B0604030504040204" pitchFamily="34" charset="0"/>
                <a:ea typeface="华文细黑" panose="02010600040101010101" pitchFamily="2" charset="-122"/>
              </a:rPr>
              <a:t>指定的被审计单位</a:t>
            </a:r>
            <a:r>
              <a:rPr lang="zh-CN" altLang="en-US" sz="2000" b="1">
                <a:solidFill>
                  <a:schemeClr val="folHlink"/>
                </a:solidFill>
                <a:latin typeface="Verdana" panose="020B0604030504040204" pitchFamily="34" charset="0"/>
                <a:ea typeface="华文细黑" panose="02010600040101010101" pitchFamily="2" charset="-122"/>
              </a:rPr>
              <a:t>的经济活动</a:t>
            </a:r>
            <a:endParaRPr lang="zh-CN" altLang="en-US" sz="2000" b="1">
              <a:solidFill>
                <a:schemeClr val="folHlink"/>
              </a:solidFill>
              <a:latin typeface="Verdana" panose="020B0604030504040204" pitchFamily="34" charset="0"/>
              <a:ea typeface="华文细黑" panose="02010600040101010101" pitchFamily="2" charset="-122"/>
            </a:endParaRPr>
          </a:p>
        </p:txBody>
      </p:sp>
      <p:sp>
        <p:nvSpPr>
          <p:cNvPr id="20" name="AutoShape 9" descr="羊皮纸"/>
          <p:cNvSpPr/>
          <p:nvPr/>
        </p:nvSpPr>
        <p:spPr bwMode="auto">
          <a:xfrm>
            <a:off x="3863975" y="3933825"/>
            <a:ext cx="5256213" cy="817563"/>
          </a:xfrm>
          <a:prstGeom prst="borderCallout2">
            <a:avLst>
              <a:gd name="adj1" fmla="val 13981"/>
              <a:gd name="adj2" fmla="val -1449"/>
              <a:gd name="adj3" fmla="val 13981"/>
              <a:gd name="adj4" fmla="val -3384"/>
              <a:gd name="adj5" fmla="val 44856"/>
              <a:gd name="adj6" fmla="val -5227"/>
            </a:avLst>
          </a:prstGeom>
          <a:blipFill dpi="0" rotWithShape="1">
            <a:blip r:embed="rId1">
              <a:alphaModFix amt="48000"/>
            </a:blip>
            <a:srcRect/>
            <a:tile tx="0" ty="0" sx="100000" sy="100000" flip="none" algn="tl"/>
          </a:blipFill>
          <a:ln w="19050">
            <a:solidFill>
              <a:schemeClr val="accent2"/>
            </a:solidFill>
            <a:miter lim="800000"/>
          </a:ln>
        </p:spPr>
        <p:txBody>
          <a:bodyPr lIns="0"/>
          <a:lstStyle/>
          <a:p>
            <a:pPr marL="469900" indent="-469900" algn="ctr">
              <a:spcBef>
                <a:spcPct val="20000"/>
              </a:spcBef>
              <a:buClr>
                <a:schemeClr val="accent2"/>
              </a:buClr>
              <a:buFont typeface="Wingdings" panose="05000000000000000000" pitchFamily="2" charset="2"/>
              <a:buNone/>
            </a:pPr>
            <a:r>
              <a:rPr lang="zh-CN" altLang="en-US" sz="2000" b="1">
                <a:solidFill>
                  <a:srgbClr val="CC00CC"/>
                </a:solidFill>
                <a:latin typeface="Verdana" panose="020B0604030504040204" pitchFamily="34" charset="0"/>
                <a:ea typeface="华文细黑" panose="02010600040101010101" pitchFamily="2" charset="-122"/>
              </a:rPr>
              <a:t>国务院各部门和地方各级政府</a:t>
            </a:r>
            <a:r>
              <a:rPr lang="zh-CN" altLang="en-US" sz="2000" b="1">
                <a:solidFill>
                  <a:schemeClr val="folHlink"/>
                </a:solidFill>
                <a:latin typeface="Verdana" panose="020B0604030504040204" pitchFamily="34" charset="0"/>
                <a:ea typeface="华文细黑" panose="02010600040101010101" pitchFamily="2" charset="-122"/>
              </a:rPr>
              <a:t>的财政收支、</a:t>
            </a:r>
            <a:r>
              <a:rPr lang="zh-CN" altLang="en-US" sz="2000" b="1">
                <a:solidFill>
                  <a:srgbClr val="CC00CC"/>
                </a:solidFill>
                <a:latin typeface="Verdana" panose="020B0604030504040204" pitchFamily="34" charset="0"/>
                <a:ea typeface="华文细黑" panose="02010600040101010101" pitchFamily="2" charset="-122"/>
              </a:rPr>
              <a:t>国</a:t>
            </a:r>
            <a:endParaRPr lang="zh-CN" altLang="en-US" sz="2000" b="1">
              <a:solidFill>
                <a:srgbClr val="CC00CC"/>
              </a:solidFill>
              <a:latin typeface="Verdana" panose="020B0604030504040204" pitchFamily="34" charset="0"/>
              <a:ea typeface="华文细黑" panose="02010600040101010101" pitchFamily="2" charset="-122"/>
            </a:endParaRPr>
          </a:p>
          <a:p>
            <a:pPr marL="469900" indent="-469900">
              <a:spcBef>
                <a:spcPct val="20000"/>
              </a:spcBef>
              <a:buClr>
                <a:schemeClr val="accent2"/>
              </a:buClr>
              <a:buFont typeface="Wingdings" panose="05000000000000000000" pitchFamily="2" charset="2"/>
              <a:buNone/>
            </a:pPr>
            <a:r>
              <a:rPr lang="zh-CN" altLang="en-US" sz="2000" b="1">
                <a:solidFill>
                  <a:srgbClr val="CC00CC"/>
                </a:solidFill>
                <a:latin typeface="Verdana" panose="020B0604030504040204" pitchFamily="34" charset="0"/>
                <a:ea typeface="华文细黑" panose="02010600040101010101" pitchFamily="2" charset="-122"/>
              </a:rPr>
              <a:t>有金融机构和企事业组织</a:t>
            </a:r>
            <a:r>
              <a:rPr lang="zh-CN" altLang="en-US" sz="2000" b="1">
                <a:solidFill>
                  <a:schemeClr val="folHlink"/>
                </a:solidFill>
                <a:latin typeface="Verdana" panose="020B0604030504040204" pitchFamily="34" charset="0"/>
                <a:ea typeface="华文细黑" panose="02010600040101010101" pitchFamily="2" charset="-122"/>
              </a:rPr>
              <a:t>的财务收支</a:t>
            </a:r>
            <a:endParaRPr lang="zh-CN" altLang="en-US" sz="2000" b="1">
              <a:solidFill>
                <a:schemeClr val="folHlink"/>
              </a:solidFill>
              <a:latin typeface="Verdana" panose="020B0604030504040204" pitchFamily="34" charset="0"/>
              <a:ea typeface="华文细黑" panose="02010600040101010101" pitchFamily="2" charset="-122"/>
            </a:endParaRPr>
          </a:p>
        </p:txBody>
      </p:sp>
      <p:sp>
        <p:nvSpPr>
          <p:cNvPr id="21" name="AutoShape 10" descr="羊皮纸"/>
          <p:cNvSpPr/>
          <p:nvPr/>
        </p:nvSpPr>
        <p:spPr bwMode="auto">
          <a:xfrm>
            <a:off x="3863975" y="4941888"/>
            <a:ext cx="5268913" cy="720725"/>
          </a:xfrm>
          <a:prstGeom prst="borderCallout2">
            <a:avLst>
              <a:gd name="adj1" fmla="val 15861"/>
              <a:gd name="adj2" fmla="val -1444"/>
              <a:gd name="adj3" fmla="val 15861"/>
              <a:gd name="adj4" fmla="val -3042"/>
              <a:gd name="adj5" fmla="val 39866"/>
              <a:gd name="adj6" fmla="val -5273"/>
            </a:avLst>
          </a:prstGeom>
          <a:blipFill dpi="0" rotWithShape="1">
            <a:blip r:embed="rId1">
              <a:alphaModFix amt="50000"/>
            </a:blip>
            <a:srcRect/>
            <a:tile tx="0" ty="0" sx="100000" sy="100000" flip="none" algn="tl"/>
          </a:blipFill>
          <a:ln w="19050">
            <a:solidFill>
              <a:schemeClr val="accent2"/>
            </a:solidFill>
            <a:miter lim="800000"/>
          </a:ln>
        </p:spPr>
        <p:txBody>
          <a:bodyPr/>
          <a:lstStyle/>
          <a:p>
            <a:pPr marL="469900" indent="-469900" algn="ctr">
              <a:spcBef>
                <a:spcPct val="20000"/>
              </a:spcBef>
              <a:buClr>
                <a:schemeClr val="accent2"/>
              </a:buClr>
              <a:buFont typeface="Wingdings" panose="05000000000000000000" pitchFamily="2" charset="2"/>
              <a:buNone/>
            </a:pPr>
            <a:r>
              <a:rPr lang="zh-CN" altLang="en-US" sz="2000" b="1">
                <a:solidFill>
                  <a:srgbClr val="CC00CC"/>
                </a:solidFill>
                <a:latin typeface="Verdana" panose="020B0604030504040204" pitchFamily="34" charset="0"/>
                <a:ea typeface="华文细黑" panose="02010600040101010101" pitchFamily="2" charset="-122"/>
              </a:rPr>
              <a:t>本部门、本单位的</a:t>
            </a:r>
            <a:r>
              <a:rPr lang="zh-CN" altLang="en-US" sz="2000" b="1">
                <a:solidFill>
                  <a:schemeClr val="folHlink"/>
                </a:solidFill>
                <a:latin typeface="Verdana" panose="020B0604030504040204" pitchFamily="34" charset="0"/>
                <a:ea typeface="华文细黑" panose="02010600040101010101" pitchFamily="2" charset="-122"/>
              </a:rPr>
              <a:t>财政财务收支以及其他经</a:t>
            </a:r>
            <a:endParaRPr lang="zh-CN" altLang="en-US" sz="2000" b="1">
              <a:solidFill>
                <a:schemeClr val="folHlink"/>
              </a:solidFill>
              <a:latin typeface="Verdana" panose="020B0604030504040204" pitchFamily="34" charset="0"/>
              <a:ea typeface="华文细黑" panose="02010600040101010101" pitchFamily="2" charset="-122"/>
            </a:endParaRPr>
          </a:p>
          <a:p>
            <a:pPr marL="469900" indent="-469900">
              <a:spcBef>
                <a:spcPct val="20000"/>
              </a:spcBef>
              <a:buClr>
                <a:schemeClr val="accent2"/>
              </a:buClr>
              <a:buFont typeface="Wingdings" panose="05000000000000000000" pitchFamily="2" charset="2"/>
              <a:buNone/>
            </a:pPr>
            <a:r>
              <a:rPr lang="zh-CN" altLang="en-US" sz="2000" b="1">
                <a:solidFill>
                  <a:schemeClr val="folHlink"/>
                </a:solidFill>
                <a:latin typeface="Verdana" panose="020B0604030504040204" pitchFamily="34" charset="0"/>
                <a:ea typeface="华文细黑" panose="02010600040101010101" pitchFamily="2" charset="-122"/>
              </a:rPr>
              <a:t>济活动</a:t>
            </a:r>
            <a:endParaRPr lang="zh-CN" altLang="en-US" sz="2000" b="1">
              <a:solidFill>
                <a:schemeClr val="folHlink"/>
              </a:solidFill>
              <a:latin typeface="Verdana" panose="020B0604030504040204" pitchFamily="34" charset="0"/>
              <a:ea typeface="华文细黑" panose="02010600040101010101" pitchFamily="2" charset="-122"/>
            </a:endParaRPr>
          </a:p>
        </p:txBody>
      </p:sp>
      <p:sp>
        <p:nvSpPr>
          <p:cNvPr id="22" name="Line 11"/>
          <p:cNvSpPr>
            <a:spLocks noChangeShapeType="1"/>
          </p:cNvSpPr>
          <p:nvPr/>
        </p:nvSpPr>
        <p:spPr bwMode="auto">
          <a:xfrm>
            <a:off x="2855913" y="5157788"/>
            <a:ext cx="288925" cy="0"/>
          </a:xfrm>
          <a:prstGeom prst="line">
            <a:avLst/>
          </a:prstGeom>
          <a:noFill/>
          <a:ln w="19050">
            <a:solidFill>
              <a:schemeClr val="accent2"/>
            </a:solidFill>
            <a:round/>
          </a:ln>
        </p:spPr>
        <p:txBody>
          <a:bodyPr/>
          <a:lstStyle/>
          <a:p>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par>
                          <p:cTn id="29" fill="hold">
                            <p:stCondLst>
                              <p:cond delay="1000"/>
                            </p:stCondLst>
                            <p:childTnLst>
                              <p:par>
                                <p:cTn id="30" presetID="53" presetClass="entr" presetSubtype="16" fill="hold" grpId="0" nodeType="afterEffect">
                                  <p:stCondLst>
                                    <p:cond delay="0"/>
                                  </p:stCondLst>
                                  <p:childTnLst>
                                    <p:set>
                                      <p:cBhvr>
                                        <p:cTn id="31" dur="1" fill="hold">
                                          <p:stCondLst>
                                            <p:cond delay="0"/>
                                          </p:stCondLst>
                                        </p:cTn>
                                        <p:tgtEl>
                                          <p:spTgt spid="17">
                                            <p:bg/>
                                          </p:spTgt>
                                        </p:tgtEl>
                                        <p:attrNameLst>
                                          <p:attrName>style.visibility</p:attrName>
                                        </p:attrNameLst>
                                      </p:cBhvr>
                                      <p:to>
                                        <p:strVal val="visible"/>
                                      </p:to>
                                    </p:set>
                                    <p:anim calcmode="lin" valueType="num">
                                      <p:cBhvr>
                                        <p:cTn id="32" dur="500" fill="hold"/>
                                        <p:tgtEl>
                                          <p:spTgt spid="17">
                                            <p:bg/>
                                          </p:spTgt>
                                        </p:tgtEl>
                                        <p:attrNameLst>
                                          <p:attrName>ppt_w</p:attrName>
                                        </p:attrNameLst>
                                      </p:cBhvr>
                                      <p:tavLst>
                                        <p:tav tm="0">
                                          <p:val>
                                            <p:fltVal val="0"/>
                                          </p:val>
                                        </p:tav>
                                        <p:tav tm="100000">
                                          <p:val>
                                            <p:strVal val="#ppt_w"/>
                                          </p:val>
                                        </p:tav>
                                      </p:tavLst>
                                    </p:anim>
                                    <p:anim calcmode="lin" valueType="num">
                                      <p:cBhvr>
                                        <p:cTn id="33" dur="500" fill="hold"/>
                                        <p:tgtEl>
                                          <p:spTgt spid="17">
                                            <p:bg/>
                                          </p:spTgt>
                                        </p:tgtEl>
                                        <p:attrNameLst>
                                          <p:attrName>ppt_h</p:attrName>
                                        </p:attrNameLst>
                                      </p:cBhvr>
                                      <p:tavLst>
                                        <p:tav tm="0">
                                          <p:val>
                                            <p:fltVal val="0"/>
                                          </p:val>
                                        </p:tav>
                                        <p:tav tm="100000">
                                          <p:val>
                                            <p:strVal val="#ppt_h"/>
                                          </p:val>
                                        </p:tav>
                                      </p:tavLst>
                                    </p:anim>
                                    <p:animEffect transition="in" filter="fade">
                                      <p:cBhvr>
                                        <p:cTn id="34" dur="500"/>
                                        <p:tgtEl>
                                          <p:spTgt spid="17">
                                            <p:bg/>
                                          </p:spTgt>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7">
                                            <p:txEl>
                                              <p:pRg st="0" end="0"/>
                                            </p:txEl>
                                          </p:spTgt>
                                        </p:tgtEl>
                                        <p:attrNameLst>
                                          <p:attrName>style.visibility</p:attrName>
                                        </p:attrNameLst>
                                      </p:cBhvr>
                                      <p:to>
                                        <p:strVal val="visible"/>
                                      </p:to>
                                    </p:set>
                                    <p:anim calcmode="lin" valueType="num">
                                      <p:cBhvr>
                                        <p:cTn id="37" dur="500" fill="hold"/>
                                        <p:tgtEl>
                                          <p:spTgt spid="17">
                                            <p:txEl>
                                              <p:pRg st="0" end="0"/>
                                            </p:txEl>
                                          </p:spTgt>
                                        </p:tgtEl>
                                        <p:attrNameLst>
                                          <p:attrName>ppt_w</p:attrName>
                                        </p:attrNameLst>
                                      </p:cBhvr>
                                      <p:tavLst>
                                        <p:tav tm="0">
                                          <p:val>
                                            <p:fltVal val="0"/>
                                          </p:val>
                                        </p:tav>
                                        <p:tav tm="100000">
                                          <p:val>
                                            <p:strVal val="#ppt_w"/>
                                          </p:val>
                                        </p:tav>
                                      </p:tavLst>
                                    </p:anim>
                                    <p:anim calcmode="lin" valueType="num">
                                      <p:cBhvr>
                                        <p:cTn id="38" dur="500" fill="hold"/>
                                        <p:tgtEl>
                                          <p:spTgt spid="17">
                                            <p:txEl>
                                              <p:pRg st="0" end="0"/>
                                            </p:txEl>
                                          </p:spTgt>
                                        </p:tgtEl>
                                        <p:attrNameLst>
                                          <p:attrName>ppt_h</p:attrName>
                                        </p:attrNameLst>
                                      </p:cBhvr>
                                      <p:tavLst>
                                        <p:tav tm="0">
                                          <p:val>
                                            <p:fltVal val="0"/>
                                          </p:val>
                                        </p:tav>
                                        <p:tav tm="100000">
                                          <p:val>
                                            <p:strVal val="#ppt_h"/>
                                          </p:val>
                                        </p:tav>
                                      </p:tavLst>
                                    </p:anim>
                                    <p:animEffect transition="in" filter="fade">
                                      <p:cBhvr>
                                        <p:cTn id="39" dur="500"/>
                                        <p:tgtEl>
                                          <p:spTgt spid="17">
                                            <p:txEl>
                                              <p:pRg st="0" end="0"/>
                                            </p:txEl>
                                          </p:spTgt>
                                        </p:tgtEl>
                                      </p:cBhvr>
                                    </p:animEffect>
                                  </p:childTnLst>
                                </p:cTn>
                              </p:par>
                              <p:par>
                                <p:cTn id="40" presetID="53" presetClass="entr" presetSubtype="16" fill="hold" grpId="0" nodeType="withEffect">
                                  <p:stCondLst>
                                    <p:cond delay="0"/>
                                  </p:stCondLst>
                                  <p:iterate type="lt">
                                    <p:tmPct val="0"/>
                                  </p:iterate>
                                  <p:childTnLst>
                                    <p:set>
                                      <p:cBhvr>
                                        <p:cTn id="41" dur="1" fill="hold">
                                          <p:stCondLst>
                                            <p:cond delay="0"/>
                                          </p:stCondLst>
                                        </p:cTn>
                                        <p:tgtEl>
                                          <p:spTgt spid="17">
                                            <p:txEl>
                                              <p:pRg st="1" end="1"/>
                                            </p:txEl>
                                          </p:spTgt>
                                        </p:tgtEl>
                                        <p:attrNameLst>
                                          <p:attrName>style.visibility</p:attrName>
                                        </p:attrNameLst>
                                      </p:cBhvr>
                                      <p:to>
                                        <p:strVal val="visible"/>
                                      </p:to>
                                    </p:set>
                                    <p:anim calcmode="lin" valueType="num">
                                      <p:cBhvr>
                                        <p:cTn id="42" dur="500" fill="hold"/>
                                        <p:tgtEl>
                                          <p:spTgt spid="17">
                                            <p:txEl>
                                              <p:pRg st="1" end="1"/>
                                            </p:txEl>
                                          </p:spTgt>
                                        </p:tgtEl>
                                        <p:attrNameLst>
                                          <p:attrName>ppt_w</p:attrName>
                                        </p:attrNameLst>
                                      </p:cBhvr>
                                      <p:tavLst>
                                        <p:tav tm="0">
                                          <p:val>
                                            <p:fltVal val="0"/>
                                          </p:val>
                                        </p:tav>
                                        <p:tav tm="100000">
                                          <p:val>
                                            <p:strVal val="#ppt_w"/>
                                          </p:val>
                                        </p:tav>
                                      </p:tavLst>
                                    </p:anim>
                                    <p:anim calcmode="lin" valueType="num">
                                      <p:cBhvr>
                                        <p:cTn id="43" dur="500" fill="hold"/>
                                        <p:tgtEl>
                                          <p:spTgt spid="17">
                                            <p:txEl>
                                              <p:pRg st="1" end="1"/>
                                            </p:txEl>
                                          </p:spTgt>
                                        </p:tgtEl>
                                        <p:attrNameLst>
                                          <p:attrName>ppt_h</p:attrName>
                                        </p:attrNameLst>
                                      </p:cBhvr>
                                      <p:tavLst>
                                        <p:tav tm="0">
                                          <p:val>
                                            <p:fltVal val="0"/>
                                          </p:val>
                                        </p:tav>
                                        <p:tav tm="100000">
                                          <p:val>
                                            <p:strVal val="#ppt_h"/>
                                          </p:val>
                                        </p:tav>
                                      </p:tavLst>
                                    </p:anim>
                                    <p:animEffect transition="in" filter="fade">
                                      <p:cBhvr>
                                        <p:cTn id="44" dur="500"/>
                                        <p:tgtEl>
                                          <p:spTgt spid="17">
                                            <p:txEl>
                                              <p:pRg st="1" end="1"/>
                                            </p:txEl>
                                          </p:spTgt>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7">
                                            <p:txEl>
                                              <p:pRg st="2" end="2"/>
                                            </p:txEl>
                                          </p:spTgt>
                                        </p:tgtEl>
                                        <p:attrNameLst>
                                          <p:attrName>style.visibility</p:attrName>
                                        </p:attrNameLst>
                                      </p:cBhvr>
                                      <p:to>
                                        <p:strVal val="visible"/>
                                      </p:to>
                                    </p:set>
                                    <p:anim calcmode="lin" valueType="num">
                                      <p:cBhvr>
                                        <p:cTn id="47" dur="500" fill="hold"/>
                                        <p:tgtEl>
                                          <p:spTgt spid="17">
                                            <p:txEl>
                                              <p:pRg st="2" end="2"/>
                                            </p:txEl>
                                          </p:spTgt>
                                        </p:tgtEl>
                                        <p:attrNameLst>
                                          <p:attrName>ppt_w</p:attrName>
                                        </p:attrNameLst>
                                      </p:cBhvr>
                                      <p:tavLst>
                                        <p:tav tm="0">
                                          <p:val>
                                            <p:fltVal val="0"/>
                                          </p:val>
                                        </p:tav>
                                        <p:tav tm="100000">
                                          <p:val>
                                            <p:strVal val="#ppt_w"/>
                                          </p:val>
                                        </p:tav>
                                      </p:tavLst>
                                    </p:anim>
                                    <p:anim calcmode="lin" valueType="num">
                                      <p:cBhvr>
                                        <p:cTn id="48" dur="500" fill="hold"/>
                                        <p:tgtEl>
                                          <p:spTgt spid="17">
                                            <p:txEl>
                                              <p:pRg st="2" end="2"/>
                                            </p:txEl>
                                          </p:spTgt>
                                        </p:tgtEl>
                                        <p:attrNameLst>
                                          <p:attrName>ppt_h</p:attrName>
                                        </p:attrNameLst>
                                      </p:cBhvr>
                                      <p:tavLst>
                                        <p:tav tm="0">
                                          <p:val>
                                            <p:fltVal val="0"/>
                                          </p:val>
                                        </p:tav>
                                        <p:tav tm="100000">
                                          <p:val>
                                            <p:strVal val="#ppt_h"/>
                                          </p:val>
                                        </p:tav>
                                      </p:tavLst>
                                    </p:anim>
                                    <p:animEffect transition="in" filter="fade">
                                      <p:cBhvr>
                                        <p:cTn id="49" dur="500"/>
                                        <p:tgtEl>
                                          <p:spTgt spid="17">
                                            <p:txEl>
                                              <p:pRg st="2" end="2"/>
                                            </p:txEl>
                                          </p:spTgt>
                                        </p:tgtEl>
                                      </p:cBhvr>
                                    </p:animEffect>
                                  </p:childTnLst>
                                </p:cTn>
                              </p:par>
                            </p:childTnLst>
                          </p:cTn>
                        </p:par>
                        <p:par>
                          <p:cTn id="50" fill="hold">
                            <p:stCondLst>
                              <p:cond delay="2000"/>
                            </p:stCondLst>
                            <p:childTnLst>
                              <p:par>
                                <p:cTn id="51" presetID="53" presetClass="entr" presetSubtype="16"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Effect transition="in" filter="fade">
                                      <p:cBhvr>
                                        <p:cTn id="55" dur="500"/>
                                        <p:tgtEl>
                                          <p:spTgt spid="22"/>
                                        </p:tgtEl>
                                      </p:cBhvr>
                                    </p:animEffect>
                                  </p:childTnLst>
                                </p:cTn>
                              </p:par>
                            </p:childTnLst>
                          </p:cTn>
                        </p:par>
                        <p:par>
                          <p:cTn id="56" fill="hold">
                            <p:stCondLst>
                              <p:cond delay="2500"/>
                            </p:stCondLst>
                            <p:childTnLst>
                              <p:par>
                                <p:cTn id="57" presetID="53" presetClass="entr" presetSubtype="16" fill="hold" grpId="0" nodeType="afterEffect">
                                  <p:stCondLst>
                                    <p:cond delay="0"/>
                                  </p:stCondLst>
                                  <p:childTnLst>
                                    <p:set>
                                      <p:cBhvr>
                                        <p:cTn id="58" dur="1" fill="hold">
                                          <p:stCondLst>
                                            <p:cond delay="0"/>
                                          </p:stCondLst>
                                        </p:cTn>
                                        <p:tgtEl>
                                          <p:spTgt spid="18">
                                            <p:bg/>
                                          </p:spTgt>
                                        </p:tgtEl>
                                        <p:attrNameLst>
                                          <p:attrName>style.visibility</p:attrName>
                                        </p:attrNameLst>
                                      </p:cBhvr>
                                      <p:to>
                                        <p:strVal val="visible"/>
                                      </p:to>
                                    </p:set>
                                    <p:anim calcmode="lin" valueType="num">
                                      <p:cBhvr>
                                        <p:cTn id="59" dur="500" fill="hold"/>
                                        <p:tgtEl>
                                          <p:spTgt spid="18">
                                            <p:bg/>
                                          </p:spTgt>
                                        </p:tgtEl>
                                        <p:attrNameLst>
                                          <p:attrName>ppt_w</p:attrName>
                                        </p:attrNameLst>
                                      </p:cBhvr>
                                      <p:tavLst>
                                        <p:tav tm="0">
                                          <p:val>
                                            <p:fltVal val="0"/>
                                          </p:val>
                                        </p:tav>
                                        <p:tav tm="100000">
                                          <p:val>
                                            <p:strVal val="#ppt_w"/>
                                          </p:val>
                                        </p:tav>
                                      </p:tavLst>
                                    </p:anim>
                                    <p:anim calcmode="lin" valueType="num">
                                      <p:cBhvr>
                                        <p:cTn id="60" dur="500" fill="hold"/>
                                        <p:tgtEl>
                                          <p:spTgt spid="18">
                                            <p:bg/>
                                          </p:spTgt>
                                        </p:tgtEl>
                                        <p:attrNameLst>
                                          <p:attrName>ppt_h</p:attrName>
                                        </p:attrNameLst>
                                      </p:cBhvr>
                                      <p:tavLst>
                                        <p:tav tm="0">
                                          <p:val>
                                            <p:fltVal val="0"/>
                                          </p:val>
                                        </p:tav>
                                        <p:tav tm="100000">
                                          <p:val>
                                            <p:strVal val="#ppt_h"/>
                                          </p:val>
                                        </p:tav>
                                      </p:tavLst>
                                    </p:anim>
                                    <p:animEffect transition="in" filter="fade">
                                      <p:cBhvr>
                                        <p:cTn id="61" dur="500"/>
                                        <p:tgtEl>
                                          <p:spTgt spid="18">
                                            <p:bg/>
                                          </p:spTgt>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8">
                                            <p:txEl>
                                              <p:pRg st="0" end="0"/>
                                            </p:txEl>
                                          </p:spTgt>
                                        </p:tgtEl>
                                        <p:attrNameLst>
                                          <p:attrName>style.visibility</p:attrName>
                                        </p:attrNameLst>
                                      </p:cBhvr>
                                      <p:to>
                                        <p:strVal val="visible"/>
                                      </p:to>
                                    </p:set>
                                    <p:anim calcmode="lin" valueType="num">
                                      <p:cBhvr>
                                        <p:cTn id="64"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18">
                                            <p:txEl>
                                              <p:pRg st="0" end="0"/>
                                            </p:txEl>
                                          </p:spTgt>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8">
                                            <p:txEl>
                                              <p:pRg st="1" end="1"/>
                                            </p:txEl>
                                          </p:spTgt>
                                        </p:tgtEl>
                                        <p:attrNameLst>
                                          <p:attrName>style.visibility</p:attrName>
                                        </p:attrNameLst>
                                      </p:cBhvr>
                                      <p:to>
                                        <p:strVal val="visible"/>
                                      </p:to>
                                    </p:set>
                                    <p:anim calcmode="lin" valueType="num">
                                      <p:cBhvr>
                                        <p:cTn id="69" dur="500" fill="hold"/>
                                        <p:tgtEl>
                                          <p:spTgt spid="18">
                                            <p:txEl>
                                              <p:pRg st="1" end="1"/>
                                            </p:txEl>
                                          </p:spTgt>
                                        </p:tgtEl>
                                        <p:attrNameLst>
                                          <p:attrName>ppt_w</p:attrName>
                                        </p:attrNameLst>
                                      </p:cBhvr>
                                      <p:tavLst>
                                        <p:tav tm="0">
                                          <p:val>
                                            <p:fltVal val="0"/>
                                          </p:val>
                                        </p:tav>
                                        <p:tav tm="100000">
                                          <p:val>
                                            <p:strVal val="#ppt_w"/>
                                          </p:val>
                                        </p:tav>
                                      </p:tavLst>
                                    </p:anim>
                                    <p:anim calcmode="lin" valueType="num">
                                      <p:cBhvr>
                                        <p:cTn id="70" dur="500" fill="hold"/>
                                        <p:tgtEl>
                                          <p:spTgt spid="18">
                                            <p:txEl>
                                              <p:pRg st="1" end="1"/>
                                            </p:txEl>
                                          </p:spTgt>
                                        </p:tgtEl>
                                        <p:attrNameLst>
                                          <p:attrName>ppt_h</p:attrName>
                                        </p:attrNameLst>
                                      </p:cBhvr>
                                      <p:tavLst>
                                        <p:tav tm="0">
                                          <p:val>
                                            <p:fltVal val="0"/>
                                          </p:val>
                                        </p:tav>
                                        <p:tav tm="100000">
                                          <p:val>
                                            <p:strVal val="#ppt_h"/>
                                          </p:val>
                                        </p:tav>
                                      </p:tavLst>
                                    </p:anim>
                                    <p:animEffect transition="in" filter="fade">
                                      <p:cBhvr>
                                        <p:cTn id="71" dur="500"/>
                                        <p:tgtEl>
                                          <p:spTgt spid="18">
                                            <p:txEl>
                                              <p:pRg st="1" end="1"/>
                                            </p:txEl>
                                          </p:spTgt>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18">
                                            <p:txEl>
                                              <p:pRg st="2" end="2"/>
                                            </p:txEl>
                                          </p:spTgt>
                                        </p:tgtEl>
                                        <p:attrNameLst>
                                          <p:attrName>style.visibility</p:attrName>
                                        </p:attrNameLst>
                                      </p:cBhvr>
                                      <p:to>
                                        <p:strVal val="visible"/>
                                      </p:to>
                                    </p:set>
                                    <p:anim calcmode="lin" valueType="num">
                                      <p:cBhvr>
                                        <p:cTn id="74" dur="500" fill="hold"/>
                                        <p:tgtEl>
                                          <p:spTgt spid="18">
                                            <p:txEl>
                                              <p:pRg st="2" end="2"/>
                                            </p:txEl>
                                          </p:spTgt>
                                        </p:tgtEl>
                                        <p:attrNameLst>
                                          <p:attrName>ppt_w</p:attrName>
                                        </p:attrNameLst>
                                      </p:cBhvr>
                                      <p:tavLst>
                                        <p:tav tm="0">
                                          <p:val>
                                            <p:fltVal val="0"/>
                                          </p:val>
                                        </p:tav>
                                        <p:tav tm="100000">
                                          <p:val>
                                            <p:strVal val="#ppt_w"/>
                                          </p:val>
                                        </p:tav>
                                      </p:tavLst>
                                    </p:anim>
                                    <p:anim calcmode="lin" valueType="num">
                                      <p:cBhvr>
                                        <p:cTn id="75" dur="500" fill="hold"/>
                                        <p:tgtEl>
                                          <p:spTgt spid="18">
                                            <p:txEl>
                                              <p:pRg st="2" end="2"/>
                                            </p:txEl>
                                          </p:spTgt>
                                        </p:tgtEl>
                                        <p:attrNameLst>
                                          <p:attrName>ppt_h</p:attrName>
                                        </p:attrNameLst>
                                      </p:cBhvr>
                                      <p:tavLst>
                                        <p:tav tm="0">
                                          <p:val>
                                            <p:fltVal val="0"/>
                                          </p:val>
                                        </p:tav>
                                        <p:tav tm="100000">
                                          <p:val>
                                            <p:strVal val="#ppt_h"/>
                                          </p:val>
                                        </p:tav>
                                      </p:tavLst>
                                    </p:anim>
                                    <p:animEffect transition="in" filter="fade">
                                      <p:cBhvr>
                                        <p:cTn id="76" dur="500"/>
                                        <p:tgtEl>
                                          <p:spTgt spid="18">
                                            <p:txEl>
                                              <p:pRg st="2" end="2"/>
                                            </p:txEl>
                                          </p:spTgt>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18">
                                            <p:txEl>
                                              <p:pRg st="3" end="3"/>
                                            </p:txEl>
                                          </p:spTgt>
                                        </p:tgtEl>
                                        <p:attrNameLst>
                                          <p:attrName>style.visibility</p:attrName>
                                        </p:attrNameLst>
                                      </p:cBhvr>
                                      <p:to>
                                        <p:strVal val="visible"/>
                                      </p:to>
                                    </p:set>
                                    <p:anim calcmode="lin" valueType="num">
                                      <p:cBhvr>
                                        <p:cTn id="79" dur="500" fill="hold"/>
                                        <p:tgtEl>
                                          <p:spTgt spid="18">
                                            <p:txEl>
                                              <p:pRg st="3" end="3"/>
                                            </p:txEl>
                                          </p:spTgt>
                                        </p:tgtEl>
                                        <p:attrNameLst>
                                          <p:attrName>ppt_w</p:attrName>
                                        </p:attrNameLst>
                                      </p:cBhvr>
                                      <p:tavLst>
                                        <p:tav tm="0">
                                          <p:val>
                                            <p:fltVal val="0"/>
                                          </p:val>
                                        </p:tav>
                                        <p:tav tm="100000">
                                          <p:val>
                                            <p:strVal val="#ppt_w"/>
                                          </p:val>
                                        </p:tav>
                                      </p:tavLst>
                                    </p:anim>
                                    <p:anim calcmode="lin" valueType="num">
                                      <p:cBhvr>
                                        <p:cTn id="80" dur="500" fill="hold"/>
                                        <p:tgtEl>
                                          <p:spTgt spid="18">
                                            <p:txEl>
                                              <p:pRg st="3" end="3"/>
                                            </p:txEl>
                                          </p:spTgt>
                                        </p:tgtEl>
                                        <p:attrNameLst>
                                          <p:attrName>ppt_h</p:attrName>
                                        </p:attrNameLst>
                                      </p:cBhvr>
                                      <p:tavLst>
                                        <p:tav tm="0">
                                          <p:val>
                                            <p:fltVal val="0"/>
                                          </p:val>
                                        </p:tav>
                                        <p:tav tm="100000">
                                          <p:val>
                                            <p:strVal val="#ppt_h"/>
                                          </p:val>
                                        </p:tav>
                                      </p:tavLst>
                                    </p:anim>
                                    <p:animEffect transition="in" filter="fade">
                                      <p:cBhvr>
                                        <p:cTn id="81" dur="500"/>
                                        <p:tgtEl>
                                          <p:spTgt spid="18">
                                            <p:txEl>
                                              <p:pRg st="3" end="3"/>
                                            </p:txEl>
                                          </p:spTgt>
                                        </p:tgtEl>
                                      </p:cBhvr>
                                    </p:animEffect>
                                  </p:childTnLst>
                                </p:cTn>
                              </p:par>
                            </p:childTnLst>
                          </p:cTn>
                        </p:par>
                        <p:par>
                          <p:cTn id="82" fill="hold">
                            <p:stCondLst>
                              <p:cond delay="3000"/>
                            </p:stCondLst>
                            <p:childTnLst>
                              <p:par>
                                <p:cTn id="83" presetID="8" presetClass="emph" presetSubtype="0" fill="hold" nodeType="afterEffect">
                                  <p:stCondLst>
                                    <p:cond delay="0"/>
                                  </p:stCondLst>
                                  <p:childTnLst>
                                    <p:animRot by="21600000">
                                      <p:cBhvr>
                                        <p:cTn id="84" dur="2000" fill="hold"/>
                                        <p:tgtEl>
                                          <p:spTgt spid="17">
                                            <p:txEl>
                                              <p:pRg st="0" end="0"/>
                                            </p:txEl>
                                          </p:spTgt>
                                        </p:tgtEl>
                                        <p:attrNameLst>
                                          <p:attrName>r</p:attrName>
                                        </p:attrNameLst>
                                      </p:cBhvr>
                                    </p:animRot>
                                  </p:childTnLst>
                                </p:cTn>
                              </p:par>
                              <p:par>
                                <p:cTn id="85" presetID="8" presetClass="emph" presetSubtype="0" fill="hold" nodeType="withEffect">
                                  <p:stCondLst>
                                    <p:cond delay="0"/>
                                  </p:stCondLst>
                                  <p:childTnLst>
                                    <p:animRot by="21600000">
                                      <p:cBhvr>
                                        <p:cTn id="86" dur="2000" fill="hold"/>
                                        <p:tgtEl>
                                          <p:spTgt spid="18">
                                            <p:txEl>
                                              <p:pRg st="0" end="0"/>
                                            </p:txEl>
                                          </p:spTgt>
                                        </p:tgtEl>
                                        <p:attrNameLst>
                                          <p:attrName>r</p:attrName>
                                        </p:attrNameLst>
                                      </p:cBhvr>
                                    </p:animRot>
                                  </p:childTnLst>
                                </p:cTn>
                              </p:par>
                              <p:par>
                                <p:cTn id="87" presetID="8" presetClass="emph" presetSubtype="0" fill="hold" nodeType="withEffect">
                                  <p:stCondLst>
                                    <p:cond delay="0"/>
                                  </p:stCondLst>
                                  <p:childTnLst>
                                    <p:animRot by="21600000">
                                      <p:cBhvr>
                                        <p:cTn id="88" dur="2000" fill="hold"/>
                                        <p:tgtEl>
                                          <p:spTgt spid="18">
                                            <p:txEl>
                                              <p:pRg st="1" end="1"/>
                                            </p:txEl>
                                          </p:spTgt>
                                        </p:tgtEl>
                                        <p:attrNameLst>
                                          <p:attrName>r</p:attrName>
                                        </p:attrNameLst>
                                      </p:cBhvr>
                                    </p:animRot>
                                  </p:childTnLst>
                                </p:cTn>
                              </p:par>
                              <p:par>
                                <p:cTn id="89" presetID="8" presetClass="emph" presetSubtype="0" fill="hold" nodeType="withEffect">
                                  <p:stCondLst>
                                    <p:cond delay="0"/>
                                  </p:stCondLst>
                                  <p:childTnLst>
                                    <p:animRot by="21600000">
                                      <p:cBhvr>
                                        <p:cTn id="90" dur="2000" fill="hold"/>
                                        <p:tgtEl>
                                          <p:spTgt spid="18">
                                            <p:txEl>
                                              <p:pRg st="2" end="2"/>
                                            </p:txEl>
                                          </p:spTgt>
                                        </p:tgtEl>
                                        <p:attrNameLst>
                                          <p:attrName>r</p:attrName>
                                        </p:attrNameLst>
                                      </p:cBhvr>
                                    </p:animRot>
                                  </p:childTnLst>
                                </p:cTn>
                              </p:par>
                              <p:par>
                                <p:cTn id="91" presetID="8" presetClass="emph" presetSubtype="0" fill="hold" nodeType="withEffect">
                                  <p:stCondLst>
                                    <p:cond delay="0"/>
                                  </p:stCondLst>
                                  <p:childTnLst>
                                    <p:animRot by="21600000">
                                      <p:cBhvr>
                                        <p:cTn id="92" dur="2000" fill="hold"/>
                                        <p:tgtEl>
                                          <p:spTgt spid="18">
                                            <p:txEl>
                                              <p:pRg st="3" end="3"/>
                                            </p:txEl>
                                          </p:spTgt>
                                        </p:tgtEl>
                                        <p:attrNameLst>
                                          <p:attrName>r</p:attrName>
                                        </p:attrNameLst>
                                      </p:cBhvr>
                                    </p:animRot>
                                  </p:childTnLst>
                                </p:cTn>
                              </p:par>
                              <p:par>
                                <p:cTn id="93" presetID="30" presetClass="entr" presetSubtype="0" fill="hold" grpId="0" nodeType="with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fade">
                                      <p:cBhvr>
                                        <p:cTn id="95" dur="1600" decel="100000"/>
                                        <p:tgtEl>
                                          <p:spTgt spid="20"/>
                                        </p:tgtEl>
                                      </p:cBhvr>
                                    </p:animEffect>
                                    <p:anim calcmode="lin" valueType="num">
                                      <p:cBhvr>
                                        <p:cTn id="96" dur="1600" decel="100000" fill="hold"/>
                                        <p:tgtEl>
                                          <p:spTgt spid="20"/>
                                        </p:tgtEl>
                                        <p:attrNameLst>
                                          <p:attrName>style.rotation</p:attrName>
                                        </p:attrNameLst>
                                      </p:cBhvr>
                                      <p:tavLst>
                                        <p:tav tm="0">
                                          <p:val>
                                            <p:fltVal val="-90"/>
                                          </p:val>
                                        </p:tav>
                                        <p:tav tm="100000">
                                          <p:val>
                                            <p:fltVal val="0"/>
                                          </p:val>
                                        </p:tav>
                                      </p:tavLst>
                                    </p:anim>
                                    <p:anim calcmode="lin" valueType="num">
                                      <p:cBhvr>
                                        <p:cTn id="97" dur="1600" decel="100000" fill="hold"/>
                                        <p:tgtEl>
                                          <p:spTgt spid="20"/>
                                        </p:tgtEl>
                                        <p:attrNameLst>
                                          <p:attrName>ppt_x</p:attrName>
                                        </p:attrNameLst>
                                      </p:cBhvr>
                                      <p:tavLst>
                                        <p:tav tm="0">
                                          <p:val>
                                            <p:strVal val="#ppt_x+0.4"/>
                                          </p:val>
                                        </p:tav>
                                        <p:tav tm="100000">
                                          <p:val>
                                            <p:strVal val="#ppt_x-0.05"/>
                                          </p:val>
                                        </p:tav>
                                      </p:tavLst>
                                    </p:anim>
                                    <p:anim calcmode="lin" valueType="num">
                                      <p:cBhvr>
                                        <p:cTn id="98" dur="1600" decel="100000" fill="hold"/>
                                        <p:tgtEl>
                                          <p:spTgt spid="20"/>
                                        </p:tgtEl>
                                        <p:attrNameLst>
                                          <p:attrName>ppt_y</p:attrName>
                                        </p:attrNameLst>
                                      </p:cBhvr>
                                      <p:tavLst>
                                        <p:tav tm="0">
                                          <p:val>
                                            <p:strVal val="#ppt_y-0.4"/>
                                          </p:val>
                                        </p:tav>
                                        <p:tav tm="100000">
                                          <p:val>
                                            <p:strVal val="#ppt_y+0.1"/>
                                          </p:val>
                                        </p:tav>
                                      </p:tavLst>
                                    </p:anim>
                                    <p:anim calcmode="lin" valueType="num">
                                      <p:cBhvr>
                                        <p:cTn id="99" dur="400" accel="100000" fill="hold">
                                          <p:stCondLst>
                                            <p:cond delay="1600"/>
                                          </p:stCondLst>
                                        </p:cTn>
                                        <p:tgtEl>
                                          <p:spTgt spid="20"/>
                                        </p:tgtEl>
                                        <p:attrNameLst>
                                          <p:attrName>ppt_x</p:attrName>
                                        </p:attrNameLst>
                                      </p:cBhvr>
                                      <p:tavLst>
                                        <p:tav tm="0">
                                          <p:val>
                                            <p:strVal val="#ppt_x-0.05"/>
                                          </p:val>
                                        </p:tav>
                                        <p:tav tm="100000">
                                          <p:val>
                                            <p:strVal val="#ppt_x"/>
                                          </p:val>
                                        </p:tav>
                                      </p:tavLst>
                                    </p:anim>
                                    <p:anim calcmode="lin" valueType="num">
                                      <p:cBhvr>
                                        <p:cTn id="100" dur="400" accel="100000" fill="hold">
                                          <p:stCondLst>
                                            <p:cond delay="1600"/>
                                          </p:stCondLst>
                                        </p:cTn>
                                        <p:tgtEl>
                                          <p:spTgt spid="20"/>
                                        </p:tgtEl>
                                        <p:attrNameLst>
                                          <p:attrName>ppt_y</p:attrName>
                                        </p:attrNameLst>
                                      </p:cBhvr>
                                      <p:tavLst>
                                        <p:tav tm="0">
                                          <p:val>
                                            <p:strVal val="#ppt_y+0.1"/>
                                          </p:val>
                                        </p:tav>
                                        <p:tav tm="100000">
                                          <p:val>
                                            <p:strVal val="#ppt_y"/>
                                          </p:val>
                                        </p:tav>
                                      </p:tavLst>
                                    </p:anim>
                                  </p:childTnLst>
                                </p:cTn>
                              </p:par>
                            </p:childTnLst>
                          </p:cTn>
                        </p:par>
                        <p:par>
                          <p:cTn id="101" fill="hold">
                            <p:stCondLst>
                              <p:cond delay="5000"/>
                            </p:stCondLst>
                            <p:childTnLst>
                              <p:par>
                                <p:cTn id="102" presetID="8" presetClass="emph" presetSubtype="0" fill="hold" nodeType="afterEffect">
                                  <p:stCondLst>
                                    <p:cond delay="0"/>
                                  </p:stCondLst>
                                  <p:iterate type="lt">
                                    <p:tmPct val="0"/>
                                  </p:iterate>
                                  <p:childTnLst>
                                    <p:animRot by="21600000">
                                      <p:cBhvr>
                                        <p:cTn id="103" dur="2000" fill="hold"/>
                                        <p:tgtEl>
                                          <p:spTgt spid="17">
                                            <p:txEl>
                                              <p:pRg st="1" end="1"/>
                                            </p:txEl>
                                          </p:spTgt>
                                        </p:tgtEl>
                                        <p:attrNameLst>
                                          <p:attrName>r</p:attrName>
                                        </p:attrNameLst>
                                      </p:cBhvr>
                                    </p:animRot>
                                  </p:childTnLst>
                                </p:cTn>
                              </p:par>
                              <p:par>
                                <p:cTn id="104" presetID="8" presetClass="emph" presetSubtype="0" fill="hold" nodeType="withEffect">
                                  <p:stCondLst>
                                    <p:cond delay="0"/>
                                  </p:stCondLst>
                                  <p:childTnLst>
                                    <p:animRot by="21600000">
                                      <p:cBhvr>
                                        <p:cTn id="105" dur="2000" fill="hold"/>
                                        <p:tgtEl>
                                          <p:spTgt spid="18">
                                            <p:txEl>
                                              <p:pRg st="0" end="0"/>
                                            </p:txEl>
                                          </p:spTgt>
                                        </p:tgtEl>
                                        <p:attrNameLst>
                                          <p:attrName>r</p:attrName>
                                        </p:attrNameLst>
                                      </p:cBhvr>
                                    </p:animRot>
                                  </p:childTnLst>
                                </p:cTn>
                              </p:par>
                              <p:par>
                                <p:cTn id="106" presetID="8" presetClass="emph" presetSubtype="0" fill="hold" nodeType="withEffect">
                                  <p:stCondLst>
                                    <p:cond delay="0"/>
                                  </p:stCondLst>
                                  <p:childTnLst>
                                    <p:animRot by="21600000">
                                      <p:cBhvr>
                                        <p:cTn id="107" dur="2000" fill="hold"/>
                                        <p:tgtEl>
                                          <p:spTgt spid="18">
                                            <p:txEl>
                                              <p:pRg st="1" end="1"/>
                                            </p:txEl>
                                          </p:spTgt>
                                        </p:tgtEl>
                                        <p:attrNameLst>
                                          <p:attrName>r</p:attrName>
                                        </p:attrNameLst>
                                      </p:cBhvr>
                                    </p:animRot>
                                  </p:childTnLst>
                                </p:cTn>
                              </p:par>
                              <p:par>
                                <p:cTn id="108" presetID="8" presetClass="emph" presetSubtype="0" fill="hold" nodeType="withEffect">
                                  <p:stCondLst>
                                    <p:cond delay="0"/>
                                  </p:stCondLst>
                                  <p:childTnLst>
                                    <p:animRot by="21600000">
                                      <p:cBhvr>
                                        <p:cTn id="109" dur="2000" fill="hold"/>
                                        <p:tgtEl>
                                          <p:spTgt spid="18">
                                            <p:txEl>
                                              <p:pRg st="2" end="2"/>
                                            </p:txEl>
                                          </p:spTgt>
                                        </p:tgtEl>
                                        <p:attrNameLst>
                                          <p:attrName>r</p:attrName>
                                        </p:attrNameLst>
                                      </p:cBhvr>
                                    </p:animRot>
                                  </p:childTnLst>
                                </p:cTn>
                              </p:par>
                              <p:par>
                                <p:cTn id="110" presetID="8" presetClass="emph" presetSubtype="0" fill="hold" nodeType="withEffect">
                                  <p:stCondLst>
                                    <p:cond delay="0"/>
                                  </p:stCondLst>
                                  <p:childTnLst>
                                    <p:animRot by="21600000">
                                      <p:cBhvr>
                                        <p:cTn id="111" dur="2000" fill="hold"/>
                                        <p:tgtEl>
                                          <p:spTgt spid="18">
                                            <p:txEl>
                                              <p:pRg st="3" end="3"/>
                                            </p:txEl>
                                          </p:spTgt>
                                        </p:tgtEl>
                                        <p:attrNameLst>
                                          <p:attrName>r</p:attrName>
                                        </p:attrNameLst>
                                      </p:cBhvr>
                                    </p:animRot>
                                  </p:childTnLst>
                                </p:cTn>
                              </p:par>
                              <p:par>
                                <p:cTn id="112" presetID="30" presetClass="entr" presetSubtype="0" fill="hold" grpId="0" nodeType="withEffect">
                                  <p:stCondLst>
                                    <p:cond delay="0"/>
                                  </p:stCondLst>
                                  <p:childTnLst>
                                    <p:set>
                                      <p:cBhvr>
                                        <p:cTn id="113" dur="1" fill="hold">
                                          <p:stCondLst>
                                            <p:cond delay="0"/>
                                          </p:stCondLst>
                                        </p:cTn>
                                        <p:tgtEl>
                                          <p:spTgt spid="21"/>
                                        </p:tgtEl>
                                        <p:attrNameLst>
                                          <p:attrName>style.visibility</p:attrName>
                                        </p:attrNameLst>
                                      </p:cBhvr>
                                      <p:to>
                                        <p:strVal val="visible"/>
                                      </p:to>
                                    </p:set>
                                    <p:animEffect transition="in" filter="fade">
                                      <p:cBhvr>
                                        <p:cTn id="114" dur="1600" decel="100000"/>
                                        <p:tgtEl>
                                          <p:spTgt spid="21"/>
                                        </p:tgtEl>
                                      </p:cBhvr>
                                    </p:animEffect>
                                    <p:anim calcmode="lin" valueType="num">
                                      <p:cBhvr>
                                        <p:cTn id="115" dur="1600" decel="100000" fill="hold"/>
                                        <p:tgtEl>
                                          <p:spTgt spid="21"/>
                                        </p:tgtEl>
                                        <p:attrNameLst>
                                          <p:attrName>style.rotation</p:attrName>
                                        </p:attrNameLst>
                                      </p:cBhvr>
                                      <p:tavLst>
                                        <p:tav tm="0">
                                          <p:val>
                                            <p:fltVal val="-90"/>
                                          </p:val>
                                        </p:tav>
                                        <p:tav tm="100000">
                                          <p:val>
                                            <p:fltVal val="0"/>
                                          </p:val>
                                        </p:tav>
                                      </p:tavLst>
                                    </p:anim>
                                    <p:anim calcmode="lin" valueType="num">
                                      <p:cBhvr>
                                        <p:cTn id="116" dur="1600" decel="100000" fill="hold"/>
                                        <p:tgtEl>
                                          <p:spTgt spid="21"/>
                                        </p:tgtEl>
                                        <p:attrNameLst>
                                          <p:attrName>ppt_x</p:attrName>
                                        </p:attrNameLst>
                                      </p:cBhvr>
                                      <p:tavLst>
                                        <p:tav tm="0">
                                          <p:val>
                                            <p:strVal val="#ppt_x+0.4"/>
                                          </p:val>
                                        </p:tav>
                                        <p:tav tm="100000">
                                          <p:val>
                                            <p:strVal val="#ppt_x-0.05"/>
                                          </p:val>
                                        </p:tav>
                                      </p:tavLst>
                                    </p:anim>
                                    <p:anim calcmode="lin" valueType="num">
                                      <p:cBhvr>
                                        <p:cTn id="117" dur="1600" decel="100000" fill="hold"/>
                                        <p:tgtEl>
                                          <p:spTgt spid="21"/>
                                        </p:tgtEl>
                                        <p:attrNameLst>
                                          <p:attrName>ppt_y</p:attrName>
                                        </p:attrNameLst>
                                      </p:cBhvr>
                                      <p:tavLst>
                                        <p:tav tm="0">
                                          <p:val>
                                            <p:strVal val="#ppt_y-0.4"/>
                                          </p:val>
                                        </p:tav>
                                        <p:tav tm="100000">
                                          <p:val>
                                            <p:strVal val="#ppt_y+0.1"/>
                                          </p:val>
                                        </p:tav>
                                      </p:tavLst>
                                    </p:anim>
                                    <p:anim calcmode="lin" valueType="num">
                                      <p:cBhvr>
                                        <p:cTn id="118" dur="400" accel="100000" fill="hold">
                                          <p:stCondLst>
                                            <p:cond delay="1600"/>
                                          </p:stCondLst>
                                        </p:cTn>
                                        <p:tgtEl>
                                          <p:spTgt spid="21"/>
                                        </p:tgtEl>
                                        <p:attrNameLst>
                                          <p:attrName>ppt_x</p:attrName>
                                        </p:attrNameLst>
                                      </p:cBhvr>
                                      <p:tavLst>
                                        <p:tav tm="0">
                                          <p:val>
                                            <p:strVal val="#ppt_x-0.05"/>
                                          </p:val>
                                        </p:tav>
                                        <p:tav tm="100000">
                                          <p:val>
                                            <p:strVal val="#ppt_x"/>
                                          </p:val>
                                        </p:tav>
                                      </p:tavLst>
                                    </p:anim>
                                    <p:anim calcmode="lin" valueType="num">
                                      <p:cBhvr>
                                        <p:cTn id="119" dur="400" accel="100000" fill="hold">
                                          <p:stCondLst>
                                            <p:cond delay="1600"/>
                                          </p:stCondLst>
                                        </p:cTn>
                                        <p:tgtEl>
                                          <p:spTgt spid="21"/>
                                        </p:tgtEl>
                                        <p:attrNameLst>
                                          <p:attrName>ppt_y</p:attrName>
                                        </p:attrNameLst>
                                      </p:cBhvr>
                                      <p:tavLst>
                                        <p:tav tm="0">
                                          <p:val>
                                            <p:strVal val="#ppt_y+0.1"/>
                                          </p:val>
                                        </p:tav>
                                        <p:tav tm="100000">
                                          <p:val>
                                            <p:strVal val="#ppt_y"/>
                                          </p:val>
                                        </p:tav>
                                      </p:tavLst>
                                    </p:anim>
                                  </p:childTnLst>
                                </p:cTn>
                              </p:par>
                            </p:childTnLst>
                          </p:cTn>
                        </p:par>
                        <p:par>
                          <p:cTn id="120" fill="hold">
                            <p:stCondLst>
                              <p:cond delay="7000"/>
                            </p:stCondLst>
                            <p:childTnLst>
                              <p:par>
                                <p:cTn id="121" presetID="8" presetClass="emph" presetSubtype="0" fill="hold" nodeType="afterEffect">
                                  <p:stCondLst>
                                    <p:cond delay="0"/>
                                  </p:stCondLst>
                                  <p:childTnLst>
                                    <p:animRot by="21600000">
                                      <p:cBhvr>
                                        <p:cTn id="122" dur="2000" fill="hold"/>
                                        <p:tgtEl>
                                          <p:spTgt spid="17">
                                            <p:txEl>
                                              <p:pRg st="2" end="2"/>
                                            </p:txEl>
                                          </p:spTgt>
                                        </p:tgtEl>
                                        <p:attrNameLst>
                                          <p:attrName>r</p:attrName>
                                        </p:attrNameLst>
                                      </p:cBhvr>
                                    </p:animRot>
                                  </p:childTnLst>
                                </p:cTn>
                              </p:par>
                              <p:par>
                                <p:cTn id="123" presetID="8" presetClass="emph" presetSubtype="0" fill="hold" nodeType="withEffect">
                                  <p:stCondLst>
                                    <p:cond delay="0"/>
                                  </p:stCondLst>
                                  <p:childTnLst>
                                    <p:animRot by="21600000">
                                      <p:cBhvr>
                                        <p:cTn id="124" dur="2000" fill="hold"/>
                                        <p:tgtEl>
                                          <p:spTgt spid="18">
                                            <p:txEl>
                                              <p:pRg st="0" end="0"/>
                                            </p:txEl>
                                          </p:spTgt>
                                        </p:tgtEl>
                                        <p:attrNameLst>
                                          <p:attrName>r</p:attrName>
                                        </p:attrNameLst>
                                      </p:cBhvr>
                                    </p:animRot>
                                  </p:childTnLst>
                                </p:cTn>
                              </p:par>
                              <p:par>
                                <p:cTn id="125" presetID="8" presetClass="emph" presetSubtype="0" fill="hold" nodeType="withEffect">
                                  <p:stCondLst>
                                    <p:cond delay="0"/>
                                  </p:stCondLst>
                                  <p:childTnLst>
                                    <p:animRot by="21600000">
                                      <p:cBhvr>
                                        <p:cTn id="126" dur="2000" fill="hold"/>
                                        <p:tgtEl>
                                          <p:spTgt spid="18">
                                            <p:txEl>
                                              <p:pRg st="1" end="1"/>
                                            </p:txEl>
                                          </p:spTgt>
                                        </p:tgtEl>
                                        <p:attrNameLst>
                                          <p:attrName>r</p:attrName>
                                        </p:attrNameLst>
                                      </p:cBhvr>
                                    </p:animRot>
                                  </p:childTnLst>
                                </p:cTn>
                              </p:par>
                              <p:par>
                                <p:cTn id="127" presetID="8" presetClass="emph" presetSubtype="0" fill="hold" nodeType="withEffect">
                                  <p:stCondLst>
                                    <p:cond delay="0"/>
                                  </p:stCondLst>
                                  <p:childTnLst>
                                    <p:animRot by="21600000">
                                      <p:cBhvr>
                                        <p:cTn id="128" dur="2000" fill="hold"/>
                                        <p:tgtEl>
                                          <p:spTgt spid="18">
                                            <p:txEl>
                                              <p:pRg st="2" end="2"/>
                                            </p:txEl>
                                          </p:spTgt>
                                        </p:tgtEl>
                                        <p:attrNameLst>
                                          <p:attrName>r</p:attrName>
                                        </p:attrNameLst>
                                      </p:cBhvr>
                                    </p:animRot>
                                  </p:childTnLst>
                                </p:cTn>
                              </p:par>
                              <p:par>
                                <p:cTn id="129" presetID="8" presetClass="emph" presetSubtype="0" fill="hold" nodeType="withEffect">
                                  <p:stCondLst>
                                    <p:cond delay="0"/>
                                  </p:stCondLst>
                                  <p:childTnLst>
                                    <p:animRot by="21600000">
                                      <p:cBhvr>
                                        <p:cTn id="130" dur="2000" fill="hold"/>
                                        <p:tgtEl>
                                          <p:spTgt spid="18">
                                            <p:txEl>
                                              <p:pRg st="3" end="3"/>
                                            </p:txEl>
                                          </p:spTgt>
                                        </p:tgtEl>
                                        <p:attrNameLst>
                                          <p:attrName>r</p:attrName>
                                        </p:attrNameLst>
                                      </p:cBhvr>
                                    </p:animRot>
                                  </p:childTnLst>
                                </p:cTn>
                              </p:par>
                              <p:par>
                                <p:cTn id="131" presetID="30" presetClass="entr" presetSubtype="0" fill="hold" grpId="0" nodeType="withEffect">
                                  <p:stCondLst>
                                    <p:cond delay="0"/>
                                  </p:stCondLst>
                                  <p:childTnLst>
                                    <p:set>
                                      <p:cBhvr>
                                        <p:cTn id="132" dur="1" fill="hold">
                                          <p:stCondLst>
                                            <p:cond delay="0"/>
                                          </p:stCondLst>
                                        </p:cTn>
                                        <p:tgtEl>
                                          <p:spTgt spid="19"/>
                                        </p:tgtEl>
                                        <p:attrNameLst>
                                          <p:attrName>style.visibility</p:attrName>
                                        </p:attrNameLst>
                                      </p:cBhvr>
                                      <p:to>
                                        <p:strVal val="visible"/>
                                      </p:to>
                                    </p:set>
                                    <p:animEffect transition="in" filter="fade">
                                      <p:cBhvr>
                                        <p:cTn id="133" dur="1600" decel="100000"/>
                                        <p:tgtEl>
                                          <p:spTgt spid="19"/>
                                        </p:tgtEl>
                                      </p:cBhvr>
                                    </p:animEffect>
                                    <p:anim calcmode="lin" valueType="num">
                                      <p:cBhvr>
                                        <p:cTn id="134" dur="1600" decel="100000" fill="hold"/>
                                        <p:tgtEl>
                                          <p:spTgt spid="19"/>
                                        </p:tgtEl>
                                        <p:attrNameLst>
                                          <p:attrName>style.rotation</p:attrName>
                                        </p:attrNameLst>
                                      </p:cBhvr>
                                      <p:tavLst>
                                        <p:tav tm="0">
                                          <p:val>
                                            <p:fltVal val="-90"/>
                                          </p:val>
                                        </p:tav>
                                        <p:tav tm="100000">
                                          <p:val>
                                            <p:fltVal val="0"/>
                                          </p:val>
                                        </p:tav>
                                      </p:tavLst>
                                    </p:anim>
                                    <p:anim calcmode="lin" valueType="num">
                                      <p:cBhvr>
                                        <p:cTn id="135" dur="1600" decel="100000" fill="hold"/>
                                        <p:tgtEl>
                                          <p:spTgt spid="19"/>
                                        </p:tgtEl>
                                        <p:attrNameLst>
                                          <p:attrName>ppt_x</p:attrName>
                                        </p:attrNameLst>
                                      </p:cBhvr>
                                      <p:tavLst>
                                        <p:tav tm="0">
                                          <p:val>
                                            <p:strVal val="#ppt_x+0.4"/>
                                          </p:val>
                                        </p:tav>
                                        <p:tav tm="100000">
                                          <p:val>
                                            <p:strVal val="#ppt_x-0.05"/>
                                          </p:val>
                                        </p:tav>
                                      </p:tavLst>
                                    </p:anim>
                                    <p:anim calcmode="lin" valueType="num">
                                      <p:cBhvr>
                                        <p:cTn id="136" dur="1600" decel="100000" fill="hold"/>
                                        <p:tgtEl>
                                          <p:spTgt spid="19"/>
                                        </p:tgtEl>
                                        <p:attrNameLst>
                                          <p:attrName>ppt_y</p:attrName>
                                        </p:attrNameLst>
                                      </p:cBhvr>
                                      <p:tavLst>
                                        <p:tav tm="0">
                                          <p:val>
                                            <p:strVal val="#ppt_y-0.4"/>
                                          </p:val>
                                        </p:tav>
                                        <p:tav tm="100000">
                                          <p:val>
                                            <p:strVal val="#ppt_y+0.1"/>
                                          </p:val>
                                        </p:tav>
                                      </p:tavLst>
                                    </p:anim>
                                    <p:anim calcmode="lin" valueType="num">
                                      <p:cBhvr>
                                        <p:cTn id="137" dur="400" accel="100000" fill="hold">
                                          <p:stCondLst>
                                            <p:cond delay="1600"/>
                                          </p:stCondLst>
                                        </p:cTn>
                                        <p:tgtEl>
                                          <p:spTgt spid="19"/>
                                        </p:tgtEl>
                                        <p:attrNameLst>
                                          <p:attrName>ppt_x</p:attrName>
                                        </p:attrNameLst>
                                      </p:cBhvr>
                                      <p:tavLst>
                                        <p:tav tm="0">
                                          <p:val>
                                            <p:strVal val="#ppt_x-0.05"/>
                                          </p:val>
                                        </p:tav>
                                        <p:tav tm="100000">
                                          <p:val>
                                            <p:strVal val="#ppt_x"/>
                                          </p:val>
                                        </p:tav>
                                      </p:tavLst>
                                    </p:anim>
                                    <p:anim calcmode="lin" valueType="num">
                                      <p:cBhvr>
                                        <p:cTn id="138" dur="400" accel="100000" fill="hold">
                                          <p:stCondLst>
                                            <p:cond delay="1600"/>
                                          </p:stCondLst>
                                        </p:cTn>
                                        <p:tgtEl>
                                          <p:spTgt spid="1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17" grpId="0" animBg="1" build="allAtOnce"/>
      <p:bldP spid="18" grpId="0" animBg="1" build="allAtOnce"/>
      <p:bldP spid="19" grpId="0" animBg="1"/>
      <p:bldP spid="20" grpId="0" animBg="1"/>
      <p:bldP spid="21" grpId="0" animBg="1"/>
      <p:bldP spid="2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477838" y="1268413"/>
            <a:ext cx="10626725" cy="3681412"/>
            <a:chOff x="946620" y="1670343"/>
            <a:chExt cx="10699115" cy="3681677"/>
          </a:xfrm>
        </p:grpSpPr>
        <p:grpSp>
          <p:nvGrpSpPr>
            <p:cNvPr id="43016"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599" cy="288363"/>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4302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43017" name="TextBox 89"/>
            <p:cNvSpPr txBox="1">
              <a:spLocks noChangeArrowheads="1"/>
            </p:cNvSpPr>
            <p:nvPr/>
          </p:nvSpPr>
          <p:spPr bwMode="auto">
            <a:xfrm>
              <a:off x="1582749" y="2816600"/>
              <a:ext cx="10062986" cy="457233"/>
            </a:xfrm>
            <a:prstGeom prst="rect">
              <a:avLst/>
            </a:prstGeom>
            <a:noFill/>
            <a:ln w="9525">
              <a:noFill/>
              <a:miter lim="800000"/>
            </a:ln>
          </p:spPr>
          <p:txBody>
            <a:bodyPr>
              <a:spAutoFit/>
            </a:bodyPr>
            <a:lstStyle/>
            <a:p>
              <a:pPr indent="457200"/>
              <a:endParaRPr lang="zh-CN" altLang="en-US" sz="2400">
                <a:ea typeface="楷体" panose="02010609060101010101" pitchFamily="49" charset="-122"/>
              </a:endParaRPr>
            </a:p>
          </p:txBody>
        </p:sp>
        <p:sp>
          <p:nvSpPr>
            <p:cNvPr id="43018" name="TextBox 90"/>
            <p:cNvSpPr txBox="1">
              <a:spLocks noChangeArrowheads="1"/>
            </p:cNvSpPr>
            <p:nvPr/>
          </p:nvSpPr>
          <p:spPr bwMode="auto">
            <a:xfrm>
              <a:off x="1583264" y="1697332"/>
              <a:ext cx="10062471" cy="488986"/>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五、审计的对象、职能、任务与目标及作用</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43019" name="TextBox 89"/>
            <p:cNvSpPr txBox="1">
              <a:spLocks noChangeArrowheads="1"/>
            </p:cNvSpPr>
            <p:nvPr/>
          </p:nvSpPr>
          <p:spPr bwMode="auto">
            <a:xfrm>
              <a:off x="1584347" y="4893200"/>
              <a:ext cx="10061388" cy="458820"/>
            </a:xfrm>
            <a:prstGeom prst="rect">
              <a:avLst/>
            </a:prstGeom>
            <a:noFill/>
            <a:ln w="9525">
              <a:noFill/>
              <a:miter lim="800000"/>
            </a:ln>
          </p:spPr>
          <p:txBody>
            <a:bodyPr>
              <a:spAutoFit/>
            </a:bodyPr>
            <a:lstStyle/>
            <a:p>
              <a:pPr indent="406400" algn="just">
                <a:lnSpc>
                  <a:spcPct val="150000"/>
                </a:lnSpc>
              </a:pPr>
              <a:endParaRPr lang="zh-CN" altLang="en-US" sz="1600">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2559050"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3348038" y="188913"/>
            <a:ext cx="8842375"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3015" name="Rectangle 14"/>
          <p:cNvSpPr>
            <a:spLocks noChangeArrowheads="1"/>
          </p:cNvSpPr>
          <p:nvPr/>
        </p:nvSpPr>
        <p:spPr bwMode="auto">
          <a:xfrm>
            <a:off x="982663" y="2019300"/>
            <a:ext cx="10512425" cy="4387850"/>
          </a:xfrm>
          <a:prstGeom prst="rect">
            <a:avLst/>
          </a:prstGeom>
          <a:noFill/>
          <a:ln w="9525">
            <a:noFill/>
            <a:miter lim="800000"/>
          </a:ln>
        </p:spPr>
        <p:txBody>
          <a:bodyPr>
            <a:spAutoFit/>
          </a:bodyPr>
          <a:lstStyle/>
          <a:p>
            <a:r>
              <a:rPr lang="en-US" altLang="zh-CN" sz="2800" b="1">
                <a:ea typeface="楷体" panose="02010609060101010101" pitchFamily="49" charset="-122"/>
                <a:sym typeface="微软雅黑" panose="020B0503020204020204" pitchFamily="34" charset="-122"/>
              </a:rPr>
              <a:t>2.</a:t>
            </a:r>
            <a:r>
              <a:rPr lang="zh-CN" altLang="en-US" sz="2800" b="1">
                <a:ea typeface="楷体" panose="02010609060101010101" pitchFamily="49" charset="-122"/>
                <a:sym typeface="微软雅黑" panose="020B0503020204020204" pitchFamily="34" charset="-122"/>
              </a:rPr>
              <a:t>审计的职能</a:t>
            </a:r>
            <a:endParaRPr lang="zh-CN" altLang="en-US" sz="2800" b="1">
              <a:ea typeface="楷体" panose="02010609060101010101" pitchFamily="49" charset="-122"/>
              <a:sym typeface="微软雅黑" panose="020B0503020204020204" pitchFamily="34" charset="-122"/>
            </a:endParaRPr>
          </a:p>
          <a:p>
            <a:r>
              <a:rPr lang="zh-CN" altLang="en-US" sz="2400" b="1">
                <a:ea typeface="楷体" panose="02010609060101010101" pitchFamily="49" charset="-122"/>
                <a:sym typeface="微软雅黑" panose="020B0503020204020204" pitchFamily="34" charset="-122"/>
              </a:rPr>
              <a:t>（</a:t>
            </a:r>
            <a:r>
              <a:rPr lang="en-US" altLang="zh-CN" sz="2400" b="1">
                <a:ea typeface="楷体" panose="02010609060101010101" pitchFamily="49" charset="-122"/>
                <a:sym typeface="微软雅黑" panose="020B0503020204020204" pitchFamily="34" charset="-122"/>
              </a:rPr>
              <a:t>1</a:t>
            </a:r>
            <a:r>
              <a:rPr lang="zh-CN" altLang="en-US" sz="2400" b="1">
                <a:ea typeface="楷体" panose="02010609060101010101" pitchFamily="49" charset="-122"/>
                <a:sym typeface="微软雅黑" panose="020B0503020204020204" pitchFamily="34" charset="-122"/>
              </a:rPr>
              <a:t>） 经济监督职能（基本职能）：</a:t>
            </a:r>
            <a:r>
              <a:rPr lang="zh-CN" altLang="en-US" sz="2000" i="1">
                <a:solidFill>
                  <a:schemeClr val="accent2"/>
                </a:solidFill>
                <a:latin typeface="楷体" panose="02010609060101010101" pitchFamily="49" charset="-122"/>
                <a:ea typeface="楷体" panose="02010609060101010101" pitchFamily="49" charset="-122"/>
              </a:rPr>
              <a:t>经济监督</a:t>
            </a:r>
            <a:r>
              <a:rPr lang="zh-CN" altLang="en-US" sz="2000">
                <a:latin typeface="楷体" panose="02010609060101010101" pitchFamily="49" charset="-122"/>
                <a:ea typeface="楷体" panose="02010609060101010101" pitchFamily="49" charset="-122"/>
              </a:rPr>
              <a:t>是审计的基本职能，它是指监察和督促被审计单位的经济活动，使其按照正常的</a:t>
            </a:r>
            <a:r>
              <a:rPr lang="zh-CN" altLang="en-US" sz="2000">
                <a:solidFill>
                  <a:srgbClr val="CC00CC"/>
                </a:solidFill>
                <a:latin typeface="楷体" panose="02010609060101010101" pitchFamily="49" charset="-122"/>
                <a:ea typeface="楷体" panose="02010609060101010101" pitchFamily="49" charset="-122"/>
              </a:rPr>
              <a:t>经济规律和法规制度</a:t>
            </a:r>
            <a:r>
              <a:rPr lang="zh-CN" altLang="en-US" sz="2000">
                <a:latin typeface="楷体" panose="02010609060101010101" pitchFamily="49" charset="-122"/>
                <a:ea typeface="楷体" panose="02010609060101010101" pitchFamily="49" charset="-122"/>
              </a:rPr>
              <a:t>运行。 </a:t>
            </a:r>
            <a:endParaRPr lang="zh-CN" altLang="en-US" sz="2000">
              <a:solidFill>
                <a:schemeClr val="hlink"/>
              </a:solidFill>
              <a:latin typeface="楷体" panose="02010609060101010101" pitchFamily="49" charset="-122"/>
              <a:ea typeface="楷体" panose="02010609060101010101" pitchFamily="49" charset="-122"/>
            </a:endParaRPr>
          </a:p>
          <a:p>
            <a:endParaRPr lang="zh-CN" altLang="en-US" sz="2000">
              <a:latin typeface="楷体" panose="02010609060101010101" pitchFamily="49" charset="-122"/>
              <a:ea typeface="楷体" panose="02010609060101010101" pitchFamily="49" charset="-122"/>
              <a:sym typeface="微软雅黑" panose="020B0503020204020204" pitchFamily="34" charset="-122"/>
            </a:endParaRPr>
          </a:p>
          <a:p>
            <a:r>
              <a:rPr lang="zh-CN" altLang="en-US" sz="2400" b="1">
                <a:ea typeface="楷体" panose="02010609060101010101" pitchFamily="49" charset="-122"/>
                <a:sym typeface="微软雅黑" panose="020B0503020204020204" pitchFamily="34" charset="-122"/>
              </a:rPr>
              <a:t>（</a:t>
            </a:r>
            <a:r>
              <a:rPr lang="en-US" altLang="zh-CN" sz="2400" b="1">
                <a:ea typeface="楷体" panose="02010609060101010101" pitchFamily="49" charset="-122"/>
                <a:sym typeface="微软雅黑" panose="020B0503020204020204" pitchFamily="34" charset="-122"/>
              </a:rPr>
              <a:t>2</a:t>
            </a:r>
            <a:r>
              <a:rPr lang="zh-CN" altLang="en-US" sz="2400" b="1">
                <a:ea typeface="楷体" panose="02010609060101010101" pitchFamily="49" charset="-122"/>
                <a:sym typeface="微软雅黑" panose="020B0503020204020204" pitchFamily="34" charset="-122"/>
              </a:rPr>
              <a:t>） 经济鉴证职能：</a:t>
            </a:r>
            <a:r>
              <a:rPr lang="zh-CN" altLang="en-US" sz="2000">
                <a:latin typeface="楷体" panose="02010609060101010101" pitchFamily="49" charset="-122"/>
                <a:ea typeface="楷体" panose="02010609060101010101" pitchFamily="49" charset="-122"/>
              </a:rPr>
              <a:t>经济鉴证又称审计公正，是指通过审核鉴定，确认被审计单位的财务报表和经济资料是否真实、正确，是否可以信赖，并作出书面证明，以供审计委托人或其他有关方面使用。</a:t>
            </a:r>
            <a:endParaRPr lang="zh-CN" altLang="en-US" sz="2000">
              <a:latin typeface="楷体" panose="02010609060101010101" pitchFamily="49" charset="-122"/>
              <a:ea typeface="楷体" panose="02010609060101010101" pitchFamily="49" charset="-122"/>
            </a:endParaRPr>
          </a:p>
          <a:p>
            <a:endParaRPr lang="zh-CN" altLang="en-US">
              <a:ea typeface="楷体" panose="02010609060101010101" pitchFamily="49" charset="-122"/>
              <a:sym typeface="微软雅黑" panose="020B0503020204020204" pitchFamily="34" charset="-122"/>
            </a:endParaRPr>
          </a:p>
          <a:p>
            <a:r>
              <a:rPr lang="zh-CN" altLang="en-US" sz="2400" b="1">
                <a:ea typeface="楷体" panose="02010609060101010101" pitchFamily="49" charset="-122"/>
                <a:sym typeface="微软雅黑" panose="020B0503020204020204" pitchFamily="34" charset="-122"/>
              </a:rPr>
              <a:t>（</a:t>
            </a:r>
            <a:r>
              <a:rPr lang="en-US" altLang="zh-CN" sz="2400" b="1">
                <a:ea typeface="楷体" panose="02010609060101010101" pitchFamily="49" charset="-122"/>
                <a:sym typeface="微软雅黑" panose="020B0503020204020204" pitchFamily="34" charset="-122"/>
              </a:rPr>
              <a:t>3</a:t>
            </a:r>
            <a:r>
              <a:rPr lang="zh-CN" altLang="en-US" sz="2400" b="1">
                <a:ea typeface="楷体" panose="02010609060101010101" pitchFamily="49" charset="-122"/>
                <a:sym typeface="微软雅黑" panose="020B0503020204020204" pitchFamily="34" charset="-122"/>
              </a:rPr>
              <a:t>） 经济评价职能：</a:t>
            </a:r>
            <a:r>
              <a:rPr lang="zh-CN" altLang="en-US" sz="2000">
                <a:latin typeface="楷体" panose="02010609060101010101" pitchFamily="49" charset="-122"/>
                <a:ea typeface="楷体" panose="02010609060101010101" pitchFamily="49" charset="-122"/>
              </a:rPr>
              <a:t>经济评价是指审计人员通过对被审计单位的财政财务收支和有关经济活动进行审核检查，就其经济决策、预算、计划和方案是否先进可行，执行情况如何，经济效益高低优劣，以及内部控制是否健全、严密、有效等内容作出评价，为有关方面提供决策信息。</a:t>
            </a:r>
            <a:endParaRPr lang="zh-CN" altLang="en-US" sz="2000">
              <a:latin typeface="楷体" panose="02010609060101010101" pitchFamily="49" charset="-122"/>
              <a:ea typeface="楷体" panose="02010609060101010101" pitchFamily="49" charset="-122"/>
            </a:endParaRPr>
          </a:p>
          <a:p>
            <a:endParaRPr lang="zh-CN" altLang="en-US" sz="2400">
              <a:ea typeface="楷体" panose="02010609060101010101" pitchFamily="49" charset="-122"/>
              <a:sym typeface="微软雅黑" panose="020B0503020204020204" pitchFamily="34"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438275"/>
            <a:chOff x="946620" y="1670343"/>
            <a:chExt cx="10153650" cy="1438276"/>
          </a:xfrm>
        </p:grpSpPr>
        <p:grpSp>
          <p:nvGrpSpPr>
            <p:cNvPr id="45064"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45068"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45065" name="TextBox 90"/>
            <p:cNvSpPr txBox="1">
              <a:spLocks noChangeArrowheads="1"/>
            </p:cNvSpPr>
            <p:nvPr/>
          </p:nvSpPr>
          <p:spPr bwMode="auto">
            <a:xfrm>
              <a:off x="1583208" y="1697331"/>
              <a:ext cx="9517062" cy="458787"/>
            </a:xfrm>
            <a:prstGeom prst="rect">
              <a:avLst/>
            </a:prstGeom>
            <a:noFill/>
            <a:ln w="9525">
              <a:noFill/>
              <a:miter lim="800000"/>
            </a:ln>
          </p:spPr>
          <p:txBody>
            <a:bodyPr lIns="182843" tIns="91422" rIns="182843" bIns="91422">
              <a:spAutoFit/>
            </a:bodyPr>
            <a:lstStyle/>
            <a:p>
              <a:r>
                <a:rPr lang="zh-CN" altLang="en-US" b="1">
                  <a:solidFill>
                    <a:srgbClr val="F79646"/>
                  </a:solidFill>
                </a:rPr>
                <a:t>四、审计的对象、职能、任务与目标及作用</a:t>
              </a:r>
              <a:endParaRPr lang="zh-CN" altLang="en-US" b="1">
                <a:solidFill>
                  <a:srgbClr val="F79646"/>
                </a:solidFill>
              </a:endParaRPr>
            </a:p>
          </p:txBody>
        </p:sp>
        <p:sp>
          <p:nvSpPr>
            <p:cNvPr id="45066" name="TextBox 89"/>
            <p:cNvSpPr txBox="1">
              <a:spLocks noChangeArrowheads="1"/>
            </p:cNvSpPr>
            <p:nvPr/>
          </p:nvSpPr>
          <p:spPr bwMode="auto">
            <a:xfrm>
              <a:off x="1583208" y="2603793"/>
              <a:ext cx="9517062" cy="504826"/>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5063" name="Rectangle 13"/>
          <p:cNvSpPr>
            <a:spLocks noChangeArrowheads="1"/>
          </p:cNvSpPr>
          <p:nvPr/>
        </p:nvSpPr>
        <p:spPr bwMode="auto">
          <a:xfrm>
            <a:off x="1270000" y="2060575"/>
            <a:ext cx="10225088" cy="3808413"/>
          </a:xfrm>
          <a:prstGeom prst="rect">
            <a:avLst/>
          </a:prstGeom>
          <a:noFill/>
          <a:ln w="9525">
            <a:noFill/>
            <a:miter lim="800000"/>
          </a:ln>
        </p:spPr>
        <p:txBody>
          <a:bodyPr>
            <a:spAutoFit/>
          </a:bodyPr>
          <a:lstStyle/>
          <a:p>
            <a:r>
              <a:rPr lang="en-US" altLang="zh-CN" sz="2800" b="1">
                <a:ea typeface="楷体" panose="02010609060101010101" pitchFamily="49" charset="-122"/>
              </a:rPr>
              <a:t>3.</a:t>
            </a:r>
            <a:r>
              <a:rPr lang="zh-CN" altLang="en-US" sz="2800" b="1">
                <a:ea typeface="楷体" panose="02010609060101010101" pitchFamily="49" charset="-122"/>
              </a:rPr>
              <a:t>审计的任务</a:t>
            </a:r>
            <a:endParaRPr lang="zh-CN" altLang="en-US" sz="2800" b="1">
              <a:ea typeface="楷体" panose="02010609060101010101" pitchFamily="49" charset="-122"/>
            </a:endParaRPr>
          </a:p>
          <a:p>
            <a:r>
              <a:rPr lang="zh-CN" altLang="en-US" sz="2400">
                <a:ea typeface="楷体" panose="02010609060101010101" pitchFamily="49" charset="-122"/>
              </a:rPr>
              <a:t>       </a:t>
            </a:r>
            <a:r>
              <a:rPr lang="zh-CN" altLang="en-US" sz="2000">
                <a:latin typeface="楷体" panose="02010609060101010101" pitchFamily="49" charset="-122"/>
                <a:ea typeface="楷体" panose="02010609060101010101" pitchFamily="49" charset="-122"/>
              </a:rPr>
              <a:t>审计的任务是指在一定时期内，根据审计的职能和社会经济发展的需要，赋予审计的职责和要求。</a:t>
            </a:r>
            <a:endParaRPr lang="zh-CN" altLang="en-US" sz="2000">
              <a:latin typeface="楷体" panose="02010609060101010101" pitchFamily="49" charset="-122"/>
              <a:ea typeface="楷体" panose="02010609060101010101" pitchFamily="49" charset="-122"/>
            </a:endParaRPr>
          </a:p>
          <a:p>
            <a:r>
              <a:rPr lang="zh-CN" altLang="en-US" sz="2000">
                <a:latin typeface="楷体" panose="02010609060101010101" pitchFamily="49" charset="-122"/>
                <a:ea typeface="楷体" panose="02010609060101010101" pitchFamily="49" charset="-122"/>
              </a:rPr>
              <a:t>我国审计的任务分为基本任务和具体任务。</a:t>
            </a:r>
            <a:endParaRPr lang="zh-CN" altLang="en-US" sz="2000">
              <a:latin typeface="楷体" panose="02010609060101010101" pitchFamily="49" charset="-122"/>
              <a:ea typeface="楷体" panose="02010609060101010101" pitchFamily="49" charset="-122"/>
            </a:endParaRPr>
          </a:p>
          <a:p>
            <a:r>
              <a:rPr lang="zh-CN" altLang="en-US" sz="2400" b="1">
                <a:ea typeface="楷体" panose="02010609060101010101" pitchFamily="49" charset="-122"/>
              </a:rPr>
              <a:t>       基本任务：</a:t>
            </a:r>
            <a:r>
              <a:rPr lang="zh-CN" altLang="en-US" sz="2000">
                <a:latin typeface="楷体" panose="02010609060101010101" pitchFamily="49" charset="-122"/>
                <a:ea typeface="楷体" panose="02010609060101010101" pitchFamily="49" charset="-122"/>
              </a:rPr>
              <a:t>依据国家的有关法规，对被审计对象经济活动进行监督、评价和鉴证，维护国家财经秩序，促进廉政建设，保障国民经济健康发展。</a:t>
            </a:r>
            <a:endParaRPr lang="zh-CN" altLang="en-US" sz="2000">
              <a:latin typeface="楷体" panose="02010609060101010101" pitchFamily="49" charset="-122"/>
              <a:ea typeface="楷体" panose="02010609060101010101" pitchFamily="49" charset="-122"/>
            </a:endParaRPr>
          </a:p>
          <a:p>
            <a:r>
              <a:rPr lang="zh-CN" altLang="en-US" sz="2400" b="1">
                <a:ea typeface="楷体" panose="02010609060101010101" pitchFamily="49" charset="-122"/>
              </a:rPr>
              <a:t>       具体任务：</a:t>
            </a:r>
            <a:endParaRPr lang="zh-CN" altLang="en-US" sz="2400" b="1">
              <a:ea typeface="楷体" panose="02010609060101010101" pitchFamily="49" charset="-122"/>
            </a:endParaRPr>
          </a:p>
          <a:p>
            <a:r>
              <a:rPr lang="zh-CN" altLang="en-US" sz="2400" b="1">
                <a:ea typeface="楷体" panose="02010609060101010101" pitchFamily="49" charset="-122"/>
              </a:rPr>
              <a:t>       </a:t>
            </a:r>
            <a:r>
              <a:rPr lang="zh-CN" altLang="en-US" sz="2000">
                <a:latin typeface="楷体" panose="02010609060101010101" pitchFamily="49" charset="-122"/>
                <a:ea typeface="楷体" panose="02010609060101010101" pitchFamily="49" charset="-122"/>
              </a:rPr>
              <a:t>①监督经济决策方案、计划、预算的制定和执行，保证国民经济的稳定、协调和持续发展；②审计会计资料和其他经济资料的真实性、正确性与合法性；③揭发严重侵占国家资财，严重损失浪费等损害国家利益的行为；④评审内部控制结构和运行情况；⑤研究、分析和评价被审计对象的经济效益情况 。</a:t>
            </a:r>
            <a:endParaRPr lang="zh-CN" altLang="en-US" sz="2000">
              <a:latin typeface="楷体" panose="02010609060101010101" pitchFamily="49" charset="-122"/>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438275"/>
            <a:chOff x="946620" y="1670343"/>
            <a:chExt cx="10153650" cy="1438276"/>
          </a:xfrm>
        </p:grpSpPr>
        <p:grpSp>
          <p:nvGrpSpPr>
            <p:cNvPr id="47113"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47117"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47114" name="TextBox 90"/>
            <p:cNvSpPr txBox="1">
              <a:spLocks noChangeArrowheads="1"/>
            </p:cNvSpPr>
            <p:nvPr/>
          </p:nvSpPr>
          <p:spPr bwMode="auto">
            <a:xfrm>
              <a:off x="1583208" y="1697331"/>
              <a:ext cx="9517062" cy="458787"/>
            </a:xfrm>
            <a:prstGeom prst="rect">
              <a:avLst/>
            </a:prstGeom>
            <a:noFill/>
            <a:ln w="9525">
              <a:noFill/>
              <a:miter lim="800000"/>
            </a:ln>
          </p:spPr>
          <p:txBody>
            <a:bodyPr lIns="182843" tIns="91422" rIns="182843" bIns="91422">
              <a:spAutoFit/>
            </a:bodyPr>
            <a:lstStyle/>
            <a:p>
              <a:r>
                <a:rPr lang="zh-CN" altLang="en-US" b="1">
                  <a:solidFill>
                    <a:srgbClr val="F79646"/>
                  </a:solidFill>
                </a:rPr>
                <a:t>四、审计的对象、职能、任务与目标及作用</a:t>
              </a:r>
              <a:endParaRPr lang="zh-CN" altLang="en-US" b="1">
                <a:solidFill>
                  <a:srgbClr val="F79646"/>
                </a:solidFill>
              </a:endParaRPr>
            </a:p>
          </p:txBody>
        </p:sp>
        <p:sp>
          <p:nvSpPr>
            <p:cNvPr id="47115" name="TextBox 89"/>
            <p:cNvSpPr txBox="1">
              <a:spLocks noChangeArrowheads="1"/>
            </p:cNvSpPr>
            <p:nvPr/>
          </p:nvSpPr>
          <p:spPr bwMode="auto">
            <a:xfrm>
              <a:off x="1583208" y="2603793"/>
              <a:ext cx="9517062" cy="504826"/>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7111" name="Rectangle 13"/>
          <p:cNvSpPr>
            <a:spLocks noChangeArrowheads="1"/>
          </p:cNvSpPr>
          <p:nvPr/>
        </p:nvSpPr>
        <p:spPr bwMode="auto">
          <a:xfrm>
            <a:off x="1270000" y="2060575"/>
            <a:ext cx="10225088" cy="884238"/>
          </a:xfrm>
          <a:prstGeom prst="rect">
            <a:avLst/>
          </a:prstGeom>
          <a:noFill/>
          <a:ln w="9525">
            <a:noFill/>
            <a:miter lim="800000"/>
          </a:ln>
        </p:spPr>
        <p:txBody>
          <a:bodyPr>
            <a:spAutoFit/>
          </a:bodyPr>
          <a:lstStyle/>
          <a:p>
            <a:r>
              <a:rPr lang="en-US" altLang="zh-CN" sz="2800" b="1">
                <a:ea typeface="楷体" panose="02010609060101010101" pitchFamily="49" charset="-122"/>
              </a:rPr>
              <a:t>4.</a:t>
            </a:r>
            <a:r>
              <a:rPr lang="zh-CN" altLang="en-US" sz="2800" b="1">
                <a:ea typeface="楷体" panose="02010609060101010101" pitchFamily="49" charset="-122"/>
              </a:rPr>
              <a:t>审计的目标</a:t>
            </a:r>
            <a:endParaRPr lang="zh-CN" altLang="en-US" sz="2800" b="1">
              <a:ea typeface="楷体" panose="02010609060101010101" pitchFamily="49" charset="-122"/>
            </a:endParaRPr>
          </a:p>
          <a:p>
            <a:r>
              <a:rPr lang="zh-CN" altLang="en-US" sz="2400">
                <a:ea typeface="楷体" panose="02010609060101010101" pitchFamily="49" charset="-122"/>
              </a:rPr>
              <a:t>       </a:t>
            </a:r>
            <a:endParaRPr lang="zh-CN" altLang="en-US" sz="2400">
              <a:ea typeface="楷体" panose="02010609060101010101" pitchFamily="49" charset="-122"/>
            </a:endParaRPr>
          </a:p>
        </p:txBody>
      </p:sp>
      <p:sp>
        <p:nvSpPr>
          <p:cNvPr id="49166" name="Rectangle 3"/>
          <p:cNvSpPr>
            <a:spLocks noChangeArrowheads="1"/>
          </p:cNvSpPr>
          <p:nvPr/>
        </p:nvSpPr>
        <p:spPr bwMode="auto">
          <a:xfrm>
            <a:off x="1187450" y="2636838"/>
            <a:ext cx="8291513" cy="2519362"/>
          </a:xfrm>
          <a:prstGeom prst="rect">
            <a:avLst/>
          </a:prstGeom>
          <a:solidFill>
            <a:srgbClr val="CCFFFF">
              <a:alpha val="45882"/>
            </a:srgbClr>
          </a:solidFill>
          <a:ln w="15875">
            <a:solidFill>
              <a:schemeClr val="accent2"/>
            </a:solidFill>
            <a:miter lim="800000"/>
          </a:ln>
        </p:spPr>
        <p:txBody>
          <a:bodyPr lIns="0" tIns="154800" rIns="198000" bIns="0"/>
          <a:lstStyle/>
          <a:p>
            <a:pPr marL="469900" indent="-469900" eaLnBrk="0" hangingPunct="0">
              <a:lnSpc>
                <a:spcPct val="90000"/>
              </a:lnSpc>
              <a:spcBef>
                <a:spcPct val="20000"/>
              </a:spcBef>
              <a:buFont typeface="Arial" panose="020B0604020202020204" pitchFamily="34" charset="0"/>
              <a:buNone/>
            </a:pPr>
            <a:r>
              <a:rPr lang="en-US" altLang="zh-CN" sz="3300">
                <a:latin typeface="Calibri" panose="020F0502020204030204" pitchFamily="34" charset="0"/>
                <a:ea typeface="华文中宋" panose="02010600040101010101" charset="-122"/>
                <a:cs typeface="华文中宋" panose="02010600040101010101" charset="-122"/>
              </a:rPr>
              <a:t>         </a:t>
            </a:r>
            <a:r>
              <a:rPr lang="zh-CN" altLang="en-US" sz="2800" b="1">
                <a:latin typeface="Calibri" panose="020F0502020204030204" pitchFamily="34" charset="0"/>
                <a:ea typeface="幼圆" panose="02010509060101010101" pitchFamily="49" charset="-122"/>
              </a:rPr>
              <a:t>审计目标是</a:t>
            </a:r>
            <a:r>
              <a:rPr lang="zh-CN" altLang="en-US" sz="2800" b="1">
                <a:solidFill>
                  <a:srgbClr val="FF3300"/>
                </a:solidFill>
                <a:latin typeface="Calibri" panose="020F0502020204030204" pitchFamily="34" charset="0"/>
                <a:ea typeface="幼圆" panose="02010509060101010101" pitchFamily="49" charset="-122"/>
              </a:rPr>
              <a:t>对审计对象的评价</a:t>
            </a:r>
            <a:r>
              <a:rPr lang="zh-CN" altLang="en-US" sz="2800" b="1">
                <a:latin typeface="Calibri" panose="020F0502020204030204" pitchFamily="34" charset="0"/>
                <a:ea typeface="幼圆" panose="02010509060101010101" pitchFamily="49" charset="-122"/>
              </a:rPr>
              <a:t>，它是审计主体通过</a:t>
            </a:r>
            <a:r>
              <a:rPr lang="zh-CN" altLang="en-US" sz="2800" b="1">
                <a:solidFill>
                  <a:srgbClr val="FF3300"/>
                </a:solidFill>
                <a:latin typeface="Calibri" panose="020F0502020204030204" pitchFamily="34" charset="0"/>
                <a:ea typeface="幼圆" panose="02010509060101010101" pitchFamily="49" charset="-122"/>
              </a:rPr>
              <a:t>审计活动</a:t>
            </a:r>
            <a:r>
              <a:rPr lang="zh-CN" altLang="en-US" sz="2800" b="1">
                <a:latin typeface="Calibri" panose="020F0502020204030204" pitchFamily="34" charset="0"/>
                <a:ea typeface="幼圆" panose="02010509060101010101" pitchFamily="49" charset="-122"/>
              </a:rPr>
              <a:t>所期望达到的</a:t>
            </a:r>
            <a:r>
              <a:rPr lang="zh-CN" altLang="en-US" sz="2800" b="1">
                <a:solidFill>
                  <a:srgbClr val="FF3300"/>
                </a:solidFill>
                <a:latin typeface="Calibri" panose="020F0502020204030204" pitchFamily="34" charset="0"/>
                <a:ea typeface="幼圆" panose="02010509060101010101" pitchFamily="49" charset="-122"/>
              </a:rPr>
              <a:t>最终结果</a:t>
            </a:r>
            <a:r>
              <a:rPr lang="zh-CN" altLang="en-US" sz="2800" b="1">
                <a:latin typeface="Calibri" panose="020F0502020204030204" pitchFamily="34" charset="0"/>
                <a:ea typeface="幼圆" panose="02010509060101010101" pitchFamily="49" charset="-122"/>
              </a:rPr>
              <a:t>，是审计主体进行审计前所确定的</a:t>
            </a:r>
            <a:r>
              <a:rPr lang="zh-CN" altLang="en-US" sz="2800" b="1">
                <a:solidFill>
                  <a:srgbClr val="FF3300"/>
                </a:solidFill>
                <a:latin typeface="Calibri" panose="020F0502020204030204" pitchFamily="34" charset="0"/>
                <a:ea typeface="幼圆" panose="02010509060101010101" pitchFamily="49" charset="-122"/>
              </a:rPr>
              <a:t>工作方向。</a:t>
            </a:r>
            <a:endParaRPr lang="zh-CN" altLang="en-US" sz="2800" b="1">
              <a:solidFill>
                <a:srgbClr val="FF3300"/>
              </a:solidFill>
              <a:latin typeface="Calibri" panose="020F0502020204030204" pitchFamily="34" charset="0"/>
              <a:ea typeface="幼圆" panose="020105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6" presetClass="entr" presetSubtype="0" fill="hold" grpId="0" nodeType="clickEffect">
                                  <p:stCondLst>
                                    <p:cond delay="0"/>
                                  </p:stCondLst>
                                  <p:iterate type="lt">
                                    <p:tmPct val="10000"/>
                                  </p:iterate>
                                  <p:childTnLst>
                                    <p:set>
                                      <p:cBhvr>
                                        <p:cTn id="32" dur="1" fill="hold">
                                          <p:stCondLst>
                                            <p:cond delay="0"/>
                                          </p:stCondLst>
                                        </p:cTn>
                                        <p:tgtEl>
                                          <p:spTgt spid="49166">
                                            <p:bg/>
                                          </p:spTgt>
                                        </p:tgtEl>
                                        <p:attrNameLst>
                                          <p:attrName>style.visibility</p:attrName>
                                        </p:attrNameLst>
                                      </p:cBhvr>
                                      <p:to>
                                        <p:strVal val="visible"/>
                                      </p:to>
                                    </p:set>
                                    <p:anim by="(-#ppt_w*2)" calcmode="lin" valueType="num">
                                      <p:cBhvr rctx="PPT">
                                        <p:cTn id="33" dur="500" autoRev="1" fill="hold">
                                          <p:stCondLst>
                                            <p:cond delay="0"/>
                                          </p:stCondLst>
                                        </p:cTn>
                                        <p:tgtEl>
                                          <p:spTgt spid="49166">
                                            <p:bg/>
                                          </p:spTgt>
                                        </p:tgtEl>
                                        <p:attrNameLst>
                                          <p:attrName>ppt_w</p:attrName>
                                        </p:attrNameLst>
                                      </p:cBhvr>
                                    </p:anim>
                                    <p:anim by="(#ppt_w*0.50)" calcmode="lin" valueType="num">
                                      <p:cBhvr>
                                        <p:cTn id="34" dur="500" decel="50000" autoRev="1" fill="hold">
                                          <p:stCondLst>
                                            <p:cond delay="0"/>
                                          </p:stCondLst>
                                        </p:cTn>
                                        <p:tgtEl>
                                          <p:spTgt spid="49166">
                                            <p:bg/>
                                          </p:spTgt>
                                        </p:tgtEl>
                                        <p:attrNameLst>
                                          <p:attrName>ppt_x</p:attrName>
                                        </p:attrNameLst>
                                      </p:cBhvr>
                                    </p:anim>
                                    <p:anim from="(-#ppt_h/2)" to="(#ppt_y)" calcmode="lin" valueType="num">
                                      <p:cBhvr>
                                        <p:cTn id="35" dur="1000" fill="hold">
                                          <p:stCondLst>
                                            <p:cond delay="0"/>
                                          </p:stCondLst>
                                        </p:cTn>
                                        <p:tgtEl>
                                          <p:spTgt spid="49166">
                                            <p:bg/>
                                          </p:spTgt>
                                        </p:tgtEl>
                                        <p:attrNameLst>
                                          <p:attrName>ppt_y</p:attrName>
                                        </p:attrNameLst>
                                      </p:cBhvr>
                                    </p:anim>
                                    <p:animRot by="21600000">
                                      <p:cBhvr>
                                        <p:cTn id="36" dur="1000" fill="hold">
                                          <p:stCondLst>
                                            <p:cond delay="0"/>
                                          </p:stCondLst>
                                        </p:cTn>
                                        <p:tgtEl>
                                          <p:spTgt spid="49166">
                                            <p:bg/>
                                          </p:spTgt>
                                        </p:tgtEl>
                                        <p:attrNameLst>
                                          <p:attrName>r</p:attrName>
                                        </p:attrNameLst>
                                      </p:cBhvr>
                                    </p:animRot>
                                  </p:childTnLst>
                                </p:cTn>
                              </p:par>
                            </p:childTnLst>
                          </p:cTn>
                        </p:par>
                      </p:childTnLst>
                    </p:cTn>
                  </p:par>
                  <p:par>
                    <p:cTn id="37" fill="hold">
                      <p:stCondLst>
                        <p:cond delay="indefinite"/>
                      </p:stCondLst>
                      <p:childTnLst>
                        <p:par>
                          <p:cTn id="38" fill="hold">
                            <p:stCondLst>
                              <p:cond delay="0"/>
                            </p:stCondLst>
                            <p:childTnLst>
                              <p:par>
                                <p:cTn id="39" presetID="56" presetClass="entr" presetSubtype="0" fill="hold" grpId="0" nodeType="clickEffect">
                                  <p:stCondLst>
                                    <p:cond delay="0"/>
                                  </p:stCondLst>
                                  <p:iterate type="lt">
                                    <p:tmPct val="10000"/>
                                  </p:iterate>
                                  <p:childTnLst>
                                    <p:set>
                                      <p:cBhvr>
                                        <p:cTn id="40" dur="1" fill="hold">
                                          <p:stCondLst>
                                            <p:cond delay="0"/>
                                          </p:stCondLst>
                                        </p:cTn>
                                        <p:tgtEl>
                                          <p:spTgt spid="49166">
                                            <p:txEl>
                                              <p:pRg st="0" end="0"/>
                                            </p:txEl>
                                          </p:spTgt>
                                        </p:tgtEl>
                                        <p:attrNameLst>
                                          <p:attrName>style.visibility</p:attrName>
                                        </p:attrNameLst>
                                      </p:cBhvr>
                                      <p:to>
                                        <p:strVal val="visible"/>
                                      </p:to>
                                    </p:set>
                                    <p:anim by="(-#ppt_w*2)" calcmode="lin" valueType="num">
                                      <p:cBhvr rctx="PPT">
                                        <p:cTn id="41" dur="500" autoRev="1" fill="hold">
                                          <p:stCondLst>
                                            <p:cond delay="0"/>
                                          </p:stCondLst>
                                        </p:cTn>
                                        <p:tgtEl>
                                          <p:spTgt spid="49166">
                                            <p:txEl>
                                              <p:pRg st="0" end="0"/>
                                            </p:txEl>
                                          </p:spTgt>
                                        </p:tgtEl>
                                        <p:attrNameLst>
                                          <p:attrName>ppt_w</p:attrName>
                                        </p:attrNameLst>
                                      </p:cBhvr>
                                    </p:anim>
                                    <p:anim by="(#ppt_w*0.50)" calcmode="lin" valueType="num">
                                      <p:cBhvr>
                                        <p:cTn id="42" dur="500" decel="50000" autoRev="1" fill="hold">
                                          <p:stCondLst>
                                            <p:cond delay="0"/>
                                          </p:stCondLst>
                                        </p:cTn>
                                        <p:tgtEl>
                                          <p:spTgt spid="49166">
                                            <p:txEl>
                                              <p:pRg st="0" end="0"/>
                                            </p:txEl>
                                          </p:spTgt>
                                        </p:tgtEl>
                                        <p:attrNameLst>
                                          <p:attrName>ppt_x</p:attrName>
                                        </p:attrNameLst>
                                      </p:cBhvr>
                                    </p:anim>
                                    <p:anim from="(-#ppt_h/2)" to="(#ppt_y)" calcmode="lin" valueType="num">
                                      <p:cBhvr>
                                        <p:cTn id="43" dur="1000" fill="hold">
                                          <p:stCondLst>
                                            <p:cond delay="0"/>
                                          </p:stCondLst>
                                        </p:cTn>
                                        <p:tgtEl>
                                          <p:spTgt spid="49166">
                                            <p:txEl>
                                              <p:pRg st="0" end="0"/>
                                            </p:txEl>
                                          </p:spTgt>
                                        </p:tgtEl>
                                        <p:attrNameLst>
                                          <p:attrName>ppt_y</p:attrName>
                                        </p:attrNameLst>
                                      </p:cBhvr>
                                    </p:anim>
                                    <p:animRot by="21600000">
                                      <p:cBhvr>
                                        <p:cTn id="44" dur="1000" fill="hold">
                                          <p:stCondLst>
                                            <p:cond delay="0"/>
                                          </p:stCondLst>
                                        </p:cTn>
                                        <p:tgtEl>
                                          <p:spTgt spid="49166">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49166"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95325" y="1341438"/>
            <a:ext cx="10153650" cy="1438275"/>
            <a:chOff x="946620" y="1670343"/>
            <a:chExt cx="10153650" cy="1438276"/>
          </a:xfrm>
        </p:grpSpPr>
        <p:grpSp>
          <p:nvGrpSpPr>
            <p:cNvPr id="49160"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49164"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49161" name="TextBox 90"/>
            <p:cNvSpPr txBox="1">
              <a:spLocks noChangeArrowheads="1"/>
            </p:cNvSpPr>
            <p:nvPr/>
          </p:nvSpPr>
          <p:spPr bwMode="auto">
            <a:xfrm>
              <a:off x="1583208" y="1697331"/>
              <a:ext cx="9517062" cy="458787"/>
            </a:xfrm>
            <a:prstGeom prst="rect">
              <a:avLst/>
            </a:prstGeom>
            <a:noFill/>
            <a:ln w="9525">
              <a:noFill/>
              <a:miter lim="800000"/>
            </a:ln>
          </p:spPr>
          <p:txBody>
            <a:bodyPr lIns="182843" tIns="91422" rIns="182843" bIns="91422">
              <a:spAutoFit/>
            </a:bodyPr>
            <a:lstStyle/>
            <a:p>
              <a:r>
                <a:rPr lang="zh-CN" altLang="en-US" b="1">
                  <a:solidFill>
                    <a:srgbClr val="F79646"/>
                  </a:solidFill>
                </a:rPr>
                <a:t>四、审计的对象、职能、任务与目标及作用</a:t>
              </a:r>
              <a:endParaRPr lang="zh-CN" altLang="en-US" b="1">
                <a:solidFill>
                  <a:srgbClr val="F79646"/>
                </a:solidFill>
              </a:endParaRPr>
            </a:p>
          </p:txBody>
        </p:sp>
        <p:sp>
          <p:nvSpPr>
            <p:cNvPr id="49162" name="TextBox 89"/>
            <p:cNvSpPr txBox="1">
              <a:spLocks noChangeArrowheads="1"/>
            </p:cNvSpPr>
            <p:nvPr/>
          </p:nvSpPr>
          <p:spPr bwMode="auto">
            <a:xfrm>
              <a:off x="1583208" y="2603793"/>
              <a:ext cx="9517062" cy="504826"/>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9159" name="Rectangle 13"/>
          <p:cNvSpPr>
            <a:spLocks noChangeArrowheads="1"/>
          </p:cNvSpPr>
          <p:nvPr/>
        </p:nvSpPr>
        <p:spPr bwMode="auto">
          <a:xfrm>
            <a:off x="1270000" y="2060575"/>
            <a:ext cx="10225088" cy="4170363"/>
          </a:xfrm>
          <a:prstGeom prst="rect">
            <a:avLst/>
          </a:prstGeom>
          <a:noFill/>
          <a:ln w="9525">
            <a:noFill/>
            <a:miter lim="800000"/>
          </a:ln>
        </p:spPr>
        <p:txBody>
          <a:bodyPr>
            <a:spAutoFit/>
          </a:bodyPr>
          <a:lstStyle/>
          <a:p>
            <a:r>
              <a:rPr lang="en-US" altLang="zh-CN" sz="2800" b="1">
                <a:ea typeface="楷体" panose="02010609060101010101" pitchFamily="49" charset="-122"/>
              </a:rPr>
              <a:t>5.</a:t>
            </a:r>
            <a:r>
              <a:rPr lang="en-US" altLang="en-US" sz="2800" b="1">
                <a:ea typeface="楷体" panose="02010609060101010101" pitchFamily="49" charset="-122"/>
              </a:rPr>
              <a:t>审计作用</a:t>
            </a:r>
            <a:endParaRPr lang="en-US" altLang="en-US" sz="2800" b="1">
              <a:ea typeface="楷体" panose="02010609060101010101" pitchFamily="49" charset="-122"/>
            </a:endParaRPr>
          </a:p>
          <a:p>
            <a:r>
              <a:rPr lang="en-US" altLang="zh-CN" sz="2400">
                <a:ea typeface="楷体" panose="02010609060101010101" pitchFamily="49" charset="-122"/>
              </a:rPr>
              <a:t>       </a:t>
            </a:r>
            <a:r>
              <a:rPr lang="en-US" altLang="en-US" sz="2400">
                <a:ea typeface="楷体" panose="02010609060101010101" pitchFamily="49" charset="-122"/>
              </a:rPr>
              <a:t>审计作用是指审计在履行审计职能、完成审计任务过程中所产生的客观影响或社会效果。</a:t>
            </a:r>
            <a:endParaRPr lang="en-US" altLang="en-US" sz="2400">
              <a:ea typeface="楷体" panose="02010609060101010101" pitchFamily="49" charset="-122"/>
            </a:endParaRPr>
          </a:p>
          <a:p>
            <a:r>
              <a:rPr lang="zh-CN" altLang="en-US" sz="2400">
                <a:ea typeface="楷体" panose="02010609060101010101" pitchFamily="49" charset="-122"/>
              </a:rPr>
              <a:t>      </a:t>
            </a:r>
            <a:r>
              <a:rPr lang="zh-CN" altLang="en-US" sz="2400" b="1">
                <a:ea typeface="楷体" panose="02010609060101010101" pitchFamily="49" charset="-122"/>
              </a:rPr>
              <a:t>（</a:t>
            </a:r>
            <a:r>
              <a:rPr lang="en-US" altLang="zh-CN" sz="2400" b="1">
                <a:ea typeface="楷体" panose="02010609060101010101" pitchFamily="49" charset="-122"/>
              </a:rPr>
              <a:t>1</a:t>
            </a:r>
            <a:r>
              <a:rPr lang="zh-CN" altLang="en-US" sz="2400" b="1">
                <a:ea typeface="楷体" panose="02010609060101010101" pitchFamily="49" charset="-122"/>
              </a:rPr>
              <a:t>）</a:t>
            </a:r>
            <a:r>
              <a:rPr lang="en-US" altLang="en-US" sz="2400" b="1">
                <a:ea typeface="楷体" panose="02010609060101010101" pitchFamily="49" charset="-122"/>
              </a:rPr>
              <a:t> 制约性作用</a:t>
            </a:r>
            <a:endParaRPr lang="en-US" altLang="en-US" sz="2400" b="1">
              <a:ea typeface="楷体" panose="02010609060101010101" pitchFamily="49" charset="-122"/>
            </a:endParaRPr>
          </a:p>
          <a:p>
            <a:r>
              <a:rPr lang="en-US" altLang="en-US" sz="2400">
                <a:ea typeface="楷体" panose="02010609060101010101" pitchFamily="49" charset="-122"/>
              </a:rPr>
              <a:t>制约性作用是指审计工作在执行批判性的监督活动中，通过监督、鉴证和评价，来制约经济活动中的各种消极因素，有助于受托经济责任者正确履行经济责任和保证社会经济的健康发展。</a:t>
            </a:r>
            <a:endParaRPr lang="en-US" altLang="en-US" sz="2400">
              <a:ea typeface="楷体" panose="02010609060101010101" pitchFamily="49" charset="-122"/>
            </a:endParaRPr>
          </a:p>
          <a:p>
            <a:r>
              <a:rPr lang="en-US" altLang="zh-CN" sz="2400" b="1">
                <a:ea typeface="楷体" panose="02010609060101010101" pitchFamily="49" charset="-122"/>
              </a:rPr>
              <a:t>      </a:t>
            </a:r>
            <a:r>
              <a:rPr lang="zh-CN" altLang="en-US" sz="2400" b="1">
                <a:ea typeface="楷体" panose="02010609060101010101" pitchFamily="49" charset="-122"/>
              </a:rPr>
              <a:t>（</a:t>
            </a:r>
            <a:r>
              <a:rPr lang="en-US" altLang="zh-CN" sz="2400" b="1">
                <a:ea typeface="楷体" panose="02010609060101010101" pitchFamily="49" charset="-122"/>
              </a:rPr>
              <a:t>2</a:t>
            </a:r>
            <a:r>
              <a:rPr lang="zh-CN" altLang="en-US" sz="2400" b="1">
                <a:ea typeface="楷体" panose="02010609060101010101" pitchFamily="49" charset="-122"/>
              </a:rPr>
              <a:t>）</a:t>
            </a:r>
            <a:r>
              <a:rPr lang="en-US" altLang="en-US" sz="2400" b="1">
                <a:ea typeface="楷体" panose="02010609060101010101" pitchFamily="49" charset="-122"/>
              </a:rPr>
              <a:t> 建设性作用</a:t>
            </a:r>
            <a:endParaRPr lang="en-US" altLang="en-US" sz="2400" b="1">
              <a:ea typeface="楷体" panose="02010609060101010101" pitchFamily="49" charset="-122"/>
            </a:endParaRPr>
          </a:p>
          <a:p>
            <a:r>
              <a:rPr lang="en-US" altLang="en-US" sz="2400">
                <a:ea typeface="楷体" panose="02010609060101010101" pitchFamily="49" charset="-122"/>
              </a:rPr>
              <a:t>建设性作用是指审计在执行指导性的监督活动中，通过监督、鉴证和评价，对被审计单位存在的问题提出改进的建议与意见，从而使其经营管理水平与状况得到改善与提高。</a:t>
            </a:r>
            <a:endParaRPr lang="zh-CN" altLang="en-US" sz="2400">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1206" name="Rectangle 22"/>
          <p:cNvSpPr>
            <a:spLocks noChangeArrowheads="1"/>
          </p:cNvSpPr>
          <p:nvPr/>
        </p:nvSpPr>
        <p:spPr bwMode="auto">
          <a:xfrm>
            <a:off x="766763" y="908050"/>
            <a:ext cx="7343775" cy="915988"/>
          </a:xfrm>
          <a:prstGeom prst="rect">
            <a:avLst/>
          </a:prstGeom>
          <a:noFill/>
          <a:ln w="9525">
            <a:noFill/>
            <a:miter lim="800000"/>
          </a:ln>
        </p:spPr>
        <p:txBody>
          <a:bodyPr>
            <a:spAutoFit/>
          </a:bodyPr>
          <a:lstStyle/>
          <a:p>
            <a:r>
              <a:rPr lang="zh-CN" altLang="en-US" b="1">
                <a:solidFill>
                  <a:srgbClr val="F79646"/>
                </a:solidFill>
              </a:rPr>
              <a:t>五、审计的分类</a:t>
            </a:r>
            <a:endParaRPr lang="zh-CN" altLang="en-US" b="1">
              <a:solidFill>
                <a:srgbClr val="F79646"/>
              </a:solidFill>
            </a:endParaRPr>
          </a:p>
          <a:p>
            <a:endParaRPr lang="en-US" altLang="zh-CN" b="1">
              <a:solidFill>
                <a:srgbClr val="F79646"/>
              </a:solidFill>
            </a:endParaRPr>
          </a:p>
          <a:p>
            <a:r>
              <a:rPr lang="en-US" altLang="zh-CN" b="1">
                <a:solidFill>
                  <a:srgbClr val="F79646"/>
                </a:solidFill>
              </a:rPr>
              <a:t>1.</a:t>
            </a:r>
            <a:r>
              <a:rPr lang="zh-CN" altLang="en-US" b="1">
                <a:solidFill>
                  <a:srgbClr val="F79646"/>
                </a:solidFill>
              </a:rPr>
              <a:t>按审计主体划分</a:t>
            </a:r>
            <a:endParaRPr lang="zh-CN" altLang="en-US" b="1">
              <a:solidFill>
                <a:srgbClr val="F79646"/>
              </a:solidFill>
            </a:endParaRPr>
          </a:p>
        </p:txBody>
      </p:sp>
      <p:sp>
        <p:nvSpPr>
          <p:cNvPr id="51207" name="Rectangle 3"/>
          <p:cNvSpPr>
            <a:spLocks noChangeArrowheads="1"/>
          </p:cNvSpPr>
          <p:nvPr/>
        </p:nvSpPr>
        <p:spPr bwMode="auto">
          <a:xfrm>
            <a:off x="566738" y="1752600"/>
            <a:ext cx="2557462" cy="4267200"/>
          </a:xfrm>
          <a:prstGeom prst="rect">
            <a:avLst/>
          </a:prstGeom>
          <a:noFill/>
          <a:ln w="9525">
            <a:noFill/>
            <a:miter lim="800000"/>
          </a:ln>
        </p:spPr>
        <p:txBody>
          <a:bodyPr/>
          <a:lstStyle/>
          <a:p>
            <a:pPr marL="469900" indent="-469900" algn="ctr">
              <a:lnSpc>
                <a:spcPct val="90000"/>
              </a:lnSpc>
              <a:spcBef>
                <a:spcPct val="20000"/>
              </a:spcBef>
              <a:buFont typeface="Arial" panose="020B0604020202020204" pitchFamily="34" charset="0"/>
              <a:buChar char="•"/>
            </a:pPr>
            <a:r>
              <a:rPr lang="zh-CN" altLang="en-US" sz="2500">
                <a:solidFill>
                  <a:srgbClr val="FF3300"/>
                </a:solidFill>
                <a:latin typeface="Calibri" panose="020F0502020204030204" pitchFamily="34" charset="0"/>
              </a:rPr>
              <a:t>政府审计</a:t>
            </a:r>
            <a:endParaRPr lang="zh-CN" altLang="en-US" sz="2500">
              <a:solidFill>
                <a:srgbClr val="FF3300"/>
              </a:solidFill>
              <a:latin typeface="Calibri" panose="020F0502020204030204" pitchFamily="34" charset="0"/>
            </a:endParaRPr>
          </a:p>
          <a:p>
            <a:pPr marL="469900" indent="-469900">
              <a:lnSpc>
                <a:spcPct val="90000"/>
              </a:lnSpc>
              <a:spcBef>
                <a:spcPct val="20000"/>
              </a:spcBef>
              <a:buFont typeface="Arial" panose="020B0604020202020204" pitchFamily="34" charset="0"/>
              <a:buChar char="•"/>
            </a:pPr>
            <a:r>
              <a:rPr lang="zh-CN" altLang="en-US" sz="2500">
                <a:latin typeface="Calibri" panose="020F0502020204030204" pitchFamily="34" charset="0"/>
              </a:rPr>
              <a:t>    </a:t>
            </a:r>
            <a:r>
              <a:rPr lang="zh-CN" altLang="en-US" sz="2000">
                <a:solidFill>
                  <a:srgbClr val="CC00CC"/>
                </a:solidFill>
                <a:latin typeface="楷体" panose="02010609060101010101" pitchFamily="49" charset="-122"/>
                <a:ea typeface="楷体" panose="02010609060101010101" pitchFamily="49" charset="-122"/>
              </a:rPr>
              <a:t>是指政府审计部门对政府部门和国有企事业单位的财政、财务收支及其有关经济活动的真实性、合规性和效益性所进行的审查。 </a:t>
            </a:r>
            <a:endParaRPr lang="zh-CN" altLang="en-US" sz="2000">
              <a:solidFill>
                <a:srgbClr val="CC00CC"/>
              </a:solidFill>
              <a:latin typeface="楷体" panose="02010609060101010101" pitchFamily="49" charset="-122"/>
              <a:ea typeface="楷体" panose="02010609060101010101" pitchFamily="49" charset="-122"/>
            </a:endParaRPr>
          </a:p>
          <a:p>
            <a:pPr marL="469900" indent="-469900">
              <a:lnSpc>
                <a:spcPct val="90000"/>
              </a:lnSpc>
              <a:spcBef>
                <a:spcPct val="20000"/>
              </a:spcBef>
              <a:buFont typeface="Arial" panose="020B0604020202020204" pitchFamily="34" charset="0"/>
              <a:buChar char="•"/>
            </a:pPr>
            <a:endParaRPr lang="zh-CN" altLang="en-US" sz="2000">
              <a:solidFill>
                <a:srgbClr val="CC00CC"/>
              </a:solidFill>
              <a:latin typeface="楷体" panose="02010609060101010101" pitchFamily="49" charset="-122"/>
              <a:ea typeface="楷体" panose="02010609060101010101" pitchFamily="49" charset="-122"/>
            </a:endParaRPr>
          </a:p>
          <a:p>
            <a:pPr marL="469900" indent="-469900">
              <a:lnSpc>
                <a:spcPct val="90000"/>
              </a:lnSpc>
              <a:spcBef>
                <a:spcPct val="20000"/>
              </a:spcBef>
              <a:buFont typeface="Arial" panose="020B0604020202020204" pitchFamily="34" charset="0"/>
              <a:buChar char="•"/>
            </a:pPr>
            <a:endParaRPr lang="en-US" altLang="zh-CN" sz="2000">
              <a:solidFill>
                <a:srgbClr val="CC00CC"/>
              </a:solidFill>
              <a:latin typeface="楷体" panose="02010609060101010101" pitchFamily="49" charset="-122"/>
              <a:ea typeface="楷体" panose="02010609060101010101" pitchFamily="49" charset="-122"/>
            </a:endParaRPr>
          </a:p>
        </p:txBody>
      </p:sp>
      <p:sp>
        <p:nvSpPr>
          <p:cNvPr id="51208" name="Rectangle 4"/>
          <p:cNvSpPr>
            <a:spLocks noChangeArrowheads="1"/>
          </p:cNvSpPr>
          <p:nvPr/>
        </p:nvSpPr>
        <p:spPr bwMode="auto">
          <a:xfrm>
            <a:off x="3659188" y="1773238"/>
            <a:ext cx="2055812" cy="3943350"/>
          </a:xfrm>
          <a:prstGeom prst="rect">
            <a:avLst/>
          </a:prstGeom>
          <a:noFill/>
          <a:ln w="9525">
            <a:noFill/>
            <a:miter lim="800000"/>
          </a:ln>
        </p:spPr>
        <p:txBody>
          <a:bodyPr/>
          <a:lstStyle/>
          <a:p>
            <a:pPr marL="469900" indent="-469900" algn="ctr">
              <a:spcBef>
                <a:spcPct val="20000"/>
              </a:spcBef>
              <a:buFont typeface="Arial" panose="020B0604020202020204" pitchFamily="34" charset="0"/>
              <a:buChar char="•"/>
            </a:pPr>
            <a:r>
              <a:rPr lang="zh-CN" altLang="en-US" sz="2500">
                <a:solidFill>
                  <a:srgbClr val="FF3300"/>
                </a:solidFill>
                <a:latin typeface="Calibri" panose="020F0502020204030204" pitchFamily="34" charset="0"/>
              </a:rPr>
              <a:t>内部审计</a:t>
            </a:r>
            <a:endParaRPr lang="zh-CN" altLang="en-US" sz="2500">
              <a:solidFill>
                <a:srgbClr val="FF3300"/>
              </a:solidFill>
              <a:latin typeface="Calibri" panose="020F0502020204030204" pitchFamily="34" charset="0"/>
            </a:endParaRPr>
          </a:p>
          <a:p>
            <a:pPr marL="469900" indent="-469900">
              <a:spcBef>
                <a:spcPct val="20000"/>
              </a:spcBef>
              <a:buFont typeface="Arial" panose="020B0604020202020204" pitchFamily="34" charset="0"/>
              <a:buChar char="•"/>
            </a:pPr>
            <a:r>
              <a:rPr lang="zh-CN" altLang="en-US" sz="2700">
                <a:latin typeface="Calibri" panose="020F0502020204030204" pitchFamily="34" charset="0"/>
              </a:rPr>
              <a:t>    </a:t>
            </a:r>
            <a:r>
              <a:rPr lang="zh-CN" altLang="en-US" sz="2000">
                <a:solidFill>
                  <a:srgbClr val="CC00CC"/>
                </a:solidFill>
                <a:latin typeface="楷体" panose="02010609060101010101" pitchFamily="49" charset="-122"/>
                <a:ea typeface="楷体" panose="02010609060101010101" pitchFamily="49" charset="-122"/>
              </a:rPr>
              <a:t>是指由部门、单位内部专职审计机构专职审计人员所进行的审计。</a:t>
            </a:r>
            <a:endParaRPr lang="zh-CN" altLang="en-US" sz="2000">
              <a:solidFill>
                <a:srgbClr val="CC00CC"/>
              </a:solidFill>
              <a:latin typeface="楷体" panose="02010609060101010101" pitchFamily="49" charset="-122"/>
              <a:ea typeface="楷体" panose="02010609060101010101" pitchFamily="49" charset="-122"/>
            </a:endParaRPr>
          </a:p>
        </p:txBody>
      </p:sp>
      <p:sp>
        <p:nvSpPr>
          <p:cNvPr id="51209" name="Rectangle 5"/>
          <p:cNvSpPr>
            <a:spLocks noChangeArrowheads="1"/>
          </p:cNvSpPr>
          <p:nvPr/>
        </p:nvSpPr>
        <p:spPr bwMode="auto">
          <a:xfrm>
            <a:off x="6167438" y="1773238"/>
            <a:ext cx="2447925" cy="4751387"/>
          </a:xfrm>
          <a:prstGeom prst="rect">
            <a:avLst/>
          </a:prstGeom>
          <a:noFill/>
          <a:ln w="9525">
            <a:noFill/>
            <a:miter lim="800000"/>
          </a:ln>
        </p:spPr>
        <p:txBody>
          <a:bodyPr/>
          <a:lstStyle/>
          <a:p>
            <a:pPr marL="469900" indent="-469900" algn="ctr">
              <a:spcBef>
                <a:spcPct val="20000"/>
              </a:spcBef>
              <a:buFont typeface="Arial" panose="020B0604020202020204" pitchFamily="34" charset="0"/>
              <a:buChar char="•"/>
            </a:pPr>
            <a:r>
              <a:rPr lang="zh-CN" altLang="en-US" sz="2500">
                <a:solidFill>
                  <a:srgbClr val="FF3300"/>
                </a:solidFill>
                <a:latin typeface="Calibri" panose="020F0502020204030204" pitchFamily="34" charset="0"/>
              </a:rPr>
              <a:t>民间审计</a:t>
            </a:r>
            <a:endParaRPr lang="zh-CN" altLang="en-US" sz="2500">
              <a:solidFill>
                <a:srgbClr val="FF3300"/>
              </a:solidFill>
              <a:latin typeface="Calibri" panose="020F0502020204030204" pitchFamily="34" charset="0"/>
            </a:endParaRPr>
          </a:p>
          <a:p>
            <a:pPr marL="469900" indent="-469900">
              <a:spcBef>
                <a:spcPct val="20000"/>
              </a:spcBef>
              <a:buFont typeface="Arial" panose="020B0604020202020204" pitchFamily="34" charset="0"/>
              <a:buChar char="•"/>
            </a:pPr>
            <a:r>
              <a:rPr lang="zh-CN" altLang="en-US" sz="2700">
                <a:latin typeface="Calibri" panose="020F0502020204030204" pitchFamily="34" charset="0"/>
              </a:rPr>
              <a:t>   </a:t>
            </a:r>
            <a:r>
              <a:rPr lang="zh-CN" altLang="en-US" sz="2000">
                <a:solidFill>
                  <a:srgbClr val="CC00CC"/>
                </a:solidFill>
                <a:latin typeface="楷体" panose="02010609060101010101" pitchFamily="49" charset="-122"/>
                <a:ea typeface="楷体" panose="02010609060101010101" pitchFamily="49" charset="-122"/>
              </a:rPr>
              <a:t>是指经有关部门批准注册的民间会计师事务所、审计事务所进行的审计。 </a:t>
            </a:r>
            <a:endParaRPr lang="zh-CN" altLang="en-US" sz="2000">
              <a:solidFill>
                <a:srgbClr val="CC00CC"/>
              </a:solidFill>
              <a:latin typeface="楷体" panose="02010609060101010101" pitchFamily="49" charset="-122"/>
              <a:ea typeface="楷体" panose="02010609060101010101" pitchFamily="49" charset="-122"/>
            </a:endParaRPr>
          </a:p>
          <a:p>
            <a:pPr marL="469900" indent="-469900">
              <a:spcBef>
                <a:spcPct val="20000"/>
              </a:spcBef>
              <a:buFont typeface="Arial" panose="020B0604020202020204" pitchFamily="34" charset="0"/>
              <a:buChar char="•"/>
            </a:pPr>
            <a:endParaRPr lang="en-US" altLang="zh-CN" sz="2000">
              <a:solidFill>
                <a:srgbClr val="CC00CC"/>
              </a:solidFill>
              <a:latin typeface="楷体" panose="02010609060101010101" pitchFamily="49" charset="-122"/>
              <a:ea typeface="楷体" panose="02010609060101010101" pitchFamily="49" charset="-122"/>
            </a:endParaRPr>
          </a:p>
        </p:txBody>
      </p:sp>
      <p:sp>
        <p:nvSpPr>
          <p:cNvPr id="51210" name="AutoShape 6"/>
          <p:cNvSpPr>
            <a:spLocks noChangeArrowheads="1"/>
          </p:cNvSpPr>
          <p:nvPr/>
        </p:nvSpPr>
        <p:spPr bwMode="auto">
          <a:xfrm>
            <a:off x="611188" y="1773238"/>
            <a:ext cx="2844800" cy="4826000"/>
          </a:xfrm>
          <a:prstGeom prst="verticalScroll">
            <a:avLst>
              <a:gd name="adj" fmla="val 12500"/>
            </a:avLst>
          </a:prstGeom>
          <a:noFill/>
          <a:ln w="9525">
            <a:solidFill>
              <a:schemeClr val="tx1"/>
            </a:solidFill>
            <a:round/>
          </a:ln>
        </p:spPr>
        <p:txBody>
          <a:bodyPr anchor="ctr">
            <a:spAutoFit/>
          </a:bodyPr>
          <a:lstStyle/>
          <a:p>
            <a:pPr>
              <a:spcBef>
                <a:spcPct val="20000"/>
              </a:spcBef>
              <a:buClr>
                <a:schemeClr val="accent2"/>
              </a:buClr>
              <a:buFont typeface="Wingdings" panose="05000000000000000000" pitchFamily="2" charset="2"/>
              <a:buNone/>
            </a:pPr>
            <a:endParaRPr lang="zh-CN" altLang="en-US" sz="2600">
              <a:latin typeface="Verdana" panose="020B0604030504040204" pitchFamily="34" charset="0"/>
            </a:endParaRPr>
          </a:p>
        </p:txBody>
      </p:sp>
      <p:sp>
        <p:nvSpPr>
          <p:cNvPr id="51211" name="AutoShape 7"/>
          <p:cNvSpPr>
            <a:spLocks noChangeArrowheads="1"/>
          </p:cNvSpPr>
          <p:nvPr/>
        </p:nvSpPr>
        <p:spPr bwMode="auto">
          <a:xfrm>
            <a:off x="3708400" y="1844675"/>
            <a:ext cx="2124075" cy="4392613"/>
          </a:xfrm>
          <a:prstGeom prst="verticalScroll">
            <a:avLst>
              <a:gd name="adj" fmla="val 12500"/>
            </a:avLst>
          </a:prstGeom>
          <a:noFill/>
          <a:ln w="9525">
            <a:solidFill>
              <a:schemeClr val="tx1"/>
            </a:solidFill>
            <a:round/>
          </a:ln>
        </p:spPr>
        <p:txBody>
          <a:bodyPr anchor="ctr">
            <a:spAutoFit/>
          </a:bodyPr>
          <a:lstStyle/>
          <a:p>
            <a:pPr>
              <a:spcBef>
                <a:spcPct val="20000"/>
              </a:spcBef>
              <a:buClr>
                <a:schemeClr val="accent2"/>
              </a:buClr>
              <a:buFont typeface="Wingdings" panose="05000000000000000000" pitchFamily="2" charset="2"/>
              <a:buNone/>
            </a:pPr>
            <a:endParaRPr lang="zh-CN" altLang="en-US" sz="2600">
              <a:latin typeface="Verdana" panose="020B0604030504040204" pitchFamily="34" charset="0"/>
            </a:endParaRPr>
          </a:p>
        </p:txBody>
      </p:sp>
      <p:sp>
        <p:nvSpPr>
          <p:cNvPr id="51212" name="AutoShape 8"/>
          <p:cNvSpPr>
            <a:spLocks noChangeArrowheads="1"/>
          </p:cNvSpPr>
          <p:nvPr/>
        </p:nvSpPr>
        <p:spPr bwMode="auto">
          <a:xfrm>
            <a:off x="6443663" y="1844675"/>
            <a:ext cx="2700337" cy="3960813"/>
          </a:xfrm>
          <a:prstGeom prst="verticalScroll">
            <a:avLst>
              <a:gd name="adj" fmla="val 12500"/>
            </a:avLst>
          </a:prstGeom>
          <a:noFill/>
          <a:ln w="9525">
            <a:solidFill>
              <a:schemeClr val="tx1"/>
            </a:solidFill>
            <a:round/>
          </a:ln>
        </p:spPr>
        <p:txBody>
          <a:bodyPr anchor="ctr">
            <a:spAutoFit/>
          </a:bodyPr>
          <a:lstStyle/>
          <a:p>
            <a:pPr>
              <a:spcBef>
                <a:spcPct val="20000"/>
              </a:spcBef>
              <a:buClr>
                <a:schemeClr val="accent2"/>
              </a:buClr>
              <a:buFont typeface="Wingdings" panose="05000000000000000000" pitchFamily="2" charset="2"/>
              <a:buNone/>
            </a:pPr>
            <a:endParaRPr lang="zh-CN" altLang="en-US" sz="2600">
              <a:latin typeface="Verdana" panose="020B060403050404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3254" name="Rectangle 13"/>
          <p:cNvSpPr>
            <a:spLocks noChangeArrowheads="1"/>
          </p:cNvSpPr>
          <p:nvPr/>
        </p:nvSpPr>
        <p:spPr bwMode="auto">
          <a:xfrm>
            <a:off x="911225" y="1052513"/>
            <a:ext cx="7343775" cy="641350"/>
          </a:xfrm>
          <a:prstGeom prst="rect">
            <a:avLst/>
          </a:prstGeom>
          <a:noFill/>
          <a:ln w="9525">
            <a:noFill/>
            <a:miter lim="800000"/>
          </a:ln>
        </p:spPr>
        <p:txBody>
          <a:bodyPr>
            <a:spAutoFit/>
          </a:bodyPr>
          <a:lstStyle/>
          <a:p>
            <a:r>
              <a:rPr lang="zh-CN" altLang="en-US" b="1">
                <a:solidFill>
                  <a:srgbClr val="F79646"/>
                </a:solidFill>
              </a:rPr>
              <a:t>五、审计的分类</a:t>
            </a:r>
            <a:endParaRPr lang="zh-CN" altLang="en-US" b="1">
              <a:solidFill>
                <a:srgbClr val="F79646"/>
              </a:solidFill>
            </a:endParaRPr>
          </a:p>
          <a:p>
            <a:r>
              <a:rPr lang="en-US" altLang="zh-CN" b="1">
                <a:solidFill>
                  <a:srgbClr val="F79646"/>
                </a:solidFill>
              </a:rPr>
              <a:t>2.</a:t>
            </a:r>
            <a:r>
              <a:rPr lang="zh-CN" altLang="en-US" b="1">
                <a:solidFill>
                  <a:srgbClr val="F79646"/>
                </a:solidFill>
              </a:rPr>
              <a:t>按审计内容和目的划分</a:t>
            </a:r>
            <a:endParaRPr lang="zh-CN" altLang="en-US" b="1">
              <a:solidFill>
                <a:srgbClr val="F79646"/>
              </a:solidFill>
            </a:endParaRPr>
          </a:p>
        </p:txBody>
      </p:sp>
      <p:sp>
        <p:nvSpPr>
          <p:cNvPr id="53255" name="Rectangle 16"/>
          <p:cNvSpPr>
            <a:spLocks noChangeArrowheads="1"/>
          </p:cNvSpPr>
          <p:nvPr/>
        </p:nvSpPr>
        <p:spPr bwMode="auto">
          <a:xfrm>
            <a:off x="2998788" y="5157788"/>
            <a:ext cx="6092825" cy="847725"/>
          </a:xfrm>
          <a:prstGeom prst="rect">
            <a:avLst/>
          </a:prstGeom>
          <a:noFill/>
          <a:ln w="9525">
            <a:noFill/>
            <a:miter lim="800000"/>
          </a:ln>
        </p:spPr>
        <p:txBody>
          <a:bodyPr>
            <a:spAutoFit/>
          </a:bodyPr>
          <a:lstStyle/>
          <a:p>
            <a:endParaRPr lang="zh-CN" altLang="en-US"/>
          </a:p>
          <a:p>
            <a:pPr>
              <a:spcBef>
                <a:spcPct val="50000"/>
              </a:spcBef>
              <a:buClr>
                <a:schemeClr val="accent2"/>
              </a:buClr>
              <a:buFont typeface="Wingdings" panose="05000000000000000000" pitchFamily="2" charset="2"/>
              <a:buChar char="o"/>
            </a:pPr>
            <a:endParaRPr lang="en-US" altLang="zh-CN" sz="2100">
              <a:latin typeface="Verdana" panose="020B0604030504040204" pitchFamily="34" charset="0"/>
            </a:endParaRPr>
          </a:p>
        </p:txBody>
      </p:sp>
      <p:sp>
        <p:nvSpPr>
          <p:cNvPr id="53256" name="AutoShape 6"/>
          <p:cNvSpPr>
            <a:spLocks noChangeArrowheads="1"/>
          </p:cNvSpPr>
          <p:nvPr/>
        </p:nvSpPr>
        <p:spPr bwMode="auto">
          <a:xfrm>
            <a:off x="550863" y="2220913"/>
            <a:ext cx="2451100" cy="4125912"/>
          </a:xfrm>
          <a:prstGeom prst="horizontalScroll">
            <a:avLst>
              <a:gd name="adj" fmla="val 12500"/>
            </a:avLst>
          </a:prstGeom>
          <a:noFill/>
          <a:ln w="9525">
            <a:solidFill>
              <a:schemeClr val="tx1"/>
            </a:solidFill>
            <a:round/>
          </a:ln>
        </p:spPr>
        <p:txBody>
          <a:bodyPr anchor="ctr">
            <a:spAutoFit/>
          </a:bodyPr>
          <a:lstStyle/>
          <a:p>
            <a:r>
              <a:rPr lang="zh-CN" altLang="en-US" sz="2000" b="1">
                <a:solidFill>
                  <a:srgbClr val="FF3300"/>
                </a:solidFill>
                <a:latin typeface="楷体" panose="02010609060101010101" pitchFamily="49" charset="-122"/>
                <a:ea typeface="楷体" panose="02010609060101010101" pitchFamily="49" charset="-122"/>
              </a:rPr>
              <a:t>财政财务审计</a:t>
            </a:r>
            <a:endParaRPr lang="zh-CN" altLang="en-US" sz="2000" b="1">
              <a:solidFill>
                <a:srgbClr val="FF3300"/>
              </a:solidFill>
              <a:latin typeface="楷体" panose="02010609060101010101" pitchFamily="49" charset="-122"/>
              <a:ea typeface="楷体" panose="02010609060101010101" pitchFamily="49" charset="-122"/>
            </a:endParaRPr>
          </a:p>
          <a:p>
            <a:r>
              <a:rPr lang="zh-CN" altLang="en-US" sz="2000">
                <a:latin typeface="楷体" panose="02010609060101010101" pitchFamily="49" charset="-122"/>
                <a:ea typeface="楷体" panose="02010609060101010101" pitchFamily="49" charset="-122"/>
              </a:rPr>
              <a:t>    是指审计组织通过对</a:t>
            </a:r>
            <a:r>
              <a:rPr lang="zh-CN" altLang="en-US" sz="2000">
                <a:solidFill>
                  <a:srgbClr val="CC00CC"/>
                </a:solidFill>
                <a:latin typeface="楷体" panose="02010609060101010101" pitchFamily="49" charset="-122"/>
                <a:ea typeface="楷体" panose="02010609060101010101" pitchFamily="49" charset="-122"/>
              </a:rPr>
              <a:t>凭证、账簿、报表以及有关经济资料的审查</a:t>
            </a:r>
            <a:r>
              <a:rPr lang="zh-CN" altLang="en-US" sz="2000">
                <a:latin typeface="楷体" panose="02010609060101010101" pitchFamily="49" charset="-122"/>
                <a:ea typeface="楷体" panose="02010609060101010101" pitchFamily="49" charset="-122"/>
              </a:rPr>
              <a:t>，查明被审计单位的</a:t>
            </a:r>
            <a:r>
              <a:rPr lang="zh-CN" altLang="en-US" sz="2000">
                <a:solidFill>
                  <a:srgbClr val="CC00CC"/>
                </a:solidFill>
                <a:latin typeface="楷体" panose="02010609060101010101" pitchFamily="49" charset="-122"/>
                <a:ea typeface="楷体" panose="02010609060101010101" pitchFamily="49" charset="-122"/>
              </a:rPr>
              <a:t>财政财务收支活动是否真实、合规</a:t>
            </a:r>
            <a:r>
              <a:rPr lang="zh-CN" altLang="en-US" sz="2000">
                <a:latin typeface="楷体" panose="02010609060101010101" pitchFamily="49" charset="-122"/>
                <a:ea typeface="楷体" panose="02010609060101010101" pitchFamily="49" charset="-122"/>
              </a:rPr>
              <a:t>的一种审计</a:t>
            </a:r>
            <a:endParaRPr lang="zh-CN" altLang="en-US" sz="2000">
              <a:latin typeface="楷体" panose="02010609060101010101" pitchFamily="49" charset="-122"/>
              <a:ea typeface="楷体" panose="02010609060101010101" pitchFamily="49" charset="-122"/>
            </a:endParaRPr>
          </a:p>
          <a:p>
            <a:pPr>
              <a:spcBef>
                <a:spcPct val="20000"/>
              </a:spcBef>
              <a:buClr>
                <a:schemeClr val="accent2"/>
              </a:buClr>
              <a:buFont typeface="Wingdings" panose="05000000000000000000" pitchFamily="2" charset="2"/>
              <a:buNone/>
            </a:pPr>
            <a:endParaRPr lang="zh-CN" altLang="en-US" sz="2000">
              <a:latin typeface="楷体" panose="02010609060101010101" pitchFamily="49" charset="-122"/>
              <a:ea typeface="楷体" panose="02010609060101010101" pitchFamily="49" charset="-122"/>
            </a:endParaRPr>
          </a:p>
        </p:txBody>
      </p:sp>
      <p:sp>
        <p:nvSpPr>
          <p:cNvPr id="53257" name="AutoShape 6"/>
          <p:cNvSpPr>
            <a:spLocks noChangeArrowheads="1"/>
          </p:cNvSpPr>
          <p:nvPr/>
        </p:nvSpPr>
        <p:spPr bwMode="auto">
          <a:xfrm>
            <a:off x="3359150" y="2212975"/>
            <a:ext cx="2376488" cy="4044950"/>
          </a:xfrm>
          <a:prstGeom prst="horizontalScroll">
            <a:avLst>
              <a:gd name="adj" fmla="val 12500"/>
            </a:avLst>
          </a:prstGeom>
          <a:noFill/>
          <a:ln w="9525">
            <a:solidFill>
              <a:schemeClr val="tx1"/>
            </a:solidFill>
            <a:round/>
          </a:ln>
        </p:spPr>
        <p:txBody>
          <a:bodyPr anchor="ctr">
            <a:spAutoFit/>
          </a:bodyPr>
          <a:lstStyle/>
          <a:p>
            <a:pPr algn="ctr"/>
            <a:r>
              <a:rPr lang="zh-CN" altLang="en-US" sz="2000" b="1">
                <a:solidFill>
                  <a:srgbClr val="FF3300"/>
                </a:solidFill>
                <a:latin typeface="楷体" panose="02010609060101010101" pitchFamily="49" charset="-122"/>
                <a:ea typeface="楷体" panose="02010609060101010101" pitchFamily="49" charset="-122"/>
              </a:rPr>
              <a:t>财经法纪审计</a:t>
            </a:r>
            <a:endParaRPr lang="zh-CN" altLang="en-US" sz="2000" b="1">
              <a:solidFill>
                <a:srgbClr val="FF3300"/>
              </a:solidFill>
              <a:latin typeface="楷体" panose="02010609060101010101" pitchFamily="49" charset="-122"/>
              <a:ea typeface="楷体" panose="02010609060101010101" pitchFamily="49" charset="-122"/>
            </a:endParaRPr>
          </a:p>
          <a:p>
            <a:pPr algn="ctr"/>
            <a:r>
              <a:rPr lang="zh-CN" altLang="en-US" sz="2000">
                <a:latin typeface="楷体" panose="02010609060101010101" pitchFamily="49" charset="-122"/>
                <a:ea typeface="楷体" panose="02010609060101010101" pitchFamily="49" charset="-122"/>
              </a:rPr>
              <a:t>    是对被审计单位或被审计人员是否</a:t>
            </a:r>
            <a:r>
              <a:rPr lang="zh-CN" altLang="en-US" sz="2000">
                <a:solidFill>
                  <a:srgbClr val="CC00CC"/>
                </a:solidFill>
                <a:latin typeface="楷体" panose="02010609060101010101" pitchFamily="49" charset="-122"/>
                <a:ea typeface="楷体" panose="02010609060101010101" pitchFamily="49" charset="-122"/>
              </a:rPr>
              <a:t>贯彻执行和严格遵守财经政策、法令、制度</a:t>
            </a:r>
            <a:r>
              <a:rPr lang="zh-CN" altLang="en-US" sz="2000">
                <a:latin typeface="楷体" panose="02010609060101010101" pitchFamily="49" charset="-122"/>
                <a:ea typeface="楷体" panose="02010609060101010101" pitchFamily="49" charset="-122"/>
              </a:rPr>
              <a:t>的一种审计。</a:t>
            </a:r>
            <a:endParaRPr lang="zh-CN" altLang="en-US" sz="2000">
              <a:latin typeface="楷体" panose="02010609060101010101" pitchFamily="49" charset="-122"/>
              <a:ea typeface="楷体" panose="02010609060101010101" pitchFamily="49" charset="-122"/>
            </a:endParaRPr>
          </a:p>
          <a:p>
            <a:pPr algn="ctr"/>
            <a:endParaRPr lang="zh-CN" altLang="en-US" sz="2000">
              <a:latin typeface="楷体" panose="02010609060101010101" pitchFamily="49" charset="-122"/>
              <a:ea typeface="楷体" panose="02010609060101010101" pitchFamily="49" charset="-122"/>
            </a:endParaRPr>
          </a:p>
          <a:p>
            <a:pPr algn="ctr"/>
            <a:endParaRPr lang="zh-CN" altLang="en-US" sz="2000">
              <a:latin typeface="楷体" panose="02010609060101010101" pitchFamily="49" charset="-122"/>
              <a:ea typeface="楷体" panose="02010609060101010101" pitchFamily="49" charset="-122"/>
            </a:endParaRPr>
          </a:p>
          <a:p>
            <a:pPr algn="ctr"/>
            <a:r>
              <a:rPr lang="zh-CN" altLang="en-US" sz="2000">
                <a:latin typeface="楷体" panose="02010609060101010101" pitchFamily="49" charset="-122"/>
                <a:ea typeface="楷体" panose="02010609060101010101" pitchFamily="49" charset="-122"/>
              </a:rPr>
              <a:t> </a:t>
            </a:r>
            <a:endParaRPr lang="zh-CN" altLang="en-US" sz="2000">
              <a:latin typeface="楷体" panose="02010609060101010101" pitchFamily="49" charset="-122"/>
              <a:ea typeface="楷体" panose="02010609060101010101" pitchFamily="49" charset="-122"/>
            </a:endParaRPr>
          </a:p>
        </p:txBody>
      </p:sp>
      <p:sp>
        <p:nvSpPr>
          <p:cNvPr id="53258" name="AutoShape 6"/>
          <p:cNvSpPr>
            <a:spLocks noChangeArrowheads="1"/>
          </p:cNvSpPr>
          <p:nvPr/>
        </p:nvSpPr>
        <p:spPr bwMode="auto">
          <a:xfrm>
            <a:off x="6022975" y="2347913"/>
            <a:ext cx="2160588" cy="3683000"/>
          </a:xfrm>
          <a:prstGeom prst="horizontalScroll">
            <a:avLst>
              <a:gd name="adj" fmla="val 12500"/>
            </a:avLst>
          </a:prstGeom>
          <a:noFill/>
          <a:ln w="9525">
            <a:solidFill>
              <a:schemeClr val="tx1"/>
            </a:solidFill>
            <a:round/>
          </a:ln>
        </p:spPr>
        <p:txBody>
          <a:bodyPr anchor="ctr">
            <a:spAutoFit/>
          </a:bodyPr>
          <a:lstStyle/>
          <a:p>
            <a:r>
              <a:rPr lang="zh-CN" altLang="en-US" sz="2000" b="1">
                <a:solidFill>
                  <a:srgbClr val="FF3300"/>
                </a:solidFill>
                <a:latin typeface="楷体" panose="02010609060101010101" pitchFamily="49" charset="-122"/>
                <a:ea typeface="楷体" panose="02010609060101010101" pitchFamily="49" charset="-122"/>
              </a:rPr>
              <a:t>经济效益审计</a:t>
            </a:r>
            <a:endParaRPr lang="zh-CN" altLang="en-US" sz="2000" b="1">
              <a:solidFill>
                <a:srgbClr val="FF3300"/>
              </a:solidFill>
              <a:latin typeface="楷体" panose="02010609060101010101" pitchFamily="49" charset="-122"/>
              <a:ea typeface="楷体" panose="02010609060101010101" pitchFamily="49" charset="-122"/>
            </a:endParaRPr>
          </a:p>
          <a:p>
            <a:r>
              <a:rPr lang="zh-CN" altLang="en-US" sz="2000">
                <a:latin typeface="楷体" panose="02010609060101010101" pitchFamily="49" charset="-122"/>
                <a:ea typeface="楷体" panose="02010609060101010101" pitchFamily="49" charset="-122"/>
              </a:rPr>
              <a:t>    是指对被审计单位经济活动的</a:t>
            </a:r>
            <a:r>
              <a:rPr lang="zh-CN" altLang="en-US" sz="2000">
                <a:solidFill>
                  <a:srgbClr val="CC00CC"/>
                </a:solidFill>
                <a:latin typeface="楷体" panose="02010609060101010101" pitchFamily="49" charset="-122"/>
                <a:ea typeface="楷体" panose="02010609060101010101" pitchFamily="49" charset="-122"/>
              </a:rPr>
              <a:t>效益性</a:t>
            </a:r>
            <a:r>
              <a:rPr lang="zh-CN" altLang="en-US" sz="2000">
                <a:latin typeface="楷体" panose="02010609060101010101" pitchFamily="49" charset="-122"/>
                <a:ea typeface="楷体" panose="02010609060101010101" pitchFamily="49" charset="-122"/>
              </a:rPr>
              <a:t>所进行的审计。</a:t>
            </a:r>
            <a:endParaRPr lang="zh-CN" altLang="en-US" sz="2000">
              <a:latin typeface="楷体" panose="02010609060101010101" pitchFamily="49" charset="-122"/>
              <a:ea typeface="楷体" panose="02010609060101010101" pitchFamily="49" charset="-122"/>
            </a:endParaRPr>
          </a:p>
          <a:p>
            <a:endParaRPr lang="zh-CN" altLang="en-US" sz="2000">
              <a:latin typeface="楷体" panose="02010609060101010101" pitchFamily="49" charset="-122"/>
              <a:ea typeface="楷体" panose="02010609060101010101" pitchFamily="49" charset="-122"/>
            </a:endParaRPr>
          </a:p>
          <a:p>
            <a:endParaRPr lang="zh-CN" altLang="en-US" sz="2000">
              <a:latin typeface="楷体" panose="02010609060101010101" pitchFamily="49" charset="-122"/>
              <a:ea typeface="楷体" panose="02010609060101010101" pitchFamily="49" charset="-122"/>
            </a:endParaRPr>
          </a:p>
          <a:p>
            <a:endParaRPr lang="zh-CN" altLang="en-US" sz="2000">
              <a:latin typeface="楷体" panose="02010609060101010101" pitchFamily="49" charset="-122"/>
              <a:ea typeface="楷体" panose="02010609060101010101" pitchFamily="49" charset="-122"/>
            </a:endParaRPr>
          </a:p>
          <a:p>
            <a:endParaRPr lang="zh-CN" altLang="en-US" sz="2000">
              <a:latin typeface="楷体" panose="02010609060101010101" pitchFamily="49" charset="-122"/>
              <a:ea typeface="楷体" panose="02010609060101010101" pitchFamily="49" charset="-122"/>
            </a:endParaRPr>
          </a:p>
          <a:p>
            <a:endParaRPr lang="zh-CN" altLang="en-US" sz="2000">
              <a:latin typeface="楷体" panose="02010609060101010101" pitchFamily="49" charset="-122"/>
              <a:ea typeface="楷体" panose="02010609060101010101" pitchFamily="49" charset="-122"/>
            </a:endParaRPr>
          </a:p>
        </p:txBody>
      </p:sp>
      <p:sp>
        <p:nvSpPr>
          <p:cNvPr id="53259" name="AutoShape 6"/>
          <p:cNvSpPr>
            <a:spLocks noChangeArrowheads="1"/>
          </p:cNvSpPr>
          <p:nvPr/>
        </p:nvSpPr>
        <p:spPr bwMode="auto">
          <a:xfrm>
            <a:off x="8543925" y="2384425"/>
            <a:ext cx="2303463" cy="3721100"/>
          </a:xfrm>
          <a:prstGeom prst="horizontalScroll">
            <a:avLst>
              <a:gd name="adj" fmla="val 12500"/>
            </a:avLst>
          </a:prstGeom>
          <a:noFill/>
          <a:ln w="9525">
            <a:solidFill>
              <a:schemeClr val="tx1"/>
            </a:solidFill>
            <a:round/>
          </a:ln>
        </p:spPr>
        <p:txBody>
          <a:bodyPr anchor="ctr">
            <a:spAutoFit/>
          </a:bodyPr>
          <a:lstStyle/>
          <a:p>
            <a:r>
              <a:rPr lang="zh-CN" altLang="en-US" sz="2000" b="1">
                <a:solidFill>
                  <a:srgbClr val="FF3300"/>
                </a:solidFill>
                <a:latin typeface="楷体" panose="02010609060101010101" pitchFamily="49" charset="-122"/>
                <a:ea typeface="楷体" panose="02010609060101010101" pitchFamily="49" charset="-122"/>
              </a:rPr>
              <a:t>经济责任审计</a:t>
            </a:r>
            <a:endParaRPr lang="zh-CN" altLang="en-US" sz="2000" b="1">
              <a:solidFill>
                <a:srgbClr val="FF3300"/>
              </a:solidFill>
              <a:latin typeface="楷体" panose="02010609060101010101" pitchFamily="49" charset="-122"/>
              <a:ea typeface="楷体" panose="02010609060101010101" pitchFamily="49" charset="-122"/>
            </a:endParaRPr>
          </a:p>
          <a:p>
            <a:r>
              <a:rPr lang="zh-CN" altLang="en-US" sz="2000">
                <a:latin typeface="楷体" panose="02010609060101010101" pitchFamily="49" charset="-122"/>
                <a:ea typeface="楷体" panose="02010609060101010101" pitchFamily="49" charset="-122"/>
              </a:rPr>
              <a:t>    是指对企、事业单位的法定代表人或经营承包人在任期内或承包期内应负的经济责任的履行情况所进行的审计。</a:t>
            </a:r>
            <a:endParaRPr lang="zh-CN" altLang="en-US" sz="2000">
              <a:latin typeface="楷体" panose="02010609060101010101" pitchFamily="49" charset="-122"/>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140"/>
          <p:cNvSpPr/>
          <p:nvPr/>
        </p:nvSpPr>
        <p:spPr>
          <a:xfrm>
            <a:off x="1588" y="2312988"/>
            <a:ext cx="12188825" cy="2338387"/>
          </a:xfrm>
          <a:prstGeom prst="rect">
            <a:avLst/>
          </a:prstGeom>
          <a:gradFill flip="none" rotWithShape="1">
            <a:gsLst>
              <a:gs pos="0">
                <a:srgbClr val="F79646"/>
              </a:gs>
              <a:gs pos="21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6" name="TextBox 64"/>
          <p:cNvSpPr>
            <a:spLocks noChangeArrowheads="1"/>
          </p:cNvSpPr>
          <p:nvPr/>
        </p:nvSpPr>
        <p:spPr bwMode="auto">
          <a:xfrm>
            <a:off x="5135563" y="3024188"/>
            <a:ext cx="4298950" cy="914400"/>
          </a:xfrm>
          <a:prstGeom prst="rect">
            <a:avLst/>
          </a:prstGeom>
          <a:noFill/>
          <a:ln w="9525">
            <a:noFill/>
            <a:miter lim="800000"/>
          </a:ln>
        </p:spPr>
        <p:txBody>
          <a:bodyPr wrap="none" anchor="ctr">
            <a:spAutoFit/>
          </a:bodyPr>
          <a:lstStyle/>
          <a:p>
            <a:pPr algn="ctr" eaLnBrk="0" hangingPunct="0"/>
            <a:r>
              <a:rPr lang="zh-CN" altLang="en-US" sz="5400">
                <a:solidFill>
                  <a:schemeClr val="bg1"/>
                </a:solidFill>
                <a:latin typeface="微软雅黑" panose="020B0503020204020204" pitchFamily="34" charset="-122"/>
                <a:ea typeface="微软雅黑" panose="020B0503020204020204" pitchFamily="34" charset="-122"/>
                <a:sym typeface="Arial" panose="020B0604020202020204" pitchFamily="34" charset="0"/>
              </a:rPr>
              <a:t>认知审计岗位</a:t>
            </a:r>
            <a:endParaRPr lang="zh-CN" altLang="en-US" sz="540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147" name="直接连接符 146"/>
          <p:cNvCxnSpPr/>
          <p:nvPr/>
        </p:nvCxnSpPr>
        <p:spPr>
          <a:xfrm>
            <a:off x="4654550" y="2835275"/>
            <a:ext cx="0" cy="129540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矩形 1"/>
          <p:cNvSpPr>
            <a:spLocks noChangeAspect="1"/>
          </p:cNvSpPr>
          <p:nvPr/>
        </p:nvSpPr>
        <p:spPr>
          <a:xfrm>
            <a:off x="604838" y="2874963"/>
            <a:ext cx="3548062" cy="1216025"/>
          </a:xfrm>
          <a:prstGeom prst="rect">
            <a:avLst/>
          </a:prstGeom>
          <a:gradFill flip="none" rotWithShape="1">
            <a:gsLst>
              <a:gs pos="0">
                <a:srgbClr val="F79646"/>
              </a:gs>
              <a:gs pos="100000">
                <a:srgbClr val="F79646"/>
              </a:gs>
            </a:gsLst>
            <a:lin ang="7200000" scaled="0"/>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5" name="文本框 4"/>
          <p:cNvSpPr txBox="1">
            <a:spLocks noChangeArrowheads="1"/>
          </p:cNvSpPr>
          <p:nvPr/>
        </p:nvSpPr>
        <p:spPr bwMode="auto">
          <a:xfrm>
            <a:off x="604838" y="3067050"/>
            <a:ext cx="3548062" cy="829945"/>
          </a:xfrm>
          <a:prstGeom prst="rect">
            <a:avLst/>
          </a:prstGeom>
          <a:noFill/>
          <a:ln w="9525">
            <a:noFill/>
            <a:miter lim="800000"/>
          </a:ln>
        </p:spPr>
        <p:txBody>
          <a:bodyPr>
            <a:spAutoFit/>
          </a:bodyPr>
          <a:lstStyle/>
          <a:p>
            <a:pPr algn="ctr"/>
            <a:r>
              <a:rPr lang="zh-CN" altLang="en-US" sz="4800" b="1">
                <a:solidFill>
                  <a:schemeClr val="bg1"/>
                </a:solidFill>
                <a:latin typeface="Calibri" panose="020F0502020204030204" pitchFamily="34" charset="0"/>
              </a:rPr>
              <a:t>项目一</a:t>
            </a:r>
            <a:endParaRPr lang="zh-CN" altLang="en-US" sz="4800" b="1">
              <a:solidFill>
                <a:schemeClr val="bg1"/>
              </a:solidFill>
              <a:latin typeface="Calibri" panose="020F050202020403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wipe(left)">
                                      <p:cBhvr>
                                        <p:cTn id="7" dur="500"/>
                                        <p:tgtEl>
                                          <p:spTgt spid="14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23" presetClass="entr" presetSubtype="272"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strVal val="2/3*#ppt_w"/>
                                          </p:val>
                                        </p:tav>
                                        <p:tav tm="100000">
                                          <p:val>
                                            <p:strVal val="#ppt_w"/>
                                          </p:val>
                                        </p:tav>
                                      </p:tavLst>
                                    </p:anim>
                                    <p:anim calcmode="lin" valueType="num">
                                      <p:cBhvr>
                                        <p:cTn id="18" dur="500" fill="hold"/>
                                        <p:tgtEl>
                                          <p:spTgt spid="5"/>
                                        </p:tgtEl>
                                        <p:attrNameLst>
                                          <p:attrName>ppt_h</p:attrName>
                                        </p:attrNameLst>
                                      </p:cBhvr>
                                      <p:tavLst>
                                        <p:tav tm="0">
                                          <p:val>
                                            <p:strVal val="2/3*#ppt_h"/>
                                          </p:val>
                                        </p:tav>
                                        <p:tav tm="100000">
                                          <p:val>
                                            <p:strVal val="#ppt_h"/>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46"/>
                                        </p:tgtEl>
                                        <p:attrNameLst>
                                          <p:attrName>style.visibility</p:attrName>
                                        </p:attrNameLst>
                                      </p:cBhvr>
                                      <p:to>
                                        <p:strVal val="visible"/>
                                      </p:to>
                                    </p:set>
                                    <p:anim calcmode="lin" valueType="num">
                                      <p:cBhvr>
                                        <p:cTn id="22" dur="500" fill="hold"/>
                                        <p:tgtEl>
                                          <p:spTgt spid="146"/>
                                        </p:tgtEl>
                                        <p:attrNameLst>
                                          <p:attrName>ppt_w</p:attrName>
                                        </p:attrNameLst>
                                      </p:cBhvr>
                                      <p:tavLst>
                                        <p:tav tm="0">
                                          <p:val>
                                            <p:fltVal val="0"/>
                                          </p:val>
                                        </p:tav>
                                        <p:tav tm="100000">
                                          <p:val>
                                            <p:strVal val="#ppt_w"/>
                                          </p:val>
                                        </p:tav>
                                      </p:tavLst>
                                    </p:anim>
                                    <p:anim calcmode="lin" valueType="num">
                                      <p:cBhvr>
                                        <p:cTn id="23" dur="500" fill="hold"/>
                                        <p:tgtEl>
                                          <p:spTgt spid="146"/>
                                        </p:tgtEl>
                                        <p:attrNameLst>
                                          <p:attrName>ppt_h</p:attrName>
                                        </p:attrNameLst>
                                      </p:cBhvr>
                                      <p:tavLst>
                                        <p:tav tm="0">
                                          <p:val>
                                            <p:fltVal val="0"/>
                                          </p:val>
                                        </p:tav>
                                        <p:tav tm="100000">
                                          <p:val>
                                            <p:strVal val="#ppt_h"/>
                                          </p:val>
                                        </p:tav>
                                      </p:tavLst>
                                    </p:anim>
                                    <p:animEffect transition="in" filter="fade">
                                      <p:cBhvr>
                                        <p:cTn id="24" dur="500"/>
                                        <p:tgtEl>
                                          <p:spTgt spid="146"/>
                                        </p:tgtEl>
                                      </p:cBhvr>
                                    </p:animEffect>
                                  </p:childTnLst>
                                </p:cTn>
                              </p:par>
                            </p:childTnLst>
                          </p:cTn>
                        </p:par>
                        <p:par>
                          <p:cTn id="25" fill="hold">
                            <p:stCondLst>
                              <p:cond delay="2000"/>
                            </p:stCondLst>
                            <p:childTnLst>
                              <p:par>
                                <p:cTn id="26" presetID="16" presetClass="entr" presetSubtype="42" fill="hold" nodeType="afterEffect">
                                  <p:stCondLst>
                                    <p:cond delay="0"/>
                                  </p:stCondLst>
                                  <p:childTnLst>
                                    <p:set>
                                      <p:cBhvr>
                                        <p:cTn id="27" dur="1" fill="hold">
                                          <p:stCondLst>
                                            <p:cond delay="0"/>
                                          </p:stCondLst>
                                        </p:cTn>
                                        <p:tgtEl>
                                          <p:spTgt spid="147"/>
                                        </p:tgtEl>
                                        <p:attrNameLst>
                                          <p:attrName>style.visibility</p:attrName>
                                        </p:attrNameLst>
                                      </p:cBhvr>
                                      <p:to>
                                        <p:strVal val="visible"/>
                                      </p:to>
                                    </p:set>
                                    <p:animEffect transition="in" filter="barn(outHorizontal)">
                                      <p:cBhvr>
                                        <p:cTn id="28" dur="10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bldLvl="0" animBg="1"/>
      <p:bldP spid="146" grpId="0"/>
      <p:bldP spid="2" grpId="0" bldLvl="0" animBg="1"/>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5302" name="Rectangle 3"/>
          <p:cNvSpPr>
            <a:spLocks noChangeArrowheads="1"/>
          </p:cNvSpPr>
          <p:nvPr/>
        </p:nvSpPr>
        <p:spPr bwMode="auto">
          <a:xfrm>
            <a:off x="550863" y="1773238"/>
            <a:ext cx="2557462" cy="4267200"/>
          </a:xfrm>
          <a:prstGeom prst="rect">
            <a:avLst/>
          </a:prstGeom>
          <a:noFill/>
          <a:ln w="9525">
            <a:noFill/>
            <a:miter lim="800000"/>
          </a:ln>
        </p:spPr>
        <p:txBody>
          <a:bodyPr/>
          <a:lstStyle/>
          <a:p>
            <a:pPr marL="469900" indent="-469900">
              <a:lnSpc>
                <a:spcPct val="90000"/>
              </a:lnSpc>
              <a:spcBef>
                <a:spcPct val="20000"/>
              </a:spcBef>
              <a:buFont typeface="Arial" panose="020B0604020202020204" pitchFamily="34" charset="0"/>
              <a:buChar char="•"/>
            </a:pPr>
            <a:endParaRPr lang="en-US" altLang="zh-CN" sz="2800">
              <a:latin typeface="Calibri" panose="020F0502020204030204" pitchFamily="34" charset="0"/>
            </a:endParaRPr>
          </a:p>
        </p:txBody>
      </p:sp>
      <p:sp>
        <p:nvSpPr>
          <p:cNvPr id="55303" name="Rectangle 4"/>
          <p:cNvSpPr>
            <a:spLocks noChangeArrowheads="1"/>
          </p:cNvSpPr>
          <p:nvPr/>
        </p:nvSpPr>
        <p:spPr bwMode="auto">
          <a:xfrm>
            <a:off x="3646488" y="1773238"/>
            <a:ext cx="2055812" cy="3943350"/>
          </a:xfrm>
          <a:prstGeom prst="rect">
            <a:avLst/>
          </a:prstGeom>
          <a:noFill/>
          <a:ln w="9525">
            <a:noFill/>
            <a:miter lim="800000"/>
          </a:ln>
        </p:spPr>
        <p:txBody>
          <a:bodyPr/>
          <a:lstStyle/>
          <a:p>
            <a:pPr marL="469900" indent="-469900" algn="ctr">
              <a:spcBef>
                <a:spcPct val="20000"/>
              </a:spcBef>
              <a:buFont typeface="Arial" panose="020B0604020202020204" pitchFamily="34" charset="0"/>
              <a:buChar char="•"/>
            </a:pPr>
            <a:endParaRPr lang="zh-CN" altLang="en-US" sz="2700">
              <a:latin typeface="Calibri" panose="020F0502020204030204" pitchFamily="34" charset="0"/>
            </a:endParaRPr>
          </a:p>
        </p:txBody>
      </p:sp>
      <p:sp>
        <p:nvSpPr>
          <p:cNvPr id="55304" name="Rectangle 5"/>
          <p:cNvSpPr>
            <a:spLocks noChangeArrowheads="1"/>
          </p:cNvSpPr>
          <p:nvPr/>
        </p:nvSpPr>
        <p:spPr bwMode="auto">
          <a:xfrm>
            <a:off x="6172200" y="1752600"/>
            <a:ext cx="2395538" cy="4038600"/>
          </a:xfrm>
          <a:prstGeom prst="rect">
            <a:avLst/>
          </a:prstGeom>
          <a:noFill/>
          <a:ln w="9525">
            <a:noFill/>
            <a:miter lim="800000"/>
          </a:ln>
        </p:spPr>
        <p:txBody>
          <a:bodyPr/>
          <a:lstStyle/>
          <a:p>
            <a:pPr marL="469900" indent="-469900">
              <a:spcBef>
                <a:spcPct val="20000"/>
              </a:spcBef>
              <a:buFont typeface="Arial" panose="020B0604020202020204" pitchFamily="34" charset="0"/>
              <a:buChar char="•"/>
            </a:pPr>
            <a:endParaRPr lang="en-US" altLang="zh-CN" sz="2400">
              <a:latin typeface="华文新魏" panose="02010800040101010101" charset="-122"/>
              <a:ea typeface="华文新魏" panose="02010800040101010101" charset="-122"/>
              <a:cs typeface="华文新魏" panose="02010800040101010101" charset="-122"/>
            </a:endParaRPr>
          </a:p>
        </p:txBody>
      </p:sp>
      <p:sp>
        <p:nvSpPr>
          <p:cNvPr id="55305" name="Rectangle 13"/>
          <p:cNvSpPr>
            <a:spLocks noChangeArrowheads="1"/>
          </p:cNvSpPr>
          <p:nvPr/>
        </p:nvSpPr>
        <p:spPr bwMode="auto">
          <a:xfrm>
            <a:off x="911225" y="1052513"/>
            <a:ext cx="7343775" cy="915987"/>
          </a:xfrm>
          <a:prstGeom prst="rect">
            <a:avLst/>
          </a:prstGeom>
          <a:noFill/>
          <a:ln w="9525">
            <a:noFill/>
            <a:miter lim="800000"/>
          </a:ln>
        </p:spPr>
        <p:txBody>
          <a:bodyPr>
            <a:spAutoFit/>
          </a:bodyPr>
          <a:lstStyle/>
          <a:p>
            <a:r>
              <a:rPr lang="zh-CN" altLang="en-US" b="1">
                <a:solidFill>
                  <a:srgbClr val="F79646"/>
                </a:solidFill>
              </a:rPr>
              <a:t>五、审计的分类</a:t>
            </a:r>
            <a:endParaRPr lang="zh-CN" altLang="en-US" b="1">
              <a:solidFill>
                <a:srgbClr val="F79646"/>
              </a:solidFill>
            </a:endParaRPr>
          </a:p>
          <a:p>
            <a:endParaRPr lang="en-US" altLang="zh-CN" b="1">
              <a:solidFill>
                <a:srgbClr val="F79646"/>
              </a:solidFill>
            </a:endParaRPr>
          </a:p>
          <a:p>
            <a:r>
              <a:rPr lang="en-US" altLang="zh-CN" b="1">
                <a:solidFill>
                  <a:srgbClr val="F79646"/>
                </a:solidFill>
              </a:rPr>
              <a:t>3.</a:t>
            </a:r>
            <a:r>
              <a:rPr lang="zh-CN" altLang="en-US" b="1">
                <a:solidFill>
                  <a:srgbClr val="F79646"/>
                </a:solidFill>
              </a:rPr>
              <a:t>按审计主体与被审计单位的关系分类</a:t>
            </a:r>
            <a:endParaRPr lang="zh-CN" altLang="en-US" b="1">
              <a:solidFill>
                <a:srgbClr val="F79646"/>
              </a:solidFill>
            </a:endParaRPr>
          </a:p>
        </p:txBody>
      </p:sp>
      <p:sp>
        <p:nvSpPr>
          <p:cNvPr id="55306" name="AutoShape 6"/>
          <p:cNvSpPr>
            <a:spLocks noChangeArrowheads="1"/>
          </p:cNvSpPr>
          <p:nvPr/>
        </p:nvSpPr>
        <p:spPr bwMode="auto">
          <a:xfrm>
            <a:off x="4654550" y="2471738"/>
            <a:ext cx="2451100" cy="2968625"/>
          </a:xfrm>
          <a:prstGeom prst="horizontalScroll">
            <a:avLst>
              <a:gd name="adj" fmla="val 12500"/>
            </a:avLst>
          </a:prstGeom>
          <a:noFill/>
          <a:ln w="9525">
            <a:solidFill>
              <a:schemeClr val="tx1"/>
            </a:solidFill>
            <a:round/>
          </a:ln>
        </p:spPr>
        <p:txBody>
          <a:bodyPr anchor="ctr">
            <a:spAutoFit/>
          </a:bodyPr>
          <a:lstStyle/>
          <a:p>
            <a:r>
              <a:rPr lang="zh-CN" altLang="en-US" sz="2800" b="1">
                <a:latin typeface="楷体" panose="02010609060101010101" pitchFamily="49" charset="-122"/>
                <a:ea typeface="楷体" panose="02010609060101010101" pitchFamily="49" charset="-122"/>
              </a:rPr>
              <a:t>内部审计</a:t>
            </a:r>
            <a:endParaRPr lang="zh-CN" altLang="en-US" sz="2800" b="1">
              <a:latin typeface="楷体" panose="02010609060101010101" pitchFamily="49" charset="-122"/>
              <a:ea typeface="楷体" panose="02010609060101010101" pitchFamily="49" charset="-122"/>
            </a:endParaRPr>
          </a:p>
          <a:p>
            <a:r>
              <a:rPr lang="zh-CN" altLang="en-US" sz="2000">
                <a:latin typeface="楷体" panose="02010609060101010101" pitchFamily="49" charset="-122"/>
                <a:ea typeface="楷体" panose="02010609060101010101" pitchFamily="49" charset="-122"/>
              </a:rPr>
              <a:t>    是指由部门、单位内部设置的专职机构和配备的专</a:t>
            </a:r>
            <a:endParaRPr lang="zh-CN" altLang="en-US" sz="2000">
              <a:latin typeface="楷体" panose="02010609060101010101" pitchFamily="49" charset="-122"/>
              <a:ea typeface="楷体" panose="02010609060101010101" pitchFamily="49" charset="-122"/>
            </a:endParaRPr>
          </a:p>
          <a:p>
            <a:r>
              <a:rPr lang="zh-CN" altLang="en-US" sz="2000">
                <a:latin typeface="楷体" panose="02010609060101010101" pitchFamily="49" charset="-122"/>
                <a:ea typeface="楷体" panose="02010609060101010101" pitchFamily="49" charset="-122"/>
              </a:rPr>
              <a:t>职人员所进行的审计。</a:t>
            </a:r>
            <a:endParaRPr lang="zh-CN" altLang="en-US" sz="2000">
              <a:latin typeface="楷体" panose="02010609060101010101" pitchFamily="49" charset="-122"/>
              <a:ea typeface="楷体" panose="02010609060101010101" pitchFamily="49" charset="-122"/>
            </a:endParaRPr>
          </a:p>
        </p:txBody>
      </p:sp>
      <p:sp>
        <p:nvSpPr>
          <p:cNvPr id="55307" name="AutoShape 6"/>
          <p:cNvSpPr>
            <a:spLocks noChangeArrowheads="1"/>
          </p:cNvSpPr>
          <p:nvPr/>
        </p:nvSpPr>
        <p:spPr bwMode="auto">
          <a:xfrm>
            <a:off x="1558925" y="2554288"/>
            <a:ext cx="2520950" cy="2987675"/>
          </a:xfrm>
          <a:prstGeom prst="horizontalScroll">
            <a:avLst>
              <a:gd name="adj" fmla="val 12500"/>
            </a:avLst>
          </a:prstGeom>
          <a:noFill/>
          <a:ln w="9525">
            <a:solidFill>
              <a:schemeClr val="tx1"/>
            </a:solidFill>
            <a:round/>
          </a:ln>
        </p:spPr>
        <p:txBody>
          <a:bodyPr anchor="ctr">
            <a:spAutoFit/>
          </a:bodyPr>
          <a:lstStyle/>
          <a:p>
            <a:r>
              <a:rPr lang="zh-CN" altLang="en-US" sz="2800" b="1">
                <a:latin typeface="楷体" panose="02010609060101010101" pitchFamily="49" charset="-122"/>
                <a:ea typeface="楷体" panose="02010609060101010101" pitchFamily="49" charset="-122"/>
              </a:rPr>
              <a:t>外部审计</a:t>
            </a:r>
            <a:endParaRPr lang="zh-CN" altLang="en-US" sz="2800" b="1">
              <a:latin typeface="楷体" panose="02010609060101010101" pitchFamily="49" charset="-122"/>
              <a:ea typeface="楷体" panose="02010609060101010101" pitchFamily="49" charset="-122"/>
            </a:endParaRPr>
          </a:p>
          <a:p>
            <a:r>
              <a:rPr lang="zh-CN" altLang="en-US" sz="2000">
                <a:latin typeface="楷体" panose="02010609060101010101" pitchFamily="49" charset="-122"/>
                <a:ea typeface="楷体" panose="02010609060101010101" pitchFamily="49" charset="-122"/>
              </a:rPr>
              <a:t>    是指由政府审计机关、民间审计组织对被审单位所进行的审计。</a:t>
            </a:r>
            <a:endParaRPr lang="zh-CN" altLang="en-US" sz="2000">
              <a:latin typeface="楷体" panose="02010609060101010101" pitchFamily="49" charset="-122"/>
              <a:ea typeface="楷体" panose="02010609060101010101" pitchFamily="49" charset="-122"/>
            </a:endParaRPr>
          </a:p>
          <a:p>
            <a:endParaRPr lang="zh-CN" altLang="en-US" sz="2000">
              <a:latin typeface="楷体" panose="02010609060101010101" pitchFamily="49" charset="-122"/>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7350" name="Rectangle 3"/>
          <p:cNvSpPr>
            <a:spLocks noChangeArrowheads="1"/>
          </p:cNvSpPr>
          <p:nvPr/>
        </p:nvSpPr>
        <p:spPr bwMode="auto">
          <a:xfrm>
            <a:off x="550863" y="1773238"/>
            <a:ext cx="2557462" cy="4267200"/>
          </a:xfrm>
          <a:prstGeom prst="rect">
            <a:avLst/>
          </a:prstGeom>
          <a:noFill/>
          <a:ln w="9525">
            <a:noFill/>
            <a:miter lim="800000"/>
          </a:ln>
        </p:spPr>
        <p:txBody>
          <a:bodyPr/>
          <a:lstStyle/>
          <a:p>
            <a:pPr marL="469900" indent="-469900">
              <a:lnSpc>
                <a:spcPct val="90000"/>
              </a:lnSpc>
              <a:spcBef>
                <a:spcPct val="20000"/>
              </a:spcBef>
              <a:buFont typeface="Arial" panose="020B0604020202020204" pitchFamily="34" charset="0"/>
              <a:buChar char="•"/>
            </a:pPr>
            <a:endParaRPr lang="en-US" altLang="zh-CN" sz="2800">
              <a:latin typeface="Calibri" panose="020F0502020204030204" pitchFamily="34" charset="0"/>
            </a:endParaRPr>
          </a:p>
        </p:txBody>
      </p:sp>
      <p:sp>
        <p:nvSpPr>
          <p:cNvPr id="57351" name="Rectangle 4"/>
          <p:cNvSpPr>
            <a:spLocks noChangeArrowheads="1"/>
          </p:cNvSpPr>
          <p:nvPr/>
        </p:nvSpPr>
        <p:spPr bwMode="auto">
          <a:xfrm>
            <a:off x="3646488" y="1773238"/>
            <a:ext cx="2055812" cy="3943350"/>
          </a:xfrm>
          <a:prstGeom prst="rect">
            <a:avLst/>
          </a:prstGeom>
          <a:noFill/>
          <a:ln w="9525">
            <a:noFill/>
            <a:miter lim="800000"/>
          </a:ln>
        </p:spPr>
        <p:txBody>
          <a:bodyPr/>
          <a:lstStyle/>
          <a:p>
            <a:pPr marL="469900" indent="-469900" algn="ctr">
              <a:spcBef>
                <a:spcPct val="20000"/>
              </a:spcBef>
              <a:buFont typeface="Arial" panose="020B0604020202020204" pitchFamily="34" charset="0"/>
              <a:buChar char="•"/>
            </a:pPr>
            <a:endParaRPr lang="zh-CN" altLang="en-US" sz="2700">
              <a:latin typeface="Calibri" panose="020F0502020204030204" pitchFamily="34" charset="0"/>
            </a:endParaRPr>
          </a:p>
        </p:txBody>
      </p:sp>
      <p:sp>
        <p:nvSpPr>
          <p:cNvPr id="57352" name="Rectangle 5"/>
          <p:cNvSpPr>
            <a:spLocks noChangeArrowheads="1"/>
          </p:cNvSpPr>
          <p:nvPr/>
        </p:nvSpPr>
        <p:spPr bwMode="auto">
          <a:xfrm>
            <a:off x="6172200" y="1752600"/>
            <a:ext cx="2395538" cy="4038600"/>
          </a:xfrm>
          <a:prstGeom prst="rect">
            <a:avLst/>
          </a:prstGeom>
          <a:noFill/>
          <a:ln w="9525">
            <a:noFill/>
            <a:miter lim="800000"/>
          </a:ln>
        </p:spPr>
        <p:txBody>
          <a:bodyPr/>
          <a:lstStyle/>
          <a:p>
            <a:pPr marL="469900" indent="-469900">
              <a:spcBef>
                <a:spcPct val="20000"/>
              </a:spcBef>
              <a:buFont typeface="Arial" panose="020B0604020202020204" pitchFamily="34" charset="0"/>
              <a:buChar char="•"/>
            </a:pPr>
            <a:endParaRPr lang="en-US" altLang="zh-CN" sz="2400">
              <a:latin typeface="华文新魏" panose="02010800040101010101" charset="-122"/>
              <a:ea typeface="华文新魏" panose="02010800040101010101" charset="-122"/>
              <a:cs typeface="华文新魏" panose="02010800040101010101" charset="-122"/>
            </a:endParaRPr>
          </a:p>
        </p:txBody>
      </p:sp>
      <p:sp>
        <p:nvSpPr>
          <p:cNvPr id="57353" name="Rectangle 10"/>
          <p:cNvSpPr>
            <a:spLocks noChangeArrowheads="1"/>
          </p:cNvSpPr>
          <p:nvPr/>
        </p:nvSpPr>
        <p:spPr bwMode="auto">
          <a:xfrm>
            <a:off x="911225" y="1052513"/>
            <a:ext cx="7343775" cy="915987"/>
          </a:xfrm>
          <a:prstGeom prst="rect">
            <a:avLst/>
          </a:prstGeom>
          <a:noFill/>
          <a:ln w="9525">
            <a:noFill/>
            <a:miter lim="800000"/>
          </a:ln>
        </p:spPr>
        <p:txBody>
          <a:bodyPr>
            <a:spAutoFit/>
          </a:bodyPr>
          <a:lstStyle/>
          <a:p>
            <a:r>
              <a:rPr lang="zh-CN" altLang="en-US" b="1">
                <a:solidFill>
                  <a:srgbClr val="F79646"/>
                </a:solidFill>
              </a:rPr>
              <a:t>五、审计的分类</a:t>
            </a:r>
            <a:endParaRPr lang="zh-CN" altLang="en-US" b="1">
              <a:solidFill>
                <a:srgbClr val="F79646"/>
              </a:solidFill>
            </a:endParaRPr>
          </a:p>
          <a:p>
            <a:endParaRPr lang="en-US" altLang="zh-CN" b="1">
              <a:solidFill>
                <a:srgbClr val="F79646"/>
              </a:solidFill>
            </a:endParaRPr>
          </a:p>
          <a:p>
            <a:r>
              <a:rPr lang="en-US" altLang="zh-CN" b="1">
                <a:solidFill>
                  <a:srgbClr val="F79646"/>
                </a:solidFill>
              </a:rPr>
              <a:t>4.</a:t>
            </a:r>
            <a:r>
              <a:rPr lang="zh-CN" altLang="en-US" b="1">
                <a:solidFill>
                  <a:srgbClr val="F79646"/>
                </a:solidFill>
              </a:rPr>
              <a:t>按审计范围分类</a:t>
            </a:r>
            <a:endParaRPr lang="zh-CN" altLang="en-US" b="1">
              <a:solidFill>
                <a:srgbClr val="F79646"/>
              </a:solidFill>
            </a:endParaRPr>
          </a:p>
        </p:txBody>
      </p:sp>
      <p:sp>
        <p:nvSpPr>
          <p:cNvPr id="57354" name="AutoShape 6"/>
          <p:cNvSpPr>
            <a:spLocks noChangeArrowheads="1"/>
          </p:cNvSpPr>
          <p:nvPr/>
        </p:nvSpPr>
        <p:spPr bwMode="auto">
          <a:xfrm>
            <a:off x="7607300" y="1844675"/>
            <a:ext cx="2736850" cy="4265613"/>
          </a:xfrm>
          <a:prstGeom prst="horizontalScroll">
            <a:avLst>
              <a:gd name="adj" fmla="val 12500"/>
            </a:avLst>
          </a:prstGeom>
          <a:noFill/>
          <a:ln w="9525">
            <a:solidFill>
              <a:schemeClr val="tx1"/>
            </a:solidFill>
            <a:round/>
          </a:ln>
        </p:spPr>
        <p:txBody>
          <a:bodyPr anchor="ctr">
            <a:spAutoFit/>
          </a:bodyPr>
          <a:lstStyle/>
          <a:p>
            <a:r>
              <a:rPr lang="zh-CN" altLang="en-US" sz="2800" b="1">
                <a:latin typeface="楷体" panose="02010609060101010101" pitchFamily="49" charset="-122"/>
                <a:ea typeface="楷体" panose="02010609060101010101" pitchFamily="49" charset="-122"/>
              </a:rPr>
              <a:t>专项审计</a:t>
            </a:r>
            <a:endParaRPr lang="zh-CN" altLang="en-US" sz="2800" b="1">
              <a:latin typeface="楷体" panose="02010609060101010101" pitchFamily="49" charset="-122"/>
              <a:ea typeface="楷体" panose="02010609060101010101" pitchFamily="49" charset="-122"/>
            </a:endParaRPr>
          </a:p>
          <a:p>
            <a:r>
              <a:rPr lang="zh-CN" altLang="en-US" sz="2000">
                <a:latin typeface="楷体" panose="02010609060101010101" pitchFamily="49" charset="-122"/>
                <a:ea typeface="楷体" panose="02010609060101010101" pitchFamily="49" charset="-122"/>
              </a:rPr>
              <a:t>    是指审计机构根据授权人或委托人提出的审计目标、时间和范围，对被审计单位特定的审计项目进行的</a:t>
            </a:r>
            <a:endParaRPr lang="zh-CN" altLang="en-US" sz="2000">
              <a:latin typeface="楷体" panose="02010609060101010101" pitchFamily="49" charset="-122"/>
              <a:ea typeface="楷体" panose="02010609060101010101" pitchFamily="49" charset="-122"/>
            </a:endParaRPr>
          </a:p>
          <a:p>
            <a:r>
              <a:rPr lang="zh-CN" altLang="en-US" sz="2000">
                <a:latin typeface="楷体" panose="02010609060101010101" pitchFamily="49" charset="-122"/>
                <a:ea typeface="楷体" panose="02010609060101010101" pitchFamily="49" charset="-122"/>
              </a:rPr>
              <a:t>审计。</a:t>
            </a:r>
            <a:endParaRPr lang="zh-CN" altLang="en-US" sz="2000">
              <a:latin typeface="楷体" panose="02010609060101010101" pitchFamily="49" charset="-122"/>
              <a:ea typeface="楷体" panose="02010609060101010101" pitchFamily="49" charset="-122"/>
            </a:endParaRPr>
          </a:p>
          <a:p>
            <a:endParaRPr lang="zh-CN" altLang="en-US" sz="2000">
              <a:latin typeface="楷体" panose="02010609060101010101" pitchFamily="49" charset="-122"/>
              <a:ea typeface="楷体" panose="02010609060101010101" pitchFamily="49" charset="-122"/>
            </a:endParaRPr>
          </a:p>
          <a:p>
            <a:endParaRPr lang="zh-CN" altLang="en-US" sz="2000">
              <a:latin typeface="楷体" panose="02010609060101010101" pitchFamily="49" charset="-122"/>
              <a:ea typeface="楷体" panose="02010609060101010101" pitchFamily="49" charset="-122"/>
            </a:endParaRPr>
          </a:p>
          <a:p>
            <a:endParaRPr lang="zh-CN" altLang="en-US" sz="2000">
              <a:latin typeface="楷体" panose="02010609060101010101" pitchFamily="49" charset="-122"/>
              <a:ea typeface="楷体" panose="02010609060101010101" pitchFamily="49" charset="-122"/>
            </a:endParaRPr>
          </a:p>
        </p:txBody>
      </p:sp>
      <p:sp>
        <p:nvSpPr>
          <p:cNvPr id="57355" name="AutoShape 6"/>
          <p:cNvSpPr>
            <a:spLocks noChangeArrowheads="1"/>
          </p:cNvSpPr>
          <p:nvPr/>
        </p:nvSpPr>
        <p:spPr bwMode="auto">
          <a:xfrm>
            <a:off x="1414463" y="1874838"/>
            <a:ext cx="2808287" cy="4284662"/>
          </a:xfrm>
          <a:prstGeom prst="horizontalScroll">
            <a:avLst>
              <a:gd name="adj" fmla="val 12500"/>
            </a:avLst>
          </a:prstGeom>
          <a:noFill/>
          <a:ln w="9525">
            <a:solidFill>
              <a:schemeClr val="tx1"/>
            </a:solidFill>
            <a:round/>
          </a:ln>
        </p:spPr>
        <p:txBody>
          <a:bodyPr anchor="ctr">
            <a:spAutoFit/>
          </a:bodyPr>
          <a:lstStyle/>
          <a:p>
            <a:r>
              <a:rPr lang="zh-CN" altLang="en-US" sz="2800" b="1">
                <a:latin typeface="楷体" panose="02010609060101010101" pitchFamily="49" charset="-122"/>
                <a:ea typeface="楷体" panose="02010609060101010101" pitchFamily="49" charset="-122"/>
              </a:rPr>
              <a:t>全面审计</a:t>
            </a:r>
            <a:endParaRPr lang="zh-CN" altLang="en-US" sz="2800" b="1">
              <a:latin typeface="楷体" panose="02010609060101010101" pitchFamily="49" charset="-122"/>
              <a:ea typeface="楷体" panose="02010609060101010101" pitchFamily="49" charset="-122"/>
            </a:endParaRPr>
          </a:p>
          <a:p>
            <a:r>
              <a:rPr lang="zh-CN" altLang="en-US" sz="2000">
                <a:latin typeface="楷体" panose="02010609060101010101" pitchFamily="49" charset="-122"/>
                <a:ea typeface="楷体" panose="02010609060101010101" pitchFamily="49" charset="-122"/>
              </a:rPr>
              <a:t>    是指审计机构和专职审计人员对被审计单位某一特定会计期间的财政财务收支活动、经营管理活动及其相关的会计资料、其他资料等进行周密而全面的审查。</a:t>
            </a:r>
            <a:endParaRPr lang="zh-CN" altLang="en-US" sz="2000">
              <a:latin typeface="楷体" panose="02010609060101010101" pitchFamily="49" charset="-122"/>
              <a:ea typeface="楷体" panose="02010609060101010101" pitchFamily="49" charset="-122"/>
            </a:endParaRPr>
          </a:p>
          <a:p>
            <a:endParaRPr lang="zh-CN" altLang="en-US" sz="2000">
              <a:latin typeface="楷体" panose="02010609060101010101" pitchFamily="49" charset="-122"/>
              <a:ea typeface="楷体" panose="02010609060101010101" pitchFamily="49" charset="-122"/>
            </a:endParaRPr>
          </a:p>
        </p:txBody>
      </p:sp>
      <p:sp>
        <p:nvSpPr>
          <p:cNvPr id="57356" name="AutoShape 6"/>
          <p:cNvSpPr>
            <a:spLocks noChangeArrowheads="1"/>
          </p:cNvSpPr>
          <p:nvPr/>
        </p:nvSpPr>
        <p:spPr bwMode="auto">
          <a:xfrm>
            <a:off x="4583113" y="1916113"/>
            <a:ext cx="2736850" cy="4265612"/>
          </a:xfrm>
          <a:prstGeom prst="horizontalScroll">
            <a:avLst>
              <a:gd name="adj" fmla="val 12500"/>
            </a:avLst>
          </a:prstGeom>
          <a:noFill/>
          <a:ln w="9525">
            <a:solidFill>
              <a:schemeClr val="tx1"/>
            </a:solidFill>
            <a:round/>
          </a:ln>
        </p:spPr>
        <p:txBody>
          <a:bodyPr anchor="ctr">
            <a:spAutoFit/>
          </a:bodyPr>
          <a:lstStyle/>
          <a:p>
            <a:r>
              <a:rPr lang="zh-CN" altLang="en-US" sz="2800" b="1">
                <a:latin typeface="楷体" panose="02010609060101010101" pitchFamily="49" charset="-122"/>
                <a:ea typeface="楷体" panose="02010609060101010101" pitchFamily="49" charset="-122"/>
              </a:rPr>
              <a:t>局部审计</a:t>
            </a:r>
            <a:endParaRPr lang="zh-CN" altLang="en-US" sz="2800" b="1">
              <a:latin typeface="楷体" panose="02010609060101010101" pitchFamily="49" charset="-122"/>
              <a:ea typeface="楷体" panose="02010609060101010101" pitchFamily="49" charset="-122"/>
            </a:endParaRPr>
          </a:p>
          <a:p>
            <a:r>
              <a:rPr lang="zh-CN" altLang="en-US" sz="2000">
                <a:latin typeface="楷体" panose="02010609060101010101" pitchFamily="49" charset="-122"/>
                <a:ea typeface="楷体" panose="02010609060101010101" pitchFamily="49" charset="-122"/>
              </a:rPr>
              <a:t>    是指审计机构和专职审计人员对被审计单位某一特定会计期间部分的财政财务收支活动、经营管理活动及其相关的部分会计资料所进行的审计。</a:t>
            </a:r>
            <a:endParaRPr lang="zh-CN" altLang="en-US" sz="2000">
              <a:latin typeface="楷体" panose="02010609060101010101" pitchFamily="49" charset="-122"/>
              <a:ea typeface="楷体" panose="02010609060101010101" pitchFamily="49" charset="-122"/>
            </a:endParaRPr>
          </a:p>
          <a:p>
            <a:endParaRPr lang="zh-CN" altLang="en-US" sz="2000">
              <a:latin typeface="楷体" panose="02010609060101010101" pitchFamily="49" charset="-122"/>
              <a:ea typeface="楷体" panose="02010609060101010101" pitchFamily="49" charset="-122"/>
            </a:endParaRPr>
          </a:p>
          <a:p>
            <a:endParaRPr lang="zh-CN" altLang="en-US" sz="2000">
              <a:latin typeface="楷体" panose="02010609060101010101" pitchFamily="49" charset="-122"/>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9398" name="Rectangle 3"/>
          <p:cNvSpPr>
            <a:spLocks noChangeArrowheads="1"/>
          </p:cNvSpPr>
          <p:nvPr/>
        </p:nvSpPr>
        <p:spPr bwMode="auto">
          <a:xfrm>
            <a:off x="550863" y="1773238"/>
            <a:ext cx="2557462" cy="4267200"/>
          </a:xfrm>
          <a:prstGeom prst="rect">
            <a:avLst/>
          </a:prstGeom>
          <a:noFill/>
          <a:ln w="9525">
            <a:noFill/>
            <a:miter lim="800000"/>
          </a:ln>
        </p:spPr>
        <p:txBody>
          <a:bodyPr/>
          <a:lstStyle/>
          <a:p>
            <a:pPr marL="469900" indent="-469900">
              <a:lnSpc>
                <a:spcPct val="90000"/>
              </a:lnSpc>
              <a:spcBef>
                <a:spcPct val="20000"/>
              </a:spcBef>
              <a:buFont typeface="Arial" panose="020B0604020202020204" pitchFamily="34" charset="0"/>
              <a:buChar char="•"/>
            </a:pPr>
            <a:endParaRPr lang="en-US" altLang="zh-CN" sz="2800">
              <a:latin typeface="Calibri" panose="020F0502020204030204" pitchFamily="34" charset="0"/>
            </a:endParaRPr>
          </a:p>
        </p:txBody>
      </p:sp>
      <p:sp>
        <p:nvSpPr>
          <p:cNvPr id="59399" name="Rectangle 4"/>
          <p:cNvSpPr>
            <a:spLocks noChangeArrowheads="1"/>
          </p:cNvSpPr>
          <p:nvPr/>
        </p:nvSpPr>
        <p:spPr bwMode="auto">
          <a:xfrm>
            <a:off x="3646488" y="1773238"/>
            <a:ext cx="2055812" cy="3943350"/>
          </a:xfrm>
          <a:prstGeom prst="rect">
            <a:avLst/>
          </a:prstGeom>
          <a:noFill/>
          <a:ln w="9525">
            <a:noFill/>
            <a:miter lim="800000"/>
          </a:ln>
        </p:spPr>
        <p:txBody>
          <a:bodyPr/>
          <a:lstStyle/>
          <a:p>
            <a:pPr marL="469900" indent="-469900" algn="ctr">
              <a:spcBef>
                <a:spcPct val="20000"/>
              </a:spcBef>
              <a:buFont typeface="Arial" panose="020B0604020202020204" pitchFamily="34" charset="0"/>
              <a:buChar char="•"/>
            </a:pPr>
            <a:endParaRPr lang="zh-CN" altLang="en-US" sz="2700">
              <a:latin typeface="Calibri" panose="020F0502020204030204" pitchFamily="34" charset="0"/>
            </a:endParaRPr>
          </a:p>
        </p:txBody>
      </p:sp>
      <p:sp>
        <p:nvSpPr>
          <p:cNvPr id="59400" name="Rectangle 5"/>
          <p:cNvSpPr>
            <a:spLocks noChangeArrowheads="1"/>
          </p:cNvSpPr>
          <p:nvPr/>
        </p:nvSpPr>
        <p:spPr bwMode="auto">
          <a:xfrm>
            <a:off x="6172200" y="1752600"/>
            <a:ext cx="2395538" cy="4038600"/>
          </a:xfrm>
          <a:prstGeom prst="rect">
            <a:avLst/>
          </a:prstGeom>
          <a:noFill/>
          <a:ln w="9525">
            <a:noFill/>
            <a:miter lim="800000"/>
          </a:ln>
        </p:spPr>
        <p:txBody>
          <a:bodyPr/>
          <a:lstStyle/>
          <a:p>
            <a:pPr marL="469900" indent="-469900">
              <a:spcBef>
                <a:spcPct val="20000"/>
              </a:spcBef>
              <a:buFont typeface="Arial" panose="020B0604020202020204" pitchFamily="34" charset="0"/>
              <a:buChar char="•"/>
            </a:pPr>
            <a:endParaRPr lang="en-US" altLang="zh-CN" sz="2400">
              <a:latin typeface="华文新魏" panose="02010800040101010101" charset="-122"/>
              <a:ea typeface="华文新魏" panose="02010800040101010101" charset="-122"/>
              <a:cs typeface="华文新魏" panose="02010800040101010101" charset="-122"/>
            </a:endParaRPr>
          </a:p>
        </p:txBody>
      </p:sp>
      <p:sp>
        <p:nvSpPr>
          <p:cNvPr id="59401" name="Rectangle 10"/>
          <p:cNvSpPr>
            <a:spLocks noChangeArrowheads="1"/>
          </p:cNvSpPr>
          <p:nvPr/>
        </p:nvSpPr>
        <p:spPr bwMode="auto">
          <a:xfrm>
            <a:off x="911225" y="1052513"/>
            <a:ext cx="7343775" cy="915987"/>
          </a:xfrm>
          <a:prstGeom prst="rect">
            <a:avLst/>
          </a:prstGeom>
          <a:noFill/>
          <a:ln w="9525">
            <a:noFill/>
            <a:miter lim="800000"/>
          </a:ln>
        </p:spPr>
        <p:txBody>
          <a:bodyPr>
            <a:spAutoFit/>
          </a:bodyPr>
          <a:lstStyle/>
          <a:p>
            <a:r>
              <a:rPr lang="zh-CN" altLang="en-US" b="1">
                <a:solidFill>
                  <a:srgbClr val="F79646"/>
                </a:solidFill>
              </a:rPr>
              <a:t>五、审计的分类</a:t>
            </a:r>
            <a:endParaRPr lang="zh-CN" altLang="en-US" b="1">
              <a:solidFill>
                <a:srgbClr val="F79646"/>
              </a:solidFill>
            </a:endParaRPr>
          </a:p>
          <a:p>
            <a:endParaRPr lang="en-US" altLang="zh-CN" b="1">
              <a:solidFill>
                <a:srgbClr val="F79646"/>
              </a:solidFill>
            </a:endParaRPr>
          </a:p>
          <a:p>
            <a:r>
              <a:rPr lang="en-US" altLang="zh-CN" b="1">
                <a:solidFill>
                  <a:srgbClr val="F79646"/>
                </a:solidFill>
              </a:rPr>
              <a:t>5.</a:t>
            </a:r>
            <a:r>
              <a:rPr lang="zh-CN" altLang="en-US" b="1">
                <a:solidFill>
                  <a:srgbClr val="F79646"/>
                </a:solidFill>
              </a:rPr>
              <a:t>按审计实施时间分类</a:t>
            </a:r>
            <a:endParaRPr lang="zh-CN" altLang="en-US" b="1">
              <a:solidFill>
                <a:srgbClr val="F79646"/>
              </a:solidFill>
            </a:endParaRPr>
          </a:p>
        </p:txBody>
      </p:sp>
      <p:sp>
        <p:nvSpPr>
          <p:cNvPr id="59402" name="AutoShape 6"/>
          <p:cNvSpPr>
            <a:spLocks noChangeArrowheads="1"/>
          </p:cNvSpPr>
          <p:nvPr/>
        </p:nvSpPr>
        <p:spPr bwMode="auto">
          <a:xfrm>
            <a:off x="7678738" y="2244725"/>
            <a:ext cx="2451100" cy="3578225"/>
          </a:xfrm>
          <a:prstGeom prst="horizontalScroll">
            <a:avLst>
              <a:gd name="adj" fmla="val 12500"/>
            </a:avLst>
          </a:prstGeom>
          <a:noFill/>
          <a:ln w="9525">
            <a:solidFill>
              <a:schemeClr val="tx1"/>
            </a:solidFill>
            <a:round/>
          </a:ln>
        </p:spPr>
        <p:txBody>
          <a:bodyPr anchor="ctr">
            <a:spAutoFit/>
          </a:bodyPr>
          <a:lstStyle/>
          <a:p>
            <a:r>
              <a:rPr lang="zh-CN" altLang="en-US" sz="2800" b="1">
                <a:latin typeface="楷体" panose="02010609060101010101" pitchFamily="49" charset="-122"/>
                <a:ea typeface="楷体" panose="02010609060101010101" pitchFamily="49" charset="-122"/>
              </a:rPr>
              <a:t>事后审计</a:t>
            </a:r>
            <a:endParaRPr lang="zh-CN" altLang="en-US" sz="2800" b="1">
              <a:latin typeface="楷体" panose="02010609060101010101" pitchFamily="49" charset="-122"/>
              <a:ea typeface="楷体" panose="02010609060101010101" pitchFamily="49" charset="-122"/>
            </a:endParaRPr>
          </a:p>
          <a:p>
            <a:r>
              <a:rPr lang="zh-CN" altLang="en-US" sz="2000">
                <a:latin typeface="楷体" panose="02010609060101010101" pitchFamily="49" charset="-122"/>
                <a:ea typeface="楷体" panose="02010609060101010101" pitchFamily="49" charset="-122"/>
              </a:rPr>
              <a:t>    是指审计机构的专职人员在被审计单位的财政财务收支及其他经济活动结束以后所进行的审计。</a:t>
            </a:r>
            <a:endParaRPr lang="zh-CN" altLang="en-US" sz="2000">
              <a:latin typeface="楷体" panose="02010609060101010101" pitchFamily="49" charset="-122"/>
              <a:ea typeface="楷体" panose="02010609060101010101" pitchFamily="49" charset="-122"/>
            </a:endParaRPr>
          </a:p>
          <a:p>
            <a:endParaRPr lang="zh-CN" altLang="en-US" sz="2000">
              <a:latin typeface="楷体" panose="02010609060101010101" pitchFamily="49" charset="-122"/>
              <a:ea typeface="楷体" panose="02010609060101010101" pitchFamily="49" charset="-122"/>
            </a:endParaRPr>
          </a:p>
        </p:txBody>
      </p:sp>
      <p:sp>
        <p:nvSpPr>
          <p:cNvPr id="59403" name="AutoShape 6"/>
          <p:cNvSpPr>
            <a:spLocks noChangeArrowheads="1"/>
          </p:cNvSpPr>
          <p:nvPr/>
        </p:nvSpPr>
        <p:spPr bwMode="auto">
          <a:xfrm>
            <a:off x="1558925" y="2246313"/>
            <a:ext cx="2520950" cy="3597275"/>
          </a:xfrm>
          <a:prstGeom prst="horizontalScroll">
            <a:avLst>
              <a:gd name="adj" fmla="val 12500"/>
            </a:avLst>
          </a:prstGeom>
          <a:noFill/>
          <a:ln w="9525">
            <a:solidFill>
              <a:schemeClr val="tx1"/>
            </a:solidFill>
            <a:round/>
          </a:ln>
        </p:spPr>
        <p:txBody>
          <a:bodyPr anchor="ctr">
            <a:spAutoFit/>
          </a:bodyPr>
          <a:lstStyle/>
          <a:p>
            <a:r>
              <a:rPr lang="zh-CN" altLang="en-US" sz="2800" b="1">
                <a:latin typeface="楷体" panose="02010609060101010101" pitchFamily="49" charset="-122"/>
                <a:ea typeface="楷体" panose="02010609060101010101" pitchFamily="49" charset="-122"/>
              </a:rPr>
              <a:t>事前审计</a:t>
            </a:r>
            <a:endParaRPr lang="zh-CN" altLang="en-US" sz="2800" b="1">
              <a:latin typeface="楷体" panose="02010609060101010101" pitchFamily="49" charset="-122"/>
              <a:ea typeface="楷体" panose="02010609060101010101" pitchFamily="49" charset="-122"/>
            </a:endParaRPr>
          </a:p>
          <a:p>
            <a:r>
              <a:rPr lang="zh-CN" altLang="en-US" sz="2000">
                <a:latin typeface="楷体" panose="02010609060101010101" pitchFamily="49" charset="-122"/>
                <a:ea typeface="楷体" panose="02010609060101010101" pitchFamily="49" charset="-122"/>
              </a:rPr>
              <a:t>    是指审计机构的专职人员在被审计单位的财政财务收支活动及其他经济业务活动发生之前所进行的审计。</a:t>
            </a:r>
            <a:endParaRPr lang="zh-CN" altLang="en-US" sz="2000">
              <a:latin typeface="楷体" panose="02010609060101010101" pitchFamily="49" charset="-122"/>
              <a:ea typeface="楷体" panose="02010609060101010101" pitchFamily="49" charset="-122"/>
            </a:endParaRPr>
          </a:p>
          <a:p>
            <a:endParaRPr lang="zh-CN" altLang="en-US" sz="2000">
              <a:latin typeface="楷体" panose="02010609060101010101" pitchFamily="49" charset="-122"/>
              <a:ea typeface="楷体" panose="02010609060101010101" pitchFamily="49" charset="-122"/>
            </a:endParaRPr>
          </a:p>
        </p:txBody>
      </p:sp>
      <p:sp>
        <p:nvSpPr>
          <p:cNvPr id="59404" name="AutoShape 6"/>
          <p:cNvSpPr>
            <a:spLocks noChangeArrowheads="1"/>
          </p:cNvSpPr>
          <p:nvPr/>
        </p:nvSpPr>
        <p:spPr bwMode="auto">
          <a:xfrm>
            <a:off x="4511675" y="2233613"/>
            <a:ext cx="2519363" cy="3597275"/>
          </a:xfrm>
          <a:prstGeom prst="horizontalScroll">
            <a:avLst>
              <a:gd name="adj" fmla="val 12500"/>
            </a:avLst>
          </a:prstGeom>
          <a:noFill/>
          <a:ln w="9525">
            <a:solidFill>
              <a:schemeClr val="tx1"/>
            </a:solidFill>
            <a:round/>
          </a:ln>
        </p:spPr>
        <p:txBody>
          <a:bodyPr anchor="ctr">
            <a:spAutoFit/>
          </a:bodyPr>
          <a:lstStyle/>
          <a:p>
            <a:r>
              <a:rPr lang="zh-CN" altLang="en-US" sz="2800" b="1">
                <a:latin typeface="楷体" panose="02010609060101010101" pitchFamily="49" charset="-122"/>
                <a:ea typeface="楷体" panose="02010609060101010101" pitchFamily="49" charset="-122"/>
              </a:rPr>
              <a:t>事中审计</a:t>
            </a:r>
            <a:endParaRPr lang="zh-CN" altLang="en-US" sz="2800" b="1">
              <a:latin typeface="楷体" panose="02010609060101010101" pitchFamily="49" charset="-122"/>
              <a:ea typeface="楷体" panose="02010609060101010101" pitchFamily="49" charset="-122"/>
            </a:endParaRPr>
          </a:p>
          <a:p>
            <a:r>
              <a:rPr lang="zh-CN" altLang="en-US" sz="2000">
                <a:latin typeface="楷体" panose="02010609060101010101" pitchFamily="49" charset="-122"/>
                <a:ea typeface="楷体" panose="02010609060101010101" pitchFamily="49" charset="-122"/>
              </a:rPr>
              <a:t>    是指审计机构的专职人员对被审计单位的财政财务收支及其他经济业务活动进行过程所进行的审计。</a:t>
            </a:r>
            <a:endParaRPr lang="zh-CN" altLang="en-US" sz="2000">
              <a:latin typeface="楷体" panose="02010609060101010101" pitchFamily="49" charset="-122"/>
              <a:ea typeface="楷体" panose="02010609060101010101" pitchFamily="49" charset="-122"/>
            </a:endParaRPr>
          </a:p>
          <a:p>
            <a:endParaRPr lang="zh-CN" altLang="en-US" sz="2000">
              <a:latin typeface="楷体" panose="02010609060101010101" pitchFamily="49" charset="-122"/>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1446" name="Rectangle 3"/>
          <p:cNvSpPr>
            <a:spLocks noChangeArrowheads="1"/>
          </p:cNvSpPr>
          <p:nvPr/>
        </p:nvSpPr>
        <p:spPr bwMode="auto">
          <a:xfrm>
            <a:off x="550863" y="1773238"/>
            <a:ext cx="2557462" cy="4267200"/>
          </a:xfrm>
          <a:prstGeom prst="rect">
            <a:avLst/>
          </a:prstGeom>
          <a:noFill/>
          <a:ln w="9525">
            <a:noFill/>
            <a:miter lim="800000"/>
          </a:ln>
        </p:spPr>
        <p:txBody>
          <a:bodyPr/>
          <a:lstStyle/>
          <a:p>
            <a:pPr marL="469900" indent="-469900">
              <a:lnSpc>
                <a:spcPct val="90000"/>
              </a:lnSpc>
              <a:spcBef>
                <a:spcPct val="20000"/>
              </a:spcBef>
              <a:buFont typeface="Arial" panose="020B0604020202020204" pitchFamily="34" charset="0"/>
              <a:buChar char="•"/>
            </a:pPr>
            <a:endParaRPr lang="en-US" altLang="zh-CN" sz="2800">
              <a:latin typeface="Calibri" panose="020F0502020204030204" pitchFamily="34" charset="0"/>
            </a:endParaRPr>
          </a:p>
        </p:txBody>
      </p:sp>
      <p:sp>
        <p:nvSpPr>
          <p:cNvPr id="61447" name="Rectangle 4"/>
          <p:cNvSpPr>
            <a:spLocks noChangeArrowheads="1"/>
          </p:cNvSpPr>
          <p:nvPr/>
        </p:nvSpPr>
        <p:spPr bwMode="auto">
          <a:xfrm>
            <a:off x="3646488" y="1773238"/>
            <a:ext cx="2055812" cy="3943350"/>
          </a:xfrm>
          <a:prstGeom prst="rect">
            <a:avLst/>
          </a:prstGeom>
          <a:noFill/>
          <a:ln w="9525">
            <a:noFill/>
            <a:miter lim="800000"/>
          </a:ln>
        </p:spPr>
        <p:txBody>
          <a:bodyPr/>
          <a:lstStyle/>
          <a:p>
            <a:pPr marL="469900" indent="-469900" algn="ctr">
              <a:spcBef>
                <a:spcPct val="20000"/>
              </a:spcBef>
              <a:buFont typeface="Arial" panose="020B0604020202020204" pitchFamily="34" charset="0"/>
              <a:buChar char="•"/>
            </a:pPr>
            <a:endParaRPr lang="zh-CN" altLang="en-US" sz="2700">
              <a:latin typeface="Calibri" panose="020F0502020204030204" pitchFamily="34" charset="0"/>
            </a:endParaRPr>
          </a:p>
        </p:txBody>
      </p:sp>
      <p:sp>
        <p:nvSpPr>
          <p:cNvPr id="61448" name="Rectangle 5"/>
          <p:cNvSpPr>
            <a:spLocks noChangeArrowheads="1"/>
          </p:cNvSpPr>
          <p:nvPr/>
        </p:nvSpPr>
        <p:spPr bwMode="auto">
          <a:xfrm>
            <a:off x="6172200" y="1752600"/>
            <a:ext cx="2395538" cy="4038600"/>
          </a:xfrm>
          <a:prstGeom prst="rect">
            <a:avLst/>
          </a:prstGeom>
          <a:noFill/>
          <a:ln w="9525">
            <a:noFill/>
            <a:miter lim="800000"/>
          </a:ln>
        </p:spPr>
        <p:txBody>
          <a:bodyPr/>
          <a:lstStyle/>
          <a:p>
            <a:pPr marL="469900" indent="-469900">
              <a:spcBef>
                <a:spcPct val="20000"/>
              </a:spcBef>
              <a:buFont typeface="Arial" panose="020B0604020202020204" pitchFamily="34" charset="0"/>
              <a:buChar char="•"/>
            </a:pPr>
            <a:endParaRPr lang="en-US" altLang="zh-CN" sz="2400">
              <a:latin typeface="华文新魏" panose="02010800040101010101" charset="-122"/>
              <a:ea typeface="华文新魏" panose="02010800040101010101" charset="-122"/>
              <a:cs typeface="华文新魏" panose="02010800040101010101" charset="-122"/>
            </a:endParaRPr>
          </a:p>
        </p:txBody>
      </p:sp>
      <p:sp>
        <p:nvSpPr>
          <p:cNvPr id="61449" name="Rectangle 10"/>
          <p:cNvSpPr>
            <a:spLocks noChangeArrowheads="1"/>
          </p:cNvSpPr>
          <p:nvPr/>
        </p:nvSpPr>
        <p:spPr bwMode="auto">
          <a:xfrm>
            <a:off x="911225" y="1052513"/>
            <a:ext cx="7343775" cy="915987"/>
          </a:xfrm>
          <a:prstGeom prst="rect">
            <a:avLst/>
          </a:prstGeom>
          <a:noFill/>
          <a:ln w="9525">
            <a:noFill/>
            <a:miter lim="800000"/>
          </a:ln>
        </p:spPr>
        <p:txBody>
          <a:bodyPr>
            <a:spAutoFit/>
          </a:bodyPr>
          <a:lstStyle/>
          <a:p>
            <a:r>
              <a:rPr lang="zh-CN" altLang="en-US" b="1">
                <a:solidFill>
                  <a:srgbClr val="F79646"/>
                </a:solidFill>
              </a:rPr>
              <a:t>五、审计的分类</a:t>
            </a:r>
            <a:endParaRPr lang="zh-CN" altLang="en-US" b="1">
              <a:solidFill>
                <a:srgbClr val="F79646"/>
              </a:solidFill>
            </a:endParaRPr>
          </a:p>
          <a:p>
            <a:endParaRPr lang="en-US" altLang="zh-CN" b="1">
              <a:solidFill>
                <a:srgbClr val="F79646"/>
              </a:solidFill>
            </a:endParaRPr>
          </a:p>
          <a:p>
            <a:r>
              <a:rPr lang="en-US" altLang="zh-CN" b="1">
                <a:solidFill>
                  <a:srgbClr val="F79646"/>
                </a:solidFill>
              </a:rPr>
              <a:t>6.</a:t>
            </a:r>
            <a:r>
              <a:rPr lang="zh-CN" altLang="en-US" b="1">
                <a:solidFill>
                  <a:srgbClr val="F79646"/>
                </a:solidFill>
              </a:rPr>
              <a:t>按审计实施的周期性分类</a:t>
            </a:r>
            <a:endParaRPr lang="zh-CN" altLang="en-US" b="1">
              <a:solidFill>
                <a:srgbClr val="F79646"/>
              </a:solidFill>
            </a:endParaRPr>
          </a:p>
        </p:txBody>
      </p:sp>
      <p:sp>
        <p:nvSpPr>
          <p:cNvPr id="61450" name="AutoShape 6"/>
          <p:cNvSpPr>
            <a:spLocks noChangeArrowheads="1"/>
          </p:cNvSpPr>
          <p:nvPr/>
        </p:nvSpPr>
        <p:spPr bwMode="auto">
          <a:xfrm>
            <a:off x="4740275" y="2982913"/>
            <a:ext cx="2752725" cy="1890712"/>
          </a:xfrm>
          <a:prstGeom prst="horizontalScroll">
            <a:avLst>
              <a:gd name="adj" fmla="val 12500"/>
            </a:avLst>
          </a:prstGeom>
          <a:noFill/>
          <a:ln w="9525">
            <a:solidFill>
              <a:schemeClr val="tx1"/>
            </a:solidFill>
            <a:round/>
          </a:ln>
        </p:spPr>
        <p:txBody>
          <a:bodyPr anchor="ctr">
            <a:spAutoFit/>
          </a:bodyPr>
          <a:lstStyle/>
          <a:p>
            <a:r>
              <a:rPr lang="zh-CN" altLang="en-US" sz="2800" b="1">
                <a:latin typeface="楷体" panose="02010609060101010101" pitchFamily="49" charset="-122"/>
                <a:ea typeface="楷体" panose="02010609060101010101" pitchFamily="49" charset="-122"/>
              </a:rPr>
              <a:t>不定期审计</a:t>
            </a:r>
            <a:endParaRPr lang="zh-CN" altLang="en-US" sz="2800" b="1">
              <a:latin typeface="楷体" panose="02010609060101010101" pitchFamily="49" charset="-122"/>
              <a:ea typeface="楷体" panose="02010609060101010101" pitchFamily="49" charset="-122"/>
            </a:endParaRPr>
          </a:p>
          <a:p>
            <a:r>
              <a:rPr lang="zh-CN" altLang="en-US" sz="2000">
                <a:latin typeface="楷体" panose="02010609060101010101" pitchFamily="49" charset="-122"/>
                <a:ea typeface="楷体" panose="02010609060101010101" pitchFamily="49" charset="-122"/>
              </a:rPr>
              <a:t>    是出于需要而临时安排进行的审计。</a:t>
            </a:r>
            <a:endParaRPr lang="zh-CN" altLang="en-US" sz="2000">
              <a:latin typeface="楷体" panose="02010609060101010101" pitchFamily="49" charset="-122"/>
              <a:ea typeface="楷体" panose="02010609060101010101" pitchFamily="49" charset="-122"/>
            </a:endParaRPr>
          </a:p>
        </p:txBody>
      </p:sp>
      <p:sp>
        <p:nvSpPr>
          <p:cNvPr id="61451" name="AutoShape 6"/>
          <p:cNvSpPr>
            <a:spLocks noChangeArrowheads="1"/>
          </p:cNvSpPr>
          <p:nvPr/>
        </p:nvSpPr>
        <p:spPr bwMode="auto">
          <a:xfrm>
            <a:off x="1644650" y="3101975"/>
            <a:ext cx="2393950" cy="1890713"/>
          </a:xfrm>
          <a:prstGeom prst="horizontalScroll">
            <a:avLst>
              <a:gd name="adj" fmla="val 12500"/>
            </a:avLst>
          </a:prstGeom>
          <a:noFill/>
          <a:ln w="9525">
            <a:solidFill>
              <a:schemeClr val="tx1"/>
            </a:solidFill>
            <a:round/>
          </a:ln>
        </p:spPr>
        <p:txBody>
          <a:bodyPr anchor="ctr">
            <a:spAutoFit/>
          </a:bodyPr>
          <a:lstStyle/>
          <a:p>
            <a:r>
              <a:rPr lang="zh-CN" altLang="en-US" sz="2800" b="1">
                <a:latin typeface="楷体" panose="02010609060101010101" pitchFamily="49" charset="-122"/>
                <a:ea typeface="楷体" panose="02010609060101010101" pitchFamily="49" charset="-122"/>
              </a:rPr>
              <a:t>定期审计</a:t>
            </a:r>
            <a:endParaRPr lang="zh-CN" altLang="en-US" sz="2800" b="1">
              <a:latin typeface="楷体" panose="02010609060101010101" pitchFamily="49" charset="-122"/>
              <a:ea typeface="楷体" panose="02010609060101010101" pitchFamily="49" charset="-122"/>
            </a:endParaRPr>
          </a:p>
          <a:p>
            <a:r>
              <a:rPr lang="zh-CN" altLang="en-US" sz="2000">
                <a:latin typeface="楷体" panose="02010609060101010101" pitchFamily="49" charset="-122"/>
                <a:ea typeface="楷体" panose="02010609060101010101" pitchFamily="49" charset="-122"/>
              </a:rPr>
              <a:t>    是按照预定的间隔周期进行的审计。</a:t>
            </a:r>
            <a:endParaRPr lang="zh-CN" altLang="en-US" sz="2000">
              <a:latin typeface="楷体" panose="02010609060101010101" pitchFamily="49" charset="-122"/>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3494" name="Rectangle 3"/>
          <p:cNvSpPr>
            <a:spLocks noChangeArrowheads="1"/>
          </p:cNvSpPr>
          <p:nvPr/>
        </p:nvSpPr>
        <p:spPr bwMode="auto">
          <a:xfrm>
            <a:off x="550863" y="1773238"/>
            <a:ext cx="2557462" cy="4267200"/>
          </a:xfrm>
          <a:prstGeom prst="rect">
            <a:avLst/>
          </a:prstGeom>
          <a:noFill/>
          <a:ln w="9525">
            <a:noFill/>
            <a:miter lim="800000"/>
          </a:ln>
        </p:spPr>
        <p:txBody>
          <a:bodyPr/>
          <a:lstStyle/>
          <a:p>
            <a:pPr marL="469900" indent="-469900">
              <a:lnSpc>
                <a:spcPct val="90000"/>
              </a:lnSpc>
              <a:spcBef>
                <a:spcPct val="20000"/>
              </a:spcBef>
              <a:buFont typeface="Arial" panose="020B0604020202020204" pitchFamily="34" charset="0"/>
              <a:buChar char="•"/>
            </a:pPr>
            <a:endParaRPr lang="en-US" altLang="zh-CN" sz="2800">
              <a:latin typeface="Calibri" panose="020F0502020204030204" pitchFamily="34" charset="0"/>
            </a:endParaRPr>
          </a:p>
        </p:txBody>
      </p:sp>
      <p:sp>
        <p:nvSpPr>
          <p:cNvPr id="63495" name="Rectangle 4"/>
          <p:cNvSpPr>
            <a:spLocks noChangeArrowheads="1"/>
          </p:cNvSpPr>
          <p:nvPr/>
        </p:nvSpPr>
        <p:spPr bwMode="auto">
          <a:xfrm>
            <a:off x="3646488" y="1773238"/>
            <a:ext cx="2055812" cy="3943350"/>
          </a:xfrm>
          <a:prstGeom prst="rect">
            <a:avLst/>
          </a:prstGeom>
          <a:noFill/>
          <a:ln w="9525">
            <a:noFill/>
            <a:miter lim="800000"/>
          </a:ln>
        </p:spPr>
        <p:txBody>
          <a:bodyPr/>
          <a:lstStyle/>
          <a:p>
            <a:pPr marL="469900" indent="-469900" algn="ctr">
              <a:spcBef>
                <a:spcPct val="20000"/>
              </a:spcBef>
              <a:buFont typeface="Arial" panose="020B0604020202020204" pitchFamily="34" charset="0"/>
              <a:buChar char="•"/>
            </a:pPr>
            <a:endParaRPr lang="zh-CN" altLang="en-US" sz="2700">
              <a:latin typeface="Calibri" panose="020F0502020204030204" pitchFamily="34" charset="0"/>
            </a:endParaRPr>
          </a:p>
        </p:txBody>
      </p:sp>
      <p:sp>
        <p:nvSpPr>
          <p:cNvPr id="63496" name="Rectangle 5"/>
          <p:cNvSpPr>
            <a:spLocks noChangeArrowheads="1"/>
          </p:cNvSpPr>
          <p:nvPr/>
        </p:nvSpPr>
        <p:spPr bwMode="auto">
          <a:xfrm>
            <a:off x="6172200" y="1752600"/>
            <a:ext cx="2395538" cy="4038600"/>
          </a:xfrm>
          <a:prstGeom prst="rect">
            <a:avLst/>
          </a:prstGeom>
          <a:noFill/>
          <a:ln w="9525">
            <a:noFill/>
            <a:miter lim="800000"/>
          </a:ln>
        </p:spPr>
        <p:txBody>
          <a:bodyPr/>
          <a:lstStyle/>
          <a:p>
            <a:pPr marL="469900" indent="-469900">
              <a:spcBef>
                <a:spcPct val="20000"/>
              </a:spcBef>
              <a:buFont typeface="Arial" panose="020B0604020202020204" pitchFamily="34" charset="0"/>
              <a:buChar char="•"/>
            </a:pPr>
            <a:endParaRPr lang="en-US" altLang="zh-CN" sz="2400">
              <a:latin typeface="华文新魏" panose="02010800040101010101" charset="-122"/>
              <a:ea typeface="华文新魏" panose="02010800040101010101" charset="-122"/>
              <a:cs typeface="华文新魏" panose="02010800040101010101" charset="-122"/>
            </a:endParaRPr>
          </a:p>
        </p:txBody>
      </p:sp>
      <p:sp>
        <p:nvSpPr>
          <p:cNvPr id="63497" name="Rectangle 10"/>
          <p:cNvSpPr>
            <a:spLocks noChangeArrowheads="1"/>
          </p:cNvSpPr>
          <p:nvPr/>
        </p:nvSpPr>
        <p:spPr bwMode="auto">
          <a:xfrm>
            <a:off x="911225" y="1052513"/>
            <a:ext cx="7343775" cy="915987"/>
          </a:xfrm>
          <a:prstGeom prst="rect">
            <a:avLst/>
          </a:prstGeom>
          <a:noFill/>
          <a:ln w="9525">
            <a:noFill/>
            <a:miter lim="800000"/>
          </a:ln>
        </p:spPr>
        <p:txBody>
          <a:bodyPr>
            <a:spAutoFit/>
          </a:bodyPr>
          <a:lstStyle/>
          <a:p>
            <a:r>
              <a:rPr lang="zh-CN" altLang="en-US" b="1">
                <a:solidFill>
                  <a:srgbClr val="F79646"/>
                </a:solidFill>
              </a:rPr>
              <a:t>五、审计的分类</a:t>
            </a:r>
            <a:endParaRPr lang="zh-CN" altLang="en-US" b="1">
              <a:solidFill>
                <a:srgbClr val="F79646"/>
              </a:solidFill>
            </a:endParaRPr>
          </a:p>
          <a:p>
            <a:endParaRPr lang="en-US" altLang="zh-CN" b="1">
              <a:solidFill>
                <a:srgbClr val="F79646"/>
              </a:solidFill>
            </a:endParaRPr>
          </a:p>
          <a:p>
            <a:r>
              <a:rPr lang="en-US" altLang="zh-CN" b="1">
                <a:solidFill>
                  <a:srgbClr val="F79646"/>
                </a:solidFill>
              </a:rPr>
              <a:t>7.</a:t>
            </a:r>
            <a:r>
              <a:rPr lang="zh-CN" altLang="en-US" b="1">
                <a:solidFill>
                  <a:srgbClr val="F79646"/>
                </a:solidFill>
              </a:rPr>
              <a:t>按审计执行地点分类</a:t>
            </a:r>
            <a:endParaRPr lang="zh-CN" altLang="en-US" b="1">
              <a:solidFill>
                <a:srgbClr val="F79646"/>
              </a:solidFill>
            </a:endParaRPr>
          </a:p>
        </p:txBody>
      </p:sp>
      <p:sp>
        <p:nvSpPr>
          <p:cNvPr id="63498" name="AutoShape 6"/>
          <p:cNvSpPr>
            <a:spLocks noChangeArrowheads="1"/>
          </p:cNvSpPr>
          <p:nvPr/>
        </p:nvSpPr>
        <p:spPr bwMode="auto">
          <a:xfrm>
            <a:off x="4583113" y="2501900"/>
            <a:ext cx="2625725" cy="3321050"/>
          </a:xfrm>
          <a:prstGeom prst="horizontalScroll">
            <a:avLst>
              <a:gd name="adj" fmla="val 12500"/>
            </a:avLst>
          </a:prstGeom>
          <a:noFill/>
          <a:ln w="9525">
            <a:solidFill>
              <a:schemeClr val="tx1"/>
            </a:solidFill>
            <a:round/>
          </a:ln>
        </p:spPr>
        <p:txBody>
          <a:bodyPr anchor="ctr">
            <a:spAutoFit/>
          </a:bodyPr>
          <a:lstStyle/>
          <a:p>
            <a:r>
              <a:rPr lang="zh-CN" altLang="en-US" sz="2800" b="1">
                <a:latin typeface="楷体" panose="02010609060101010101" pitchFamily="49" charset="-122"/>
                <a:ea typeface="楷体" panose="02010609060101010101" pitchFamily="49" charset="-122"/>
              </a:rPr>
              <a:t>就地审计</a:t>
            </a:r>
            <a:endParaRPr lang="zh-CN" altLang="en-US" sz="2800" b="1">
              <a:latin typeface="楷体" panose="02010609060101010101" pitchFamily="49" charset="-122"/>
              <a:ea typeface="楷体" panose="02010609060101010101" pitchFamily="49" charset="-122"/>
            </a:endParaRPr>
          </a:p>
          <a:p>
            <a:r>
              <a:rPr lang="zh-CN" altLang="en-US" sz="2000">
                <a:latin typeface="楷体" panose="02010609060101010101" pitchFamily="49" charset="-122"/>
                <a:ea typeface="楷体" panose="02010609060101010101" pitchFamily="49" charset="-122"/>
              </a:rPr>
              <a:t>    是审计机构派出审计小组和专职人员到被审计单位所在地进行的审计。</a:t>
            </a:r>
            <a:endParaRPr lang="zh-CN" altLang="en-US" sz="2000">
              <a:latin typeface="楷体" panose="02010609060101010101" pitchFamily="49" charset="-122"/>
              <a:ea typeface="楷体" panose="02010609060101010101" pitchFamily="49" charset="-122"/>
            </a:endParaRPr>
          </a:p>
          <a:p>
            <a:endParaRPr lang="zh-CN" altLang="en-US" sz="2000">
              <a:latin typeface="楷体" panose="02010609060101010101" pitchFamily="49" charset="-122"/>
              <a:ea typeface="楷体" panose="02010609060101010101" pitchFamily="49" charset="-122"/>
            </a:endParaRPr>
          </a:p>
          <a:p>
            <a:endParaRPr lang="zh-CN" altLang="en-US" sz="2000">
              <a:latin typeface="楷体" panose="02010609060101010101" pitchFamily="49" charset="-122"/>
              <a:ea typeface="楷体" panose="02010609060101010101" pitchFamily="49" charset="-122"/>
            </a:endParaRPr>
          </a:p>
        </p:txBody>
      </p:sp>
      <p:sp>
        <p:nvSpPr>
          <p:cNvPr id="63499" name="AutoShape 6"/>
          <p:cNvSpPr>
            <a:spLocks noChangeArrowheads="1"/>
          </p:cNvSpPr>
          <p:nvPr/>
        </p:nvSpPr>
        <p:spPr bwMode="auto">
          <a:xfrm>
            <a:off x="1581150" y="2405063"/>
            <a:ext cx="2489200" cy="3284537"/>
          </a:xfrm>
          <a:prstGeom prst="horizontalScroll">
            <a:avLst>
              <a:gd name="adj" fmla="val 12500"/>
            </a:avLst>
          </a:prstGeom>
          <a:noFill/>
          <a:ln w="9525">
            <a:solidFill>
              <a:schemeClr val="tx1"/>
            </a:solidFill>
            <a:round/>
          </a:ln>
        </p:spPr>
        <p:txBody>
          <a:bodyPr anchor="ctr">
            <a:spAutoFit/>
          </a:bodyPr>
          <a:lstStyle/>
          <a:p>
            <a:r>
              <a:rPr lang="zh-CN" altLang="en-US" sz="2800" b="1">
                <a:latin typeface="楷体" panose="02010609060101010101" pitchFamily="49" charset="-122"/>
                <a:ea typeface="楷体" panose="02010609060101010101" pitchFamily="49" charset="-122"/>
              </a:rPr>
              <a:t>报送审计</a:t>
            </a:r>
            <a:endParaRPr lang="zh-CN" altLang="en-US" sz="2800" b="1">
              <a:latin typeface="楷体" panose="02010609060101010101" pitchFamily="49" charset="-122"/>
              <a:ea typeface="楷体" panose="02010609060101010101" pitchFamily="49" charset="-122"/>
            </a:endParaRPr>
          </a:p>
          <a:p>
            <a:r>
              <a:rPr lang="zh-CN" altLang="en-US" sz="2000">
                <a:latin typeface="楷体" panose="02010609060101010101" pitchFamily="49" charset="-122"/>
                <a:ea typeface="楷体" panose="02010609060101010101" pitchFamily="49" charset="-122"/>
              </a:rPr>
              <a:t>    是由被审计单位按照审计机关的要求，将需要审查的全部资料送到审计机关所在地进行的审计。</a:t>
            </a:r>
            <a:endParaRPr lang="zh-CN" altLang="en-US" sz="2000">
              <a:latin typeface="楷体" panose="02010609060101010101" pitchFamily="49" charset="-122"/>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5542" name="Rectangle 3"/>
          <p:cNvSpPr>
            <a:spLocks noChangeArrowheads="1"/>
          </p:cNvSpPr>
          <p:nvPr/>
        </p:nvSpPr>
        <p:spPr bwMode="auto">
          <a:xfrm>
            <a:off x="550863" y="1773238"/>
            <a:ext cx="2557462" cy="4267200"/>
          </a:xfrm>
          <a:prstGeom prst="rect">
            <a:avLst/>
          </a:prstGeom>
          <a:noFill/>
          <a:ln w="9525">
            <a:noFill/>
            <a:miter lim="800000"/>
          </a:ln>
        </p:spPr>
        <p:txBody>
          <a:bodyPr/>
          <a:lstStyle/>
          <a:p>
            <a:pPr marL="469900" indent="-469900">
              <a:lnSpc>
                <a:spcPct val="90000"/>
              </a:lnSpc>
              <a:spcBef>
                <a:spcPct val="20000"/>
              </a:spcBef>
              <a:buFont typeface="Arial" panose="020B0604020202020204" pitchFamily="34" charset="0"/>
              <a:buChar char="•"/>
            </a:pPr>
            <a:endParaRPr lang="en-US" altLang="zh-CN" sz="2800">
              <a:latin typeface="Calibri" panose="020F0502020204030204" pitchFamily="34" charset="0"/>
            </a:endParaRPr>
          </a:p>
        </p:txBody>
      </p:sp>
      <p:sp>
        <p:nvSpPr>
          <p:cNvPr id="65543" name="Rectangle 4"/>
          <p:cNvSpPr>
            <a:spLocks noChangeArrowheads="1"/>
          </p:cNvSpPr>
          <p:nvPr/>
        </p:nvSpPr>
        <p:spPr bwMode="auto">
          <a:xfrm>
            <a:off x="3646488" y="1773238"/>
            <a:ext cx="2055812" cy="3943350"/>
          </a:xfrm>
          <a:prstGeom prst="rect">
            <a:avLst/>
          </a:prstGeom>
          <a:noFill/>
          <a:ln w="9525">
            <a:noFill/>
            <a:miter lim="800000"/>
          </a:ln>
        </p:spPr>
        <p:txBody>
          <a:bodyPr/>
          <a:lstStyle/>
          <a:p>
            <a:pPr marL="469900" indent="-469900" algn="ctr">
              <a:spcBef>
                <a:spcPct val="20000"/>
              </a:spcBef>
              <a:buFont typeface="Arial" panose="020B0604020202020204" pitchFamily="34" charset="0"/>
              <a:buChar char="•"/>
            </a:pPr>
            <a:endParaRPr lang="zh-CN" altLang="en-US" sz="2700">
              <a:latin typeface="Calibri" panose="020F0502020204030204" pitchFamily="34" charset="0"/>
            </a:endParaRPr>
          </a:p>
        </p:txBody>
      </p:sp>
      <p:sp>
        <p:nvSpPr>
          <p:cNvPr id="65544" name="Rectangle 5"/>
          <p:cNvSpPr>
            <a:spLocks noChangeArrowheads="1"/>
          </p:cNvSpPr>
          <p:nvPr/>
        </p:nvSpPr>
        <p:spPr bwMode="auto">
          <a:xfrm>
            <a:off x="6172200" y="1752600"/>
            <a:ext cx="2395538" cy="4038600"/>
          </a:xfrm>
          <a:prstGeom prst="rect">
            <a:avLst/>
          </a:prstGeom>
          <a:noFill/>
          <a:ln w="9525">
            <a:noFill/>
            <a:miter lim="800000"/>
          </a:ln>
        </p:spPr>
        <p:txBody>
          <a:bodyPr/>
          <a:lstStyle/>
          <a:p>
            <a:pPr marL="469900" indent="-469900">
              <a:spcBef>
                <a:spcPct val="20000"/>
              </a:spcBef>
              <a:buFont typeface="Arial" panose="020B0604020202020204" pitchFamily="34" charset="0"/>
              <a:buChar char="•"/>
            </a:pPr>
            <a:endParaRPr lang="en-US" altLang="zh-CN" sz="2400">
              <a:latin typeface="华文新魏" panose="02010800040101010101" charset="-122"/>
              <a:ea typeface="华文新魏" panose="02010800040101010101" charset="-122"/>
              <a:cs typeface="华文新魏" panose="02010800040101010101" charset="-122"/>
            </a:endParaRPr>
          </a:p>
        </p:txBody>
      </p:sp>
      <p:sp>
        <p:nvSpPr>
          <p:cNvPr id="65545" name="Rectangle 10"/>
          <p:cNvSpPr>
            <a:spLocks noChangeArrowheads="1"/>
          </p:cNvSpPr>
          <p:nvPr/>
        </p:nvSpPr>
        <p:spPr bwMode="auto">
          <a:xfrm>
            <a:off x="911225" y="1052513"/>
            <a:ext cx="7343775" cy="915987"/>
          </a:xfrm>
          <a:prstGeom prst="rect">
            <a:avLst/>
          </a:prstGeom>
          <a:noFill/>
          <a:ln w="9525">
            <a:noFill/>
            <a:miter lim="800000"/>
          </a:ln>
        </p:spPr>
        <p:txBody>
          <a:bodyPr>
            <a:spAutoFit/>
          </a:bodyPr>
          <a:lstStyle/>
          <a:p>
            <a:r>
              <a:rPr lang="zh-CN" altLang="en-US" b="1">
                <a:solidFill>
                  <a:srgbClr val="F79646"/>
                </a:solidFill>
              </a:rPr>
              <a:t>五、审计的分类</a:t>
            </a:r>
            <a:endParaRPr lang="zh-CN" altLang="en-US" b="1">
              <a:solidFill>
                <a:srgbClr val="F79646"/>
              </a:solidFill>
            </a:endParaRPr>
          </a:p>
          <a:p>
            <a:endParaRPr lang="en-US" altLang="zh-CN" b="1">
              <a:solidFill>
                <a:srgbClr val="F79646"/>
              </a:solidFill>
            </a:endParaRPr>
          </a:p>
          <a:p>
            <a:r>
              <a:rPr lang="en-US" altLang="zh-CN" b="1">
                <a:solidFill>
                  <a:srgbClr val="F79646"/>
                </a:solidFill>
              </a:rPr>
              <a:t>8.</a:t>
            </a:r>
            <a:r>
              <a:rPr lang="zh-CN" altLang="en-US" b="1">
                <a:solidFill>
                  <a:srgbClr val="F79646"/>
                </a:solidFill>
              </a:rPr>
              <a:t>按审计动机分类</a:t>
            </a:r>
            <a:endParaRPr lang="zh-CN" altLang="en-US" b="1">
              <a:solidFill>
                <a:srgbClr val="F79646"/>
              </a:solidFill>
            </a:endParaRPr>
          </a:p>
        </p:txBody>
      </p:sp>
      <p:sp>
        <p:nvSpPr>
          <p:cNvPr id="65546" name="AutoShape 6"/>
          <p:cNvSpPr>
            <a:spLocks noChangeArrowheads="1"/>
          </p:cNvSpPr>
          <p:nvPr/>
        </p:nvSpPr>
        <p:spPr bwMode="auto">
          <a:xfrm>
            <a:off x="4583113" y="2667000"/>
            <a:ext cx="2520950" cy="2987675"/>
          </a:xfrm>
          <a:prstGeom prst="horizontalScroll">
            <a:avLst>
              <a:gd name="adj" fmla="val 12500"/>
            </a:avLst>
          </a:prstGeom>
          <a:noFill/>
          <a:ln w="9525">
            <a:solidFill>
              <a:schemeClr val="tx1"/>
            </a:solidFill>
            <a:round/>
          </a:ln>
        </p:spPr>
        <p:txBody>
          <a:bodyPr anchor="ctr">
            <a:spAutoFit/>
          </a:bodyPr>
          <a:lstStyle/>
          <a:p>
            <a:r>
              <a:rPr lang="zh-CN" altLang="en-US" sz="2800" b="1">
                <a:latin typeface="楷体" panose="02010609060101010101" pitchFamily="49" charset="-122"/>
                <a:ea typeface="楷体" panose="02010609060101010101" pitchFamily="49" charset="-122"/>
              </a:rPr>
              <a:t>任意审计</a:t>
            </a:r>
            <a:endParaRPr lang="zh-CN" altLang="en-US" sz="2800" b="1">
              <a:latin typeface="楷体" panose="02010609060101010101" pitchFamily="49" charset="-122"/>
              <a:ea typeface="楷体" panose="02010609060101010101" pitchFamily="49" charset="-122"/>
            </a:endParaRPr>
          </a:p>
          <a:p>
            <a:r>
              <a:rPr lang="zh-CN" altLang="en-US" sz="2000">
                <a:latin typeface="楷体" panose="02010609060101010101" pitchFamily="49" charset="-122"/>
                <a:ea typeface="楷体" panose="02010609060101010101" pitchFamily="49" charset="-122"/>
              </a:rPr>
              <a:t>    是根据被审计单位自身的需要，委托审计机构对其进行审计，一般是指民间审计。</a:t>
            </a:r>
            <a:endParaRPr lang="zh-CN" altLang="en-US" sz="2000">
              <a:latin typeface="楷体" panose="02010609060101010101" pitchFamily="49" charset="-122"/>
              <a:ea typeface="楷体" panose="02010609060101010101" pitchFamily="49" charset="-122"/>
            </a:endParaRPr>
          </a:p>
        </p:txBody>
      </p:sp>
      <p:sp>
        <p:nvSpPr>
          <p:cNvPr id="65547" name="AutoShape 6"/>
          <p:cNvSpPr>
            <a:spLocks noChangeArrowheads="1"/>
          </p:cNvSpPr>
          <p:nvPr/>
        </p:nvSpPr>
        <p:spPr bwMode="auto">
          <a:xfrm>
            <a:off x="1581150" y="2557463"/>
            <a:ext cx="2489200" cy="2979737"/>
          </a:xfrm>
          <a:prstGeom prst="horizontalScroll">
            <a:avLst>
              <a:gd name="adj" fmla="val 12500"/>
            </a:avLst>
          </a:prstGeom>
          <a:noFill/>
          <a:ln w="9525">
            <a:solidFill>
              <a:schemeClr val="tx1"/>
            </a:solidFill>
            <a:round/>
          </a:ln>
        </p:spPr>
        <p:txBody>
          <a:bodyPr anchor="ctr">
            <a:spAutoFit/>
          </a:bodyPr>
          <a:lstStyle/>
          <a:p>
            <a:r>
              <a:rPr lang="zh-CN" altLang="en-US" sz="2800" b="1">
                <a:latin typeface="楷体" panose="02010609060101010101" pitchFamily="49" charset="-122"/>
                <a:ea typeface="楷体" panose="02010609060101010101" pitchFamily="49" charset="-122"/>
              </a:rPr>
              <a:t>强制审计</a:t>
            </a:r>
            <a:endParaRPr lang="zh-CN" altLang="en-US" sz="2800" b="1">
              <a:latin typeface="楷体" panose="02010609060101010101" pitchFamily="49" charset="-122"/>
              <a:ea typeface="楷体" panose="02010609060101010101" pitchFamily="49" charset="-122"/>
            </a:endParaRPr>
          </a:p>
          <a:p>
            <a:r>
              <a:rPr lang="zh-CN" altLang="en-US" sz="2000">
                <a:latin typeface="楷体" panose="02010609060101010101" pitchFamily="49" charset="-122"/>
                <a:ea typeface="楷体" panose="02010609060101010101" pitchFamily="49" charset="-122"/>
              </a:rPr>
              <a:t>    是指审计机构和专职的审计人员根据法律，法规的规定对被审计单位所进行的审计。</a:t>
            </a:r>
            <a:endParaRPr lang="zh-CN" altLang="en-US" sz="2000">
              <a:latin typeface="楷体" panose="02010609060101010101" pitchFamily="49" charset="-122"/>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590" name="Rectangle 3"/>
          <p:cNvSpPr>
            <a:spLocks noChangeArrowheads="1"/>
          </p:cNvSpPr>
          <p:nvPr/>
        </p:nvSpPr>
        <p:spPr bwMode="auto">
          <a:xfrm>
            <a:off x="550863" y="1773238"/>
            <a:ext cx="2557462" cy="4267200"/>
          </a:xfrm>
          <a:prstGeom prst="rect">
            <a:avLst/>
          </a:prstGeom>
          <a:noFill/>
          <a:ln w="9525">
            <a:noFill/>
            <a:miter lim="800000"/>
          </a:ln>
        </p:spPr>
        <p:txBody>
          <a:bodyPr/>
          <a:lstStyle/>
          <a:p>
            <a:pPr marL="469900" indent="-469900">
              <a:lnSpc>
                <a:spcPct val="90000"/>
              </a:lnSpc>
              <a:spcBef>
                <a:spcPct val="20000"/>
              </a:spcBef>
              <a:buFont typeface="Arial" panose="020B0604020202020204" pitchFamily="34" charset="0"/>
              <a:buChar char="•"/>
            </a:pPr>
            <a:endParaRPr lang="en-US" altLang="zh-CN" sz="2800">
              <a:latin typeface="Calibri" panose="020F0502020204030204" pitchFamily="34" charset="0"/>
            </a:endParaRPr>
          </a:p>
        </p:txBody>
      </p:sp>
      <p:sp>
        <p:nvSpPr>
          <p:cNvPr id="67591" name="Rectangle 4"/>
          <p:cNvSpPr>
            <a:spLocks noChangeArrowheads="1"/>
          </p:cNvSpPr>
          <p:nvPr/>
        </p:nvSpPr>
        <p:spPr bwMode="auto">
          <a:xfrm>
            <a:off x="3646488" y="1773238"/>
            <a:ext cx="2055812" cy="3943350"/>
          </a:xfrm>
          <a:prstGeom prst="rect">
            <a:avLst/>
          </a:prstGeom>
          <a:noFill/>
          <a:ln w="9525">
            <a:noFill/>
            <a:miter lim="800000"/>
          </a:ln>
        </p:spPr>
        <p:txBody>
          <a:bodyPr/>
          <a:lstStyle/>
          <a:p>
            <a:pPr marL="469900" indent="-469900" algn="ctr">
              <a:spcBef>
                <a:spcPct val="20000"/>
              </a:spcBef>
              <a:buFont typeface="Arial" panose="020B0604020202020204" pitchFamily="34" charset="0"/>
              <a:buChar char="•"/>
            </a:pPr>
            <a:endParaRPr lang="zh-CN" altLang="en-US" sz="2700">
              <a:latin typeface="Calibri" panose="020F0502020204030204" pitchFamily="34" charset="0"/>
            </a:endParaRPr>
          </a:p>
        </p:txBody>
      </p:sp>
      <p:sp>
        <p:nvSpPr>
          <p:cNvPr id="67592" name="Rectangle 5"/>
          <p:cNvSpPr>
            <a:spLocks noChangeArrowheads="1"/>
          </p:cNvSpPr>
          <p:nvPr/>
        </p:nvSpPr>
        <p:spPr bwMode="auto">
          <a:xfrm>
            <a:off x="6172200" y="1752600"/>
            <a:ext cx="2395538" cy="4038600"/>
          </a:xfrm>
          <a:prstGeom prst="rect">
            <a:avLst/>
          </a:prstGeom>
          <a:noFill/>
          <a:ln w="9525">
            <a:noFill/>
            <a:miter lim="800000"/>
          </a:ln>
        </p:spPr>
        <p:txBody>
          <a:bodyPr/>
          <a:lstStyle/>
          <a:p>
            <a:pPr marL="469900" indent="-469900">
              <a:spcBef>
                <a:spcPct val="20000"/>
              </a:spcBef>
              <a:buFont typeface="Arial" panose="020B0604020202020204" pitchFamily="34" charset="0"/>
              <a:buChar char="•"/>
            </a:pPr>
            <a:endParaRPr lang="en-US" altLang="zh-CN" sz="2400">
              <a:latin typeface="华文新魏" panose="02010800040101010101" charset="-122"/>
              <a:ea typeface="华文新魏" panose="02010800040101010101" charset="-122"/>
              <a:cs typeface="华文新魏" panose="02010800040101010101" charset="-122"/>
            </a:endParaRPr>
          </a:p>
        </p:txBody>
      </p:sp>
      <p:sp>
        <p:nvSpPr>
          <p:cNvPr id="67593" name="Rectangle 10"/>
          <p:cNvSpPr>
            <a:spLocks noChangeArrowheads="1"/>
          </p:cNvSpPr>
          <p:nvPr/>
        </p:nvSpPr>
        <p:spPr bwMode="auto">
          <a:xfrm>
            <a:off x="911225" y="1052513"/>
            <a:ext cx="7343775" cy="915987"/>
          </a:xfrm>
          <a:prstGeom prst="rect">
            <a:avLst/>
          </a:prstGeom>
          <a:noFill/>
          <a:ln w="9525">
            <a:noFill/>
            <a:miter lim="800000"/>
          </a:ln>
        </p:spPr>
        <p:txBody>
          <a:bodyPr>
            <a:spAutoFit/>
          </a:bodyPr>
          <a:lstStyle/>
          <a:p>
            <a:r>
              <a:rPr lang="zh-CN" altLang="en-US" b="1">
                <a:solidFill>
                  <a:srgbClr val="F79646"/>
                </a:solidFill>
              </a:rPr>
              <a:t>五、审计的分类</a:t>
            </a:r>
            <a:endParaRPr lang="zh-CN" altLang="en-US" b="1">
              <a:solidFill>
                <a:srgbClr val="F79646"/>
              </a:solidFill>
            </a:endParaRPr>
          </a:p>
          <a:p>
            <a:endParaRPr lang="en-US" altLang="zh-CN" b="1">
              <a:solidFill>
                <a:srgbClr val="F79646"/>
              </a:solidFill>
            </a:endParaRPr>
          </a:p>
          <a:p>
            <a:r>
              <a:rPr lang="en-US" altLang="zh-CN" b="1">
                <a:solidFill>
                  <a:srgbClr val="F79646"/>
                </a:solidFill>
              </a:rPr>
              <a:t>9.</a:t>
            </a:r>
            <a:r>
              <a:rPr lang="zh-CN" altLang="en-US" b="1">
                <a:solidFill>
                  <a:srgbClr val="F79646"/>
                </a:solidFill>
              </a:rPr>
              <a:t>按审计之前是否通知被审计单位分类</a:t>
            </a:r>
            <a:endParaRPr lang="zh-CN" altLang="en-US" b="1">
              <a:solidFill>
                <a:srgbClr val="F79646"/>
              </a:solidFill>
            </a:endParaRPr>
          </a:p>
        </p:txBody>
      </p:sp>
      <p:sp>
        <p:nvSpPr>
          <p:cNvPr id="67594" name="AutoShape 6"/>
          <p:cNvSpPr>
            <a:spLocks noChangeArrowheads="1"/>
          </p:cNvSpPr>
          <p:nvPr/>
        </p:nvSpPr>
        <p:spPr bwMode="auto">
          <a:xfrm>
            <a:off x="4654550" y="2490788"/>
            <a:ext cx="2520950" cy="2987675"/>
          </a:xfrm>
          <a:prstGeom prst="horizontalScroll">
            <a:avLst>
              <a:gd name="adj" fmla="val 12500"/>
            </a:avLst>
          </a:prstGeom>
          <a:noFill/>
          <a:ln w="9525">
            <a:solidFill>
              <a:schemeClr val="tx1"/>
            </a:solidFill>
            <a:round/>
          </a:ln>
        </p:spPr>
        <p:txBody>
          <a:bodyPr anchor="ctr">
            <a:spAutoFit/>
          </a:bodyPr>
          <a:lstStyle/>
          <a:p>
            <a:r>
              <a:rPr lang="zh-CN" altLang="en-US" sz="2800" b="1">
                <a:latin typeface="楷体" panose="02010609060101010101" pitchFamily="49" charset="-122"/>
                <a:ea typeface="楷体" panose="02010609060101010101" pitchFamily="49" charset="-122"/>
              </a:rPr>
              <a:t>突击审计</a:t>
            </a:r>
            <a:endParaRPr lang="zh-CN" altLang="en-US" sz="2800" b="1">
              <a:latin typeface="楷体" panose="02010609060101010101" pitchFamily="49" charset="-122"/>
              <a:ea typeface="楷体" panose="02010609060101010101" pitchFamily="49" charset="-122"/>
            </a:endParaRPr>
          </a:p>
          <a:p>
            <a:r>
              <a:rPr lang="zh-CN" altLang="en-US" sz="2000">
                <a:latin typeface="楷体" panose="02010609060101010101" pitchFamily="49" charset="-122"/>
                <a:ea typeface="楷体" panose="02010609060101010101" pitchFamily="49" charset="-122"/>
              </a:rPr>
              <a:t>    是指在审计之前未将审计的日期、目的及内容通知被审计单位而进行的审计。</a:t>
            </a:r>
            <a:endParaRPr lang="zh-CN" altLang="en-US" sz="2000">
              <a:latin typeface="楷体" panose="02010609060101010101" pitchFamily="49" charset="-122"/>
              <a:ea typeface="楷体" panose="02010609060101010101" pitchFamily="49" charset="-122"/>
            </a:endParaRPr>
          </a:p>
          <a:p>
            <a:endParaRPr lang="zh-CN" altLang="en-US" sz="2000">
              <a:latin typeface="楷体" panose="02010609060101010101" pitchFamily="49" charset="-122"/>
              <a:ea typeface="楷体" panose="02010609060101010101" pitchFamily="49" charset="-122"/>
            </a:endParaRPr>
          </a:p>
        </p:txBody>
      </p:sp>
      <p:sp>
        <p:nvSpPr>
          <p:cNvPr id="67595" name="AutoShape 6"/>
          <p:cNvSpPr>
            <a:spLocks noChangeArrowheads="1"/>
          </p:cNvSpPr>
          <p:nvPr/>
        </p:nvSpPr>
        <p:spPr bwMode="auto">
          <a:xfrm>
            <a:off x="1581150" y="2557463"/>
            <a:ext cx="2489200" cy="2979737"/>
          </a:xfrm>
          <a:prstGeom prst="horizontalScroll">
            <a:avLst>
              <a:gd name="adj" fmla="val 12500"/>
            </a:avLst>
          </a:prstGeom>
          <a:noFill/>
          <a:ln w="9525">
            <a:solidFill>
              <a:schemeClr val="tx1"/>
            </a:solidFill>
            <a:round/>
          </a:ln>
        </p:spPr>
        <p:txBody>
          <a:bodyPr anchor="ctr">
            <a:spAutoFit/>
          </a:bodyPr>
          <a:lstStyle/>
          <a:p>
            <a:r>
              <a:rPr lang="zh-CN" altLang="en-US" sz="2800" b="1">
                <a:latin typeface="楷体" panose="02010609060101010101" pitchFamily="49" charset="-122"/>
                <a:ea typeface="楷体" panose="02010609060101010101" pitchFamily="49" charset="-122"/>
              </a:rPr>
              <a:t>预告审计</a:t>
            </a:r>
            <a:endParaRPr lang="zh-CN" altLang="en-US" sz="2800" b="1">
              <a:latin typeface="楷体" panose="02010609060101010101" pitchFamily="49" charset="-122"/>
              <a:ea typeface="楷体" panose="02010609060101010101" pitchFamily="49" charset="-122"/>
            </a:endParaRPr>
          </a:p>
          <a:p>
            <a:r>
              <a:rPr lang="zh-CN" altLang="en-US" sz="2000">
                <a:latin typeface="楷体" panose="02010609060101010101" pitchFamily="49" charset="-122"/>
                <a:ea typeface="楷体" panose="02010609060101010101" pitchFamily="49" charset="-122"/>
              </a:rPr>
              <a:t>    是指在审计之前将审计的日期、审计的目的及主要内容，预先通知被审计单位而进行的审计。</a:t>
            </a:r>
            <a:endParaRPr lang="zh-CN" altLang="en-US" sz="2000">
              <a:latin typeface="楷体" panose="02010609060101010101" pitchFamily="49" charset="-122"/>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1054100" y="836613"/>
            <a:ext cx="10153650" cy="1438275"/>
            <a:chOff x="946620" y="1670343"/>
            <a:chExt cx="10153650" cy="1438276"/>
          </a:xfrm>
        </p:grpSpPr>
        <p:grpSp>
          <p:nvGrpSpPr>
            <p:cNvPr id="69654"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69658"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69655" name="TextBox 90"/>
            <p:cNvSpPr txBox="1">
              <a:spLocks noChangeArrowheads="1"/>
            </p:cNvSpPr>
            <p:nvPr/>
          </p:nvSpPr>
          <p:spPr bwMode="auto">
            <a:xfrm>
              <a:off x="1583208" y="1697331"/>
              <a:ext cx="9517062" cy="458787"/>
            </a:xfrm>
            <a:prstGeom prst="rect">
              <a:avLst/>
            </a:prstGeom>
            <a:noFill/>
            <a:ln w="9525">
              <a:noFill/>
              <a:miter lim="800000"/>
            </a:ln>
          </p:spPr>
          <p:txBody>
            <a:bodyPr lIns="182843" tIns="91422" rIns="182843" bIns="91422">
              <a:spAutoFit/>
            </a:bodyPr>
            <a:lstStyle/>
            <a:p>
              <a:r>
                <a:rPr lang="zh-CN" altLang="en-US" b="1">
                  <a:solidFill>
                    <a:srgbClr val="F79646"/>
                  </a:solidFill>
                </a:rPr>
                <a:t>一、审计机构</a:t>
              </a:r>
              <a:endParaRPr lang="zh-CN" altLang="en-US" b="1">
                <a:solidFill>
                  <a:srgbClr val="F79646"/>
                </a:solidFill>
              </a:endParaRPr>
            </a:p>
          </p:txBody>
        </p:sp>
        <p:sp>
          <p:nvSpPr>
            <p:cNvPr id="69656" name="TextBox 89"/>
            <p:cNvSpPr txBox="1">
              <a:spLocks noChangeArrowheads="1"/>
            </p:cNvSpPr>
            <p:nvPr/>
          </p:nvSpPr>
          <p:spPr bwMode="auto">
            <a:xfrm>
              <a:off x="1583208" y="2603793"/>
              <a:ext cx="9517062" cy="504826"/>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认识审计组织</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2718" name="Rectangle 1026"/>
          <p:cNvSpPr>
            <a:spLocks noChangeArrowheads="1"/>
          </p:cNvSpPr>
          <p:nvPr/>
        </p:nvSpPr>
        <p:spPr bwMode="auto">
          <a:xfrm>
            <a:off x="1558925" y="1916113"/>
            <a:ext cx="5832475" cy="711200"/>
          </a:xfrm>
          <a:prstGeom prst="rect">
            <a:avLst/>
          </a:prstGeom>
          <a:noFill/>
          <a:ln w="9525">
            <a:noFill/>
            <a:miter lim="800000"/>
          </a:ln>
        </p:spPr>
        <p:txBody>
          <a:bodyPr anchor="b"/>
          <a:lstStyle/>
          <a:p>
            <a:pPr algn="ctr" eaLnBrk="0" hangingPunct="0"/>
            <a:r>
              <a:rPr lang="en-US" altLang="zh-CN" sz="2800" b="1">
                <a:latin typeface="Calibri" panose="020F0502020204030204" pitchFamily="34" charset="0"/>
              </a:rPr>
              <a:t>1.</a:t>
            </a:r>
            <a:r>
              <a:rPr lang="zh-CN" altLang="en-US" sz="2800" b="1">
                <a:latin typeface="Calibri" panose="020F0502020204030204" pitchFamily="34" charset="0"/>
              </a:rPr>
              <a:t>我国政府审计机关的设置</a:t>
            </a:r>
            <a:endParaRPr lang="zh-CN" altLang="en-US" sz="2800" b="1">
              <a:latin typeface="Calibri" panose="020F0502020204030204" pitchFamily="34" charset="0"/>
            </a:endParaRPr>
          </a:p>
        </p:txBody>
      </p:sp>
      <p:sp>
        <p:nvSpPr>
          <p:cNvPr id="6149" name="Text Box 1029" descr="粉色面巾纸"/>
          <p:cNvSpPr txBox="1">
            <a:spLocks noChangeArrowheads="1"/>
          </p:cNvSpPr>
          <p:nvPr/>
        </p:nvSpPr>
        <p:spPr bwMode="auto">
          <a:xfrm>
            <a:off x="2278063" y="3779838"/>
            <a:ext cx="2087562" cy="457200"/>
          </a:xfrm>
          <a:prstGeom prst="rect">
            <a:avLst/>
          </a:prstGeom>
          <a:blipFill dpi="0" rotWithShape="1">
            <a:blip r:embed="rId1"/>
            <a:srcRect/>
            <a:tile tx="0" ty="0" sx="100000" sy="100000" flip="none" algn="tl"/>
          </a:blipFill>
          <a:ln w="19050">
            <a:noFill/>
            <a:miter lim="800000"/>
          </a:ln>
          <a:effectLst>
            <a:prstShdw prst="shdw17" dist="17961" dir="2700000">
              <a:srgbClr val="997A7A"/>
            </a:prstShdw>
          </a:effectLst>
        </p:spPr>
        <p:txBody>
          <a:bodyPr>
            <a:spAutoFit/>
          </a:bodyPr>
          <a:lstStyle/>
          <a:p>
            <a:pPr>
              <a:spcBef>
                <a:spcPct val="50000"/>
              </a:spcBef>
            </a:pPr>
            <a:r>
              <a:rPr lang="zh-CN" altLang="en-US" sz="2400">
                <a:solidFill>
                  <a:schemeClr val="folHlink"/>
                </a:solidFill>
                <a:latin typeface="Verdana" panose="020B0604030504040204" pitchFamily="34" charset="0"/>
                <a:ea typeface="华文细黑" panose="02010600040101010101" pitchFamily="2" charset="-122"/>
              </a:rPr>
              <a:t>中央审计机关</a:t>
            </a:r>
            <a:endParaRPr lang="zh-CN" altLang="en-US" sz="2400">
              <a:solidFill>
                <a:schemeClr val="folHlink"/>
              </a:solidFill>
              <a:latin typeface="Verdana" panose="020B0604030504040204" pitchFamily="34" charset="0"/>
              <a:ea typeface="华文细黑" panose="02010600040101010101" pitchFamily="2" charset="-122"/>
            </a:endParaRPr>
          </a:p>
        </p:txBody>
      </p:sp>
      <p:sp>
        <p:nvSpPr>
          <p:cNvPr id="6150" name="Text Box 1030" descr="粉色面巾纸"/>
          <p:cNvSpPr txBox="1">
            <a:spLocks noChangeArrowheads="1"/>
          </p:cNvSpPr>
          <p:nvPr/>
        </p:nvSpPr>
        <p:spPr bwMode="auto">
          <a:xfrm>
            <a:off x="2278063" y="4643438"/>
            <a:ext cx="2087562" cy="1665287"/>
          </a:xfrm>
          <a:prstGeom prst="rect">
            <a:avLst/>
          </a:prstGeom>
          <a:blipFill dpi="0" rotWithShape="1">
            <a:blip r:embed="rId1"/>
            <a:srcRect/>
            <a:tile tx="0" ty="0" sx="100000" sy="100000" flip="none" algn="tl"/>
          </a:blipFill>
          <a:ln w="9525">
            <a:noFill/>
            <a:miter lim="800000"/>
          </a:ln>
          <a:effectLst>
            <a:prstShdw prst="shdw17" dist="17961" dir="2700000">
              <a:srgbClr val="997A7A"/>
            </a:prstShdw>
          </a:effectLst>
        </p:spPr>
        <p:txBody>
          <a:bodyPr lIns="126000" tIns="118800" bIns="118800">
            <a:spAutoFit/>
          </a:bodyPr>
          <a:lstStyle/>
          <a:p>
            <a:pPr>
              <a:lnSpc>
                <a:spcPct val="90000"/>
              </a:lnSpc>
              <a:spcBef>
                <a:spcPct val="20000"/>
              </a:spcBef>
              <a:buClr>
                <a:schemeClr val="accent2"/>
              </a:buClr>
              <a:buFont typeface="Wingdings" panose="05000000000000000000" pitchFamily="2" charset="2"/>
              <a:buNone/>
            </a:pPr>
            <a:r>
              <a:rPr lang="en-US" altLang="zh-CN" sz="2000">
                <a:solidFill>
                  <a:schemeClr val="folHlink"/>
                </a:solidFill>
                <a:latin typeface="Verdana" panose="020B0604030504040204" pitchFamily="34" charset="0"/>
                <a:ea typeface="华文细黑" panose="02010600040101010101" pitchFamily="2" charset="-122"/>
              </a:rPr>
              <a:t>   </a:t>
            </a:r>
            <a:r>
              <a:rPr lang="zh-CN" altLang="en-US" sz="2000">
                <a:solidFill>
                  <a:schemeClr val="folHlink"/>
                </a:solidFill>
                <a:latin typeface="Verdana" panose="020B0604030504040204" pitchFamily="34" charset="0"/>
                <a:ea typeface="华文细黑" panose="02010600040101010101" pitchFamily="2" charset="-122"/>
              </a:rPr>
              <a:t>国务院设立</a:t>
            </a:r>
            <a:r>
              <a:rPr lang="zh-CN" altLang="en-US" sz="2000">
                <a:solidFill>
                  <a:srgbClr val="CC00CC"/>
                </a:solidFill>
                <a:latin typeface="Verdana" panose="020B0604030504040204" pitchFamily="34" charset="0"/>
                <a:ea typeface="华文细黑" panose="02010600040101010101" pitchFamily="2" charset="-122"/>
              </a:rPr>
              <a:t>审计署</a:t>
            </a:r>
            <a:r>
              <a:rPr lang="zh-CN" altLang="en-US" sz="2000">
                <a:solidFill>
                  <a:schemeClr val="folHlink"/>
                </a:solidFill>
                <a:latin typeface="Verdana" panose="020B0604030504040204" pitchFamily="34" charset="0"/>
                <a:ea typeface="华文细黑" panose="02010600040101010101" pitchFamily="2" charset="-122"/>
              </a:rPr>
              <a:t>，在国务院总理领导下，主管全国的审计工作。</a:t>
            </a:r>
            <a:r>
              <a:rPr lang="zh-CN" altLang="en-US" sz="2400">
                <a:latin typeface="Verdana" panose="020B0604030504040204" pitchFamily="34" charset="0"/>
              </a:rPr>
              <a:t> </a:t>
            </a:r>
            <a:endParaRPr lang="zh-CN" altLang="en-US" sz="2400">
              <a:solidFill>
                <a:schemeClr val="accent2"/>
              </a:solidFill>
              <a:latin typeface="Verdana" panose="020B0604030504040204" pitchFamily="34" charset="0"/>
            </a:endParaRPr>
          </a:p>
        </p:txBody>
      </p:sp>
      <p:sp>
        <p:nvSpPr>
          <p:cNvPr id="6151" name="Text Box 1031" descr="粉色面巾纸"/>
          <p:cNvSpPr txBox="1">
            <a:spLocks noChangeArrowheads="1"/>
          </p:cNvSpPr>
          <p:nvPr/>
        </p:nvSpPr>
        <p:spPr bwMode="auto">
          <a:xfrm>
            <a:off x="4799013" y="3779838"/>
            <a:ext cx="2087562" cy="457200"/>
          </a:xfrm>
          <a:prstGeom prst="rect">
            <a:avLst/>
          </a:prstGeom>
          <a:blipFill dpi="0" rotWithShape="1">
            <a:blip r:embed="rId1"/>
            <a:srcRect/>
            <a:tile tx="0" ty="0" sx="100000" sy="100000" flip="none" algn="tl"/>
          </a:blipFill>
          <a:ln w="19050">
            <a:noFill/>
            <a:miter lim="800000"/>
          </a:ln>
          <a:effectLst>
            <a:prstShdw prst="shdw17" dist="17961" dir="2700000">
              <a:srgbClr val="997A7A"/>
            </a:prstShdw>
          </a:effectLst>
        </p:spPr>
        <p:txBody>
          <a:bodyPr>
            <a:spAutoFit/>
          </a:bodyPr>
          <a:lstStyle/>
          <a:p>
            <a:pPr>
              <a:spcBef>
                <a:spcPct val="50000"/>
              </a:spcBef>
            </a:pPr>
            <a:r>
              <a:rPr lang="zh-CN" altLang="en-US" sz="2400">
                <a:solidFill>
                  <a:schemeClr val="folHlink"/>
                </a:solidFill>
                <a:latin typeface="Verdana" panose="020B0604030504040204" pitchFamily="34" charset="0"/>
                <a:ea typeface="华文细黑" panose="02010600040101010101" pitchFamily="2" charset="-122"/>
              </a:rPr>
              <a:t>地方审计机关</a:t>
            </a:r>
            <a:endParaRPr lang="zh-CN" altLang="en-US" sz="2400">
              <a:solidFill>
                <a:schemeClr val="folHlink"/>
              </a:solidFill>
              <a:latin typeface="Verdana" panose="020B0604030504040204" pitchFamily="34" charset="0"/>
              <a:ea typeface="华文细黑" panose="02010600040101010101" pitchFamily="2" charset="-122"/>
            </a:endParaRPr>
          </a:p>
        </p:txBody>
      </p:sp>
      <p:sp>
        <p:nvSpPr>
          <p:cNvPr id="6152" name="Text Box 1032" descr="粉色面巾纸"/>
          <p:cNvSpPr txBox="1">
            <a:spLocks noChangeArrowheads="1"/>
          </p:cNvSpPr>
          <p:nvPr/>
        </p:nvSpPr>
        <p:spPr bwMode="auto">
          <a:xfrm>
            <a:off x="4799013" y="4643438"/>
            <a:ext cx="2087562" cy="1647825"/>
          </a:xfrm>
          <a:prstGeom prst="rect">
            <a:avLst/>
          </a:prstGeom>
          <a:blipFill dpi="0" rotWithShape="1">
            <a:blip r:embed="rId1"/>
            <a:srcRect/>
            <a:tile tx="0" ty="0" sx="100000" sy="100000" flip="none" algn="tl"/>
          </a:blipFill>
          <a:ln w="9525">
            <a:noFill/>
            <a:miter lim="800000"/>
          </a:ln>
          <a:effectLst>
            <a:prstShdw prst="shdw17" dist="17961" dir="2700000">
              <a:srgbClr val="997A7A"/>
            </a:prstShdw>
          </a:effectLst>
        </p:spPr>
        <p:txBody>
          <a:bodyPr lIns="162000" tIns="118800" bIns="154800">
            <a:spAutoFit/>
          </a:bodyPr>
          <a:lstStyle/>
          <a:p>
            <a:pPr>
              <a:lnSpc>
                <a:spcPct val="90000"/>
              </a:lnSpc>
              <a:spcBef>
                <a:spcPct val="20000"/>
              </a:spcBef>
              <a:buClr>
                <a:schemeClr val="accent2"/>
              </a:buClr>
              <a:buFont typeface="Wingdings" panose="05000000000000000000" pitchFamily="2" charset="2"/>
              <a:buNone/>
            </a:pPr>
            <a:r>
              <a:rPr lang="en-US" altLang="zh-CN" sz="2000">
                <a:solidFill>
                  <a:schemeClr val="folHlink"/>
                </a:solidFill>
                <a:latin typeface="华文细黑" panose="02010600040101010101" pitchFamily="2" charset="-122"/>
                <a:ea typeface="华文细黑" panose="02010600040101010101" pitchFamily="2" charset="-122"/>
              </a:rPr>
              <a:t>    </a:t>
            </a:r>
            <a:r>
              <a:rPr lang="zh-CN" altLang="en-US" sz="2000">
                <a:solidFill>
                  <a:schemeClr val="folHlink"/>
                </a:solidFill>
                <a:latin typeface="华文细黑" panose="02010600040101010101" pitchFamily="2" charset="-122"/>
                <a:ea typeface="华文细黑" panose="02010600040101010101" pitchFamily="2" charset="-122"/>
              </a:rPr>
              <a:t>地方各级审计机关对本级人民政府和上一级审计机关负责并报告工作 。</a:t>
            </a:r>
            <a:endParaRPr lang="zh-CN" altLang="en-US" sz="2400">
              <a:solidFill>
                <a:schemeClr val="accent2"/>
              </a:solidFill>
              <a:latin typeface="Verdana" panose="020B0604030504040204" pitchFamily="34" charset="0"/>
            </a:endParaRPr>
          </a:p>
        </p:txBody>
      </p:sp>
      <p:sp>
        <p:nvSpPr>
          <p:cNvPr id="6153" name="Text Box 1033" descr="粉色面巾纸"/>
          <p:cNvSpPr txBox="1">
            <a:spLocks noChangeArrowheads="1"/>
          </p:cNvSpPr>
          <p:nvPr/>
        </p:nvSpPr>
        <p:spPr bwMode="auto">
          <a:xfrm>
            <a:off x="7318375" y="3779838"/>
            <a:ext cx="2057400" cy="457200"/>
          </a:xfrm>
          <a:prstGeom prst="rect">
            <a:avLst/>
          </a:prstGeom>
          <a:blipFill dpi="0" rotWithShape="1">
            <a:blip r:embed="rId1"/>
            <a:srcRect/>
            <a:tile tx="0" ty="0" sx="100000" sy="100000" flip="none" algn="tl"/>
          </a:blipFill>
          <a:ln w="19050">
            <a:noFill/>
            <a:miter lim="800000"/>
          </a:ln>
          <a:effectLst>
            <a:prstShdw prst="shdw17" dist="17961" dir="2700000">
              <a:srgbClr val="997A7A"/>
            </a:prstShdw>
          </a:effectLst>
        </p:spPr>
        <p:txBody>
          <a:bodyPr>
            <a:spAutoFit/>
          </a:bodyPr>
          <a:lstStyle/>
          <a:p>
            <a:r>
              <a:rPr lang="zh-CN" altLang="en-US" sz="2400">
                <a:solidFill>
                  <a:schemeClr val="folHlink"/>
                </a:solidFill>
                <a:latin typeface="Verdana" panose="020B0604030504040204" pitchFamily="34" charset="0"/>
                <a:ea typeface="华文细黑" panose="02010600040101010101" pitchFamily="2" charset="-122"/>
              </a:rPr>
              <a:t>特派员办事处</a:t>
            </a:r>
            <a:endParaRPr lang="zh-CN" altLang="en-US" sz="2400">
              <a:solidFill>
                <a:schemeClr val="folHlink"/>
              </a:solidFill>
              <a:latin typeface="Verdana" panose="020B0604030504040204" pitchFamily="34" charset="0"/>
              <a:ea typeface="华文细黑" panose="02010600040101010101" pitchFamily="2" charset="-122"/>
            </a:endParaRPr>
          </a:p>
        </p:txBody>
      </p:sp>
      <p:sp>
        <p:nvSpPr>
          <p:cNvPr id="6154" name="Text Box 1034" descr="粉色面巾纸"/>
          <p:cNvSpPr txBox="1">
            <a:spLocks noChangeArrowheads="1"/>
          </p:cNvSpPr>
          <p:nvPr/>
        </p:nvSpPr>
        <p:spPr bwMode="auto">
          <a:xfrm>
            <a:off x="7318375" y="4643438"/>
            <a:ext cx="2089150" cy="1652587"/>
          </a:xfrm>
          <a:prstGeom prst="rect">
            <a:avLst/>
          </a:prstGeom>
          <a:blipFill dpi="0" rotWithShape="1">
            <a:blip r:embed="rId1"/>
            <a:srcRect/>
            <a:tile tx="0" ty="0" sx="100000" sy="100000" flip="none" algn="tl"/>
          </a:blipFill>
          <a:ln w="9525">
            <a:noFill/>
            <a:miter lim="800000"/>
          </a:ln>
          <a:effectLst>
            <a:prstShdw prst="shdw17" dist="17961" dir="2700000">
              <a:srgbClr val="997A7A"/>
            </a:prstShdw>
          </a:effectLst>
        </p:spPr>
        <p:txBody>
          <a:bodyPr lIns="126000" bIns="82800">
            <a:spAutoFit/>
          </a:bodyPr>
          <a:lstStyle/>
          <a:p>
            <a:r>
              <a:rPr lang="en-US" altLang="zh-CN" sz="2000">
                <a:solidFill>
                  <a:schemeClr val="folHlink"/>
                </a:solidFill>
                <a:latin typeface="Verdana" panose="020B0604030504040204" pitchFamily="34" charset="0"/>
                <a:ea typeface="华文细黑" panose="02010600040101010101" pitchFamily="2" charset="-122"/>
              </a:rPr>
              <a:t>   </a:t>
            </a:r>
            <a:r>
              <a:rPr lang="zh-CN" altLang="en-US" sz="2000">
                <a:solidFill>
                  <a:schemeClr val="folHlink"/>
                </a:solidFill>
                <a:latin typeface="Verdana" panose="020B0604030504040204" pitchFamily="34" charset="0"/>
                <a:ea typeface="华文细黑" panose="02010600040101010101" pitchFamily="2" charset="-122"/>
              </a:rPr>
              <a:t>政府审计机关根据工作需要，可以在其</a:t>
            </a:r>
            <a:r>
              <a:rPr lang="zh-CN" altLang="en-US" sz="2000">
                <a:solidFill>
                  <a:srgbClr val="CC00CC"/>
                </a:solidFill>
                <a:latin typeface="Verdana" panose="020B0604030504040204" pitchFamily="34" charset="0"/>
                <a:ea typeface="华文细黑" panose="02010600040101010101" pitchFamily="2" charset="-122"/>
              </a:rPr>
              <a:t>审计管辖范围内派出审计特派员</a:t>
            </a:r>
            <a:r>
              <a:rPr lang="zh-CN" altLang="en-US" sz="2000">
                <a:solidFill>
                  <a:schemeClr val="folHlink"/>
                </a:solidFill>
                <a:latin typeface="Verdana" panose="020B0604030504040204" pitchFamily="34" charset="0"/>
                <a:ea typeface="华文细黑" panose="02010600040101010101" pitchFamily="2" charset="-122"/>
              </a:rPr>
              <a:t>。</a:t>
            </a:r>
            <a:endParaRPr lang="zh-CN" altLang="en-US" sz="2400">
              <a:solidFill>
                <a:schemeClr val="accent2"/>
              </a:solidFill>
              <a:latin typeface="Verdana" panose="020B0604030504040204" pitchFamily="34" charset="0"/>
              <a:ea typeface="华文新魏" panose="02010800040101010101" charset="-122"/>
              <a:cs typeface="华文新魏" panose="02010800040101010101" charset="-122"/>
            </a:endParaRPr>
          </a:p>
        </p:txBody>
      </p:sp>
      <p:sp>
        <p:nvSpPr>
          <p:cNvPr id="6159" name="Text Box 1039" descr="粉色面巾纸"/>
          <p:cNvSpPr txBox="1">
            <a:spLocks noChangeArrowheads="1"/>
          </p:cNvSpPr>
          <p:nvPr/>
        </p:nvSpPr>
        <p:spPr bwMode="auto">
          <a:xfrm>
            <a:off x="4799013" y="3060700"/>
            <a:ext cx="2089150" cy="457200"/>
          </a:xfrm>
          <a:prstGeom prst="rect">
            <a:avLst/>
          </a:prstGeom>
          <a:blipFill dpi="0" rotWithShape="1">
            <a:blip r:embed="rId1"/>
            <a:srcRect/>
            <a:tile tx="0" ty="0" sx="100000" sy="100000" flip="none" algn="tl"/>
          </a:blipFill>
          <a:ln w="19050" algn="ctr">
            <a:noFill/>
            <a:miter lim="800000"/>
          </a:ln>
          <a:effectLst>
            <a:prstShdw prst="shdw17" dist="17961" dir="2700000">
              <a:srgbClr val="997A7A"/>
            </a:prstShdw>
          </a:effectLst>
        </p:spPr>
        <p:txBody>
          <a:bodyPr>
            <a:spAutoFit/>
          </a:bodyPr>
          <a:lstStyle/>
          <a:p>
            <a:pPr algn="ctr" eaLnBrk="0" hangingPunct="0">
              <a:spcBef>
                <a:spcPct val="50000"/>
              </a:spcBef>
            </a:pPr>
            <a:r>
              <a:rPr lang="zh-CN" altLang="en-US" sz="2400">
                <a:solidFill>
                  <a:schemeClr val="folHlink"/>
                </a:solidFill>
                <a:latin typeface="Times New Roman" panose="02020603050405020304" pitchFamily="18" charset="0"/>
                <a:ea typeface="华文细黑" panose="02010600040101010101" pitchFamily="2" charset="-122"/>
              </a:rPr>
              <a:t>政府审计机关</a:t>
            </a:r>
            <a:endParaRPr lang="zh-CN" altLang="en-US" sz="2400">
              <a:solidFill>
                <a:schemeClr val="folHlink"/>
              </a:solidFill>
              <a:latin typeface="Times New Roman" panose="02020603050405020304" pitchFamily="18" charset="0"/>
              <a:ea typeface="华文细黑" panose="02010600040101010101" pitchFamily="2" charset="-122"/>
            </a:endParaRPr>
          </a:p>
        </p:txBody>
      </p:sp>
      <p:cxnSp>
        <p:nvCxnSpPr>
          <p:cNvPr id="6162" name="AutoShape 1042"/>
          <p:cNvCxnSpPr>
            <a:cxnSpLocks noChangeShapeType="1"/>
            <a:stCxn id="6159" idx="1"/>
            <a:endCxn id="6149" idx="0"/>
          </p:cNvCxnSpPr>
          <p:nvPr/>
        </p:nvCxnSpPr>
        <p:spPr bwMode="auto">
          <a:xfrm rot="10800000" flipV="1">
            <a:off x="3322638" y="3289300"/>
            <a:ext cx="1476375" cy="490538"/>
          </a:xfrm>
          <a:prstGeom prst="bentConnector2">
            <a:avLst/>
          </a:prstGeom>
          <a:noFill/>
          <a:ln w="19050">
            <a:solidFill>
              <a:schemeClr val="accent2"/>
            </a:solidFill>
            <a:miter lim="800000"/>
            <a:tailEnd type="triangle" w="med" len="med"/>
          </a:ln>
        </p:spPr>
      </p:cxnSp>
      <p:cxnSp>
        <p:nvCxnSpPr>
          <p:cNvPr id="6164" name="AutoShape 1044"/>
          <p:cNvCxnSpPr>
            <a:cxnSpLocks noChangeShapeType="1"/>
            <a:stCxn id="6159" idx="3"/>
            <a:endCxn id="6153" idx="0"/>
          </p:cNvCxnSpPr>
          <p:nvPr/>
        </p:nvCxnSpPr>
        <p:spPr bwMode="auto">
          <a:xfrm>
            <a:off x="6888163" y="3289300"/>
            <a:ext cx="1458912" cy="490538"/>
          </a:xfrm>
          <a:prstGeom prst="bentConnector2">
            <a:avLst/>
          </a:prstGeom>
          <a:noFill/>
          <a:ln w="19050">
            <a:solidFill>
              <a:schemeClr val="accent2"/>
            </a:solidFill>
            <a:miter lim="800000"/>
            <a:tailEnd type="triangle" w="med" len="med"/>
          </a:ln>
        </p:spPr>
      </p:cxnSp>
      <p:cxnSp>
        <p:nvCxnSpPr>
          <p:cNvPr id="6166" name="AutoShape 1046"/>
          <p:cNvCxnSpPr>
            <a:cxnSpLocks noChangeShapeType="1"/>
            <a:stCxn id="6159" idx="2"/>
            <a:endCxn id="6151" idx="0"/>
          </p:cNvCxnSpPr>
          <p:nvPr/>
        </p:nvCxnSpPr>
        <p:spPr bwMode="auto">
          <a:xfrm>
            <a:off x="5843588" y="3517900"/>
            <a:ext cx="0" cy="261938"/>
          </a:xfrm>
          <a:prstGeom prst="straightConnector1">
            <a:avLst/>
          </a:prstGeom>
          <a:noFill/>
          <a:ln w="19050">
            <a:solidFill>
              <a:schemeClr val="accent2"/>
            </a:solidFill>
            <a:round/>
            <a:tailEnd type="triangle" w="med" len="med"/>
          </a:ln>
        </p:spPr>
      </p:cxnSp>
      <p:cxnSp>
        <p:nvCxnSpPr>
          <p:cNvPr id="6167" name="AutoShape 1047"/>
          <p:cNvCxnSpPr>
            <a:cxnSpLocks noChangeShapeType="1"/>
            <a:stCxn id="6149" idx="2"/>
            <a:endCxn id="6150" idx="0"/>
          </p:cNvCxnSpPr>
          <p:nvPr/>
        </p:nvCxnSpPr>
        <p:spPr bwMode="auto">
          <a:xfrm>
            <a:off x="3322638" y="4237038"/>
            <a:ext cx="0" cy="406400"/>
          </a:xfrm>
          <a:prstGeom prst="straightConnector1">
            <a:avLst/>
          </a:prstGeom>
          <a:noFill/>
          <a:ln w="19050">
            <a:solidFill>
              <a:schemeClr val="accent2"/>
            </a:solidFill>
            <a:round/>
            <a:tailEnd type="triangle" w="med" len="med"/>
          </a:ln>
        </p:spPr>
      </p:cxnSp>
      <p:cxnSp>
        <p:nvCxnSpPr>
          <p:cNvPr id="6168" name="AutoShape 1048"/>
          <p:cNvCxnSpPr>
            <a:cxnSpLocks noChangeShapeType="1"/>
            <a:stCxn id="6151" idx="2"/>
            <a:endCxn id="6152" idx="0"/>
          </p:cNvCxnSpPr>
          <p:nvPr/>
        </p:nvCxnSpPr>
        <p:spPr bwMode="auto">
          <a:xfrm>
            <a:off x="5843588" y="4237038"/>
            <a:ext cx="0" cy="406400"/>
          </a:xfrm>
          <a:prstGeom prst="straightConnector1">
            <a:avLst/>
          </a:prstGeom>
          <a:noFill/>
          <a:ln w="19050">
            <a:solidFill>
              <a:schemeClr val="accent2"/>
            </a:solidFill>
            <a:round/>
            <a:tailEnd type="triangle" w="med" len="med"/>
          </a:ln>
        </p:spPr>
      </p:cxnSp>
      <p:cxnSp>
        <p:nvCxnSpPr>
          <p:cNvPr id="6169" name="AutoShape 1049"/>
          <p:cNvCxnSpPr>
            <a:cxnSpLocks noChangeShapeType="1"/>
            <a:stCxn id="6153" idx="2"/>
            <a:endCxn id="6154" idx="0"/>
          </p:cNvCxnSpPr>
          <p:nvPr/>
        </p:nvCxnSpPr>
        <p:spPr bwMode="auto">
          <a:xfrm>
            <a:off x="8347075" y="4237038"/>
            <a:ext cx="15875" cy="406400"/>
          </a:xfrm>
          <a:prstGeom prst="straightConnector1">
            <a:avLst/>
          </a:prstGeom>
          <a:noFill/>
          <a:ln w="19050">
            <a:solidFill>
              <a:schemeClr val="accent2"/>
            </a:solidFill>
            <a:round/>
            <a:tailEnd type="triangle" w="med" len="med"/>
          </a:ln>
        </p:spPr>
      </p:cxnSp>
      <p:sp>
        <p:nvSpPr>
          <p:cNvPr id="72732" name="Rectangle 1026"/>
          <p:cNvSpPr>
            <a:spLocks noChangeArrowheads="1"/>
          </p:cNvSpPr>
          <p:nvPr/>
        </p:nvSpPr>
        <p:spPr bwMode="auto">
          <a:xfrm>
            <a:off x="1270000" y="1341438"/>
            <a:ext cx="4681538" cy="711200"/>
          </a:xfrm>
          <a:prstGeom prst="rect">
            <a:avLst/>
          </a:prstGeom>
          <a:noFill/>
          <a:ln w="9525">
            <a:noFill/>
            <a:miter lim="800000"/>
          </a:ln>
        </p:spPr>
        <p:txBody>
          <a:bodyPr anchor="b"/>
          <a:lstStyle/>
          <a:p>
            <a:pPr algn="ctr" eaLnBrk="0" hangingPunct="0"/>
            <a:r>
              <a:rPr lang="zh-CN" altLang="en-US" sz="2800" b="1">
                <a:latin typeface="Calibri" panose="020F0502020204030204" pitchFamily="34" charset="0"/>
              </a:rPr>
              <a:t>（一）国家审计机关</a:t>
            </a:r>
            <a:endParaRPr lang="zh-CN" altLang="en-US" sz="2800" b="1">
              <a:latin typeface="Calibri" panose="020F050202020403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par>
                          <p:cTn id="29" fill="hold">
                            <p:stCondLst>
                              <p:cond delay="100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72718"/>
                                        </p:tgtEl>
                                        <p:attrNameLst>
                                          <p:attrName>style.visibility</p:attrName>
                                        </p:attrNameLst>
                                      </p:cBhvr>
                                      <p:to>
                                        <p:strVal val="visible"/>
                                      </p:to>
                                    </p:set>
                                    <p:anim by="(-#ppt_w*2)" calcmode="lin" valueType="num">
                                      <p:cBhvr rctx="PPT">
                                        <p:cTn id="32" dur="500" autoRev="1" fill="hold">
                                          <p:stCondLst>
                                            <p:cond delay="0"/>
                                          </p:stCondLst>
                                        </p:cTn>
                                        <p:tgtEl>
                                          <p:spTgt spid="72718"/>
                                        </p:tgtEl>
                                        <p:attrNameLst>
                                          <p:attrName>ppt_w</p:attrName>
                                        </p:attrNameLst>
                                      </p:cBhvr>
                                    </p:anim>
                                    <p:anim by="(#ppt_w*0.50)" calcmode="lin" valueType="num">
                                      <p:cBhvr>
                                        <p:cTn id="33" dur="500" decel="50000" autoRev="1" fill="hold">
                                          <p:stCondLst>
                                            <p:cond delay="0"/>
                                          </p:stCondLst>
                                        </p:cTn>
                                        <p:tgtEl>
                                          <p:spTgt spid="72718"/>
                                        </p:tgtEl>
                                        <p:attrNameLst>
                                          <p:attrName>ppt_x</p:attrName>
                                        </p:attrNameLst>
                                      </p:cBhvr>
                                    </p:anim>
                                    <p:anim from="(-#ppt_h/2)" to="(#ppt_y)" calcmode="lin" valueType="num">
                                      <p:cBhvr>
                                        <p:cTn id="34" dur="1000" fill="hold">
                                          <p:stCondLst>
                                            <p:cond delay="0"/>
                                          </p:stCondLst>
                                        </p:cTn>
                                        <p:tgtEl>
                                          <p:spTgt spid="72718"/>
                                        </p:tgtEl>
                                        <p:attrNameLst>
                                          <p:attrName>ppt_y</p:attrName>
                                        </p:attrNameLst>
                                      </p:cBhvr>
                                    </p:anim>
                                    <p:animRot by="21600000">
                                      <p:cBhvr>
                                        <p:cTn id="35" dur="1000" fill="hold">
                                          <p:stCondLst>
                                            <p:cond delay="0"/>
                                          </p:stCondLst>
                                        </p:cTn>
                                        <p:tgtEl>
                                          <p:spTgt spid="72718"/>
                                        </p:tgtEl>
                                        <p:attrNameLst>
                                          <p:attrName>r</p:attrName>
                                        </p:attrNameLst>
                                      </p:cBhvr>
                                    </p:animRot>
                                  </p:childTnLst>
                                </p:cTn>
                              </p:par>
                            </p:childTnLst>
                          </p:cTn>
                        </p:par>
                        <p:par>
                          <p:cTn id="36" fill="hold">
                            <p:stCondLst>
                              <p:cond delay="3700"/>
                            </p:stCondLst>
                            <p:childTnLst>
                              <p:par>
                                <p:cTn id="37" presetID="37" presetClass="entr" presetSubtype="0" fill="hold" grpId="0" nodeType="afterEffect">
                                  <p:stCondLst>
                                    <p:cond delay="0"/>
                                  </p:stCondLst>
                                  <p:childTnLst>
                                    <p:set>
                                      <p:cBhvr>
                                        <p:cTn id="38" dur="1" fill="hold">
                                          <p:stCondLst>
                                            <p:cond delay="0"/>
                                          </p:stCondLst>
                                        </p:cTn>
                                        <p:tgtEl>
                                          <p:spTgt spid="6159"/>
                                        </p:tgtEl>
                                        <p:attrNameLst>
                                          <p:attrName>style.visibility</p:attrName>
                                        </p:attrNameLst>
                                      </p:cBhvr>
                                      <p:to>
                                        <p:strVal val="visible"/>
                                      </p:to>
                                    </p:set>
                                    <p:animEffect transition="in" filter="fade">
                                      <p:cBhvr>
                                        <p:cTn id="39" dur="1000"/>
                                        <p:tgtEl>
                                          <p:spTgt spid="6159"/>
                                        </p:tgtEl>
                                      </p:cBhvr>
                                    </p:animEffect>
                                    <p:anim calcmode="lin" valueType="num">
                                      <p:cBhvr>
                                        <p:cTn id="40" dur="1000" fill="hold"/>
                                        <p:tgtEl>
                                          <p:spTgt spid="6159"/>
                                        </p:tgtEl>
                                        <p:attrNameLst>
                                          <p:attrName>ppt_x</p:attrName>
                                        </p:attrNameLst>
                                      </p:cBhvr>
                                      <p:tavLst>
                                        <p:tav tm="0">
                                          <p:val>
                                            <p:strVal val="#ppt_x"/>
                                          </p:val>
                                        </p:tav>
                                        <p:tav tm="100000">
                                          <p:val>
                                            <p:strVal val="#ppt_x"/>
                                          </p:val>
                                        </p:tav>
                                      </p:tavLst>
                                    </p:anim>
                                    <p:anim calcmode="lin" valueType="num">
                                      <p:cBhvr>
                                        <p:cTn id="41" dur="900" decel="100000" fill="hold"/>
                                        <p:tgtEl>
                                          <p:spTgt spid="615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6159"/>
                                        </p:tgtEl>
                                        <p:attrNameLst>
                                          <p:attrName>ppt_y</p:attrName>
                                        </p:attrNameLst>
                                      </p:cBhvr>
                                      <p:tavLst>
                                        <p:tav tm="0">
                                          <p:val>
                                            <p:strVal val="#ppt_y-.03"/>
                                          </p:val>
                                        </p:tav>
                                        <p:tav tm="100000">
                                          <p:val>
                                            <p:strVal val="#ppt_y"/>
                                          </p:val>
                                        </p:tav>
                                      </p:tavLst>
                                    </p:anim>
                                  </p:childTnLst>
                                </p:cTn>
                              </p:par>
                            </p:childTnLst>
                          </p:cTn>
                        </p:par>
                        <p:par>
                          <p:cTn id="43" fill="hold">
                            <p:stCondLst>
                              <p:cond delay="4700"/>
                            </p:stCondLst>
                            <p:childTnLst>
                              <p:par>
                                <p:cTn id="44" presetID="17" presetClass="entr" presetSubtype="10" fill="hold" nodeType="afterEffect">
                                  <p:stCondLst>
                                    <p:cond delay="0"/>
                                  </p:stCondLst>
                                  <p:childTnLst>
                                    <p:set>
                                      <p:cBhvr>
                                        <p:cTn id="45" dur="1" fill="hold">
                                          <p:stCondLst>
                                            <p:cond delay="0"/>
                                          </p:stCondLst>
                                        </p:cTn>
                                        <p:tgtEl>
                                          <p:spTgt spid="6162"/>
                                        </p:tgtEl>
                                        <p:attrNameLst>
                                          <p:attrName>style.visibility</p:attrName>
                                        </p:attrNameLst>
                                      </p:cBhvr>
                                      <p:to>
                                        <p:strVal val="visible"/>
                                      </p:to>
                                    </p:set>
                                    <p:anim calcmode="lin" valueType="num">
                                      <p:cBhvr>
                                        <p:cTn id="46" dur="1000" fill="hold"/>
                                        <p:tgtEl>
                                          <p:spTgt spid="6162"/>
                                        </p:tgtEl>
                                        <p:attrNameLst>
                                          <p:attrName>ppt_w</p:attrName>
                                        </p:attrNameLst>
                                      </p:cBhvr>
                                      <p:tavLst>
                                        <p:tav tm="0">
                                          <p:val>
                                            <p:fltVal val="0"/>
                                          </p:val>
                                        </p:tav>
                                        <p:tav tm="100000">
                                          <p:val>
                                            <p:strVal val="#ppt_w"/>
                                          </p:val>
                                        </p:tav>
                                      </p:tavLst>
                                    </p:anim>
                                    <p:anim calcmode="lin" valueType="num">
                                      <p:cBhvr>
                                        <p:cTn id="47" dur="1000" fill="hold"/>
                                        <p:tgtEl>
                                          <p:spTgt spid="6162"/>
                                        </p:tgtEl>
                                        <p:attrNameLst>
                                          <p:attrName>ppt_h</p:attrName>
                                        </p:attrNameLst>
                                      </p:cBhvr>
                                      <p:tavLst>
                                        <p:tav tm="0">
                                          <p:val>
                                            <p:strVal val="#ppt_h"/>
                                          </p:val>
                                        </p:tav>
                                        <p:tav tm="100000">
                                          <p:val>
                                            <p:strVal val="#ppt_h"/>
                                          </p:val>
                                        </p:tav>
                                      </p:tavLst>
                                    </p:anim>
                                  </p:childTnLst>
                                </p:cTn>
                              </p:par>
                              <p:par>
                                <p:cTn id="48" presetID="2" presetClass="entr" presetSubtype="8" fill="hold" grpId="0" nodeType="withEffect">
                                  <p:stCondLst>
                                    <p:cond delay="0"/>
                                  </p:stCondLst>
                                  <p:childTnLst>
                                    <p:set>
                                      <p:cBhvr>
                                        <p:cTn id="49" dur="1" fill="hold">
                                          <p:stCondLst>
                                            <p:cond delay="0"/>
                                          </p:stCondLst>
                                        </p:cTn>
                                        <p:tgtEl>
                                          <p:spTgt spid="6149"/>
                                        </p:tgtEl>
                                        <p:attrNameLst>
                                          <p:attrName>style.visibility</p:attrName>
                                        </p:attrNameLst>
                                      </p:cBhvr>
                                      <p:to>
                                        <p:strVal val="visible"/>
                                      </p:to>
                                    </p:set>
                                    <p:anim calcmode="lin" valueType="num">
                                      <p:cBhvr additive="base">
                                        <p:cTn id="50" dur="1000" fill="hold"/>
                                        <p:tgtEl>
                                          <p:spTgt spid="6149"/>
                                        </p:tgtEl>
                                        <p:attrNameLst>
                                          <p:attrName>ppt_x</p:attrName>
                                        </p:attrNameLst>
                                      </p:cBhvr>
                                      <p:tavLst>
                                        <p:tav tm="0">
                                          <p:val>
                                            <p:strVal val="0-#ppt_w/2"/>
                                          </p:val>
                                        </p:tav>
                                        <p:tav tm="100000">
                                          <p:val>
                                            <p:strVal val="#ppt_x"/>
                                          </p:val>
                                        </p:tav>
                                      </p:tavLst>
                                    </p:anim>
                                    <p:anim calcmode="lin" valueType="num">
                                      <p:cBhvr additive="base">
                                        <p:cTn id="51" dur="1000" fill="hold"/>
                                        <p:tgtEl>
                                          <p:spTgt spid="6149"/>
                                        </p:tgtEl>
                                        <p:attrNameLst>
                                          <p:attrName>ppt_y</p:attrName>
                                        </p:attrNameLst>
                                      </p:cBhvr>
                                      <p:tavLst>
                                        <p:tav tm="0">
                                          <p:val>
                                            <p:strVal val="#ppt_y"/>
                                          </p:val>
                                        </p:tav>
                                        <p:tav tm="100000">
                                          <p:val>
                                            <p:strVal val="#ppt_y"/>
                                          </p:val>
                                        </p:tav>
                                      </p:tavLst>
                                    </p:anim>
                                  </p:childTnLst>
                                </p:cTn>
                              </p:par>
                            </p:childTnLst>
                          </p:cTn>
                        </p:par>
                        <p:par>
                          <p:cTn id="52" fill="hold">
                            <p:stCondLst>
                              <p:cond delay="5700"/>
                            </p:stCondLst>
                            <p:childTnLst>
                              <p:par>
                                <p:cTn id="53" presetID="17" presetClass="entr" presetSubtype="10" fill="hold" nodeType="afterEffect">
                                  <p:stCondLst>
                                    <p:cond delay="0"/>
                                  </p:stCondLst>
                                  <p:childTnLst>
                                    <p:set>
                                      <p:cBhvr>
                                        <p:cTn id="54" dur="1" fill="hold">
                                          <p:stCondLst>
                                            <p:cond delay="0"/>
                                          </p:stCondLst>
                                        </p:cTn>
                                        <p:tgtEl>
                                          <p:spTgt spid="6167"/>
                                        </p:tgtEl>
                                        <p:attrNameLst>
                                          <p:attrName>style.visibility</p:attrName>
                                        </p:attrNameLst>
                                      </p:cBhvr>
                                      <p:to>
                                        <p:strVal val="visible"/>
                                      </p:to>
                                    </p:set>
                                    <p:anim calcmode="lin" valueType="num">
                                      <p:cBhvr>
                                        <p:cTn id="55" dur="1000" fill="hold"/>
                                        <p:tgtEl>
                                          <p:spTgt spid="6167"/>
                                        </p:tgtEl>
                                        <p:attrNameLst>
                                          <p:attrName>ppt_w</p:attrName>
                                        </p:attrNameLst>
                                      </p:cBhvr>
                                      <p:tavLst>
                                        <p:tav tm="0">
                                          <p:val>
                                            <p:fltVal val="0"/>
                                          </p:val>
                                        </p:tav>
                                        <p:tav tm="100000">
                                          <p:val>
                                            <p:strVal val="#ppt_w"/>
                                          </p:val>
                                        </p:tav>
                                      </p:tavLst>
                                    </p:anim>
                                    <p:anim calcmode="lin" valueType="num">
                                      <p:cBhvr>
                                        <p:cTn id="56" dur="1000" fill="hold"/>
                                        <p:tgtEl>
                                          <p:spTgt spid="6167"/>
                                        </p:tgtEl>
                                        <p:attrNameLst>
                                          <p:attrName>ppt_h</p:attrName>
                                        </p:attrNameLst>
                                      </p:cBhvr>
                                      <p:tavLst>
                                        <p:tav tm="0">
                                          <p:val>
                                            <p:strVal val="#ppt_h"/>
                                          </p:val>
                                        </p:tav>
                                        <p:tav tm="100000">
                                          <p:val>
                                            <p:strVal val="#ppt_h"/>
                                          </p:val>
                                        </p:tav>
                                      </p:tavLst>
                                    </p:anim>
                                  </p:childTnLst>
                                </p:cTn>
                              </p:par>
                              <p:par>
                                <p:cTn id="57" presetID="2" presetClass="entr" presetSubtype="4" fill="hold" grpId="0" nodeType="withEffect">
                                  <p:stCondLst>
                                    <p:cond delay="0"/>
                                  </p:stCondLst>
                                  <p:childTnLst>
                                    <p:set>
                                      <p:cBhvr>
                                        <p:cTn id="58" dur="1" fill="hold">
                                          <p:stCondLst>
                                            <p:cond delay="0"/>
                                          </p:stCondLst>
                                        </p:cTn>
                                        <p:tgtEl>
                                          <p:spTgt spid="6150"/>
                                        </p:tgtEl>
                                        <p:attrNameLst>
                                          <p:attrName>style.visibility</p:attrName>
                                        </p:attrNameLst>
                                      </p:cBhvr>
                                      <p:to>
                                        <p:strVal val="visible"/>
                                      </p:to>
                                    </p:set>
                                    <p:anim calcmode="lin" valueType="num">
                                      <p:cBhvr additive="base">
                                        <p:cTn id="59" dur="1000" fill="hold"/>
                                        <p:tgtEl>
                                          <p:spTgt spid="6150"/>
                                        </p:tgtEl>
                                        <p:attrNameLst>
                                          <p:attrName>ppt_x</p:attrName>
                                        </p:attrNameLst>
                                      </p:cBhvr>
                                      <p:tavLst>
                                        <p:tav tm="0">
                                          <p:val>
                                            <p:strVal val="#ppt_x"/>
                                          </p:val>
                                        </p:tav>
                                        <p:tav tm="100000">
                                          <p:val>
                                            <p:strVal val="#ppt_x"/>
                                          </p:val>
                                        </p:tav>
                                      </p:tavLst>
                                    </p:anim>
                                    <p:anim calcmode="lin" valueType="num">
                                      <p:cBhvr additive="base">
                                        <p:cTn id="60" dur="1000" fill="hold"/>
                                        <p:tgtEl>
                                          <p:spTgt spid="6150"/>
                                        </p:tgtEl>
                                        <p:attrNameLst>
                                          <p:attrName>ppt_y</p:attrName>
                                        </p:attrNameLst>
                                      </p:cBhvr>
                                      <p:tavLst>
                                        <p:tav tm="0">
                                          <p:val>
                                            <p:strVal val="1+#ppt_h/2"/>
                                          </p:val>
                                        </p:tav>
                                        <p:tav tm="100000">
                                          <p:val>
                                            <p:strVal val="#ppt_y"/>
                                          </p:val>
                                        </p:tav>
                                      </p:tavLst>
                                    </p:anim>
                                  </p:childTnLst>
                                </p:cTn>
                              </p:par>
                            </p:childTnLst>
                          </p:cTn>
                        </p:par>
                        <p:par>
                          <p:cTn id="61" fill="hold">
                            <p:stCondLst>
                              <p:cond delay="6700"/>
                            </p:stCondLst>
                            <p:childTnLst>
                              <p:par>
                                <p:cTn id="62" presetID="17" presetClass="entr" presetSubtype="10" fill="hold" nodeType="afterEffect">
                                  <p:stCondLst>
                                    <p:cond delay="0"/>
                                  </p:stCondLst>
                                  <p:childTnLst>
                                    <p:set>
                                      <p:cBhvr>
                                        <p:cTn id="63" dur="1" fill="hold">
                                          <p:stCondLst>
                                            <p:cond delay="0"/>
                                          </p:stCondLst>
                                        </p:cTn>
                                        <p:tgtEl>
                                          <p:spTgt spid="6166"/>
                                        </p:tgtEl>
                                        <p:attrNameLst>
                                          <p:attrName>style.visibility</p:attrName>
                                        </p:attrNameLst>
                                      </p:cBhvr>
                                      <p:to>
                                        <p:strVal val="visible"/>
                                      </p:to>
                                    </p:set>
                                    <p:anim calcmode="lin" valueType="num">
                                      <p:cBhvr>
                                        <p:cTn id="64" dur="1000" fill="hold"/>
                                        <p:tgtEl>
                                          <p:spTgt spid="6166"/>
                                        </p:tgtEl>
                                        <p:attrNameLst>
                                          <p:attrName>ppt_w</p:attrName>
                                        </p:attrNameLst>
                                      </p:cBhvr>
                                      <p:tavLst>
                                        <p:tav tm="0">
                                          <p:val>
                                            <p:fltVal val="0"/>
                                          </p:val>
                                        </p:tav>
                                        <p:tav tm="100000">
                                          <p:val>
                                            <p:strVal val="#ppt_w"/>
                                          </p:val>
                                        </p:tav>
                                      </p:tavLst>
                                    </p:anim>
                                    <p:anim calcmode="lin" valueType="num">
                                      <p:cBhvr>
                                        <p:cTn id="65" dur="1000" fill="hold"/>
                                        <p:tgtEl>
                                          <p:spTgt spid="6166"/>
                                        </p:tgtEl>
                                        <p:attrNameLst>
                                          <p:attrName>ppt_h</p:attrName>
                                        </p:attrNameLst>
                                      </p:cBhvr>
                                      <p:tavLst>
                                        <p:tav tm="0">
                                          <p:val>
                                            <p:strVal val="#ppt_h"/>
                                          </p:val>
                                        </p:tav>
                                        <p:tav tm="100000">
                                          <p:val>
                                            <p:strVal val="#ppt_h"/>
                                          </p:val>
                                        </p:tav>
                                      </p:tavLst>
                                    </p:anim>
                                  </p:childTnLst>
                                </p:cTn>
                              </p:par>
                              <p:par>
                                <p:cTn id="66" presetID="2" presetClass="entr" presetSubtype="4" fill="hold" grpId="0" nodeType="withEffect">
                                  <p:stCondLst>
                                    <p:cond delay="0"/>
                                  </p:stCondLst>
                                  <p:childTnLst>
                                    <p:set>
                                      <p:cBhvr>
                                        <p:cTn id="67" dur="1" fill="hold">
                                          <p:stCondLst>
                                            <p:cond delay="0"/>
                                          </p:stCondLst>
                                        </p:cTn>
                                        <p:tgtEl>
                                          <p:spTgt spid="6151"/>
                                        </p:tgtEl>
                                        <p:attrNameLst>
                                          <p:attrName>style.visibility</p:attrName>
                                        </p:attrNameLst>
                                      </p:cBhvr>
                                      <p:to>
                                        <p:strVal val="visible"/>
                                      </p:to>
                                    </p:set>
                                    <p:anim calcmode="lin" valueType="num">
                                      <p:cBhvr additive="base">
                                        <p:cTn id="68" dur="1000" fill="hold"/>
                                        <p:tgtEl>
                                          <p:spTgt spid="6151"/>
                                        </p:tgtEl>
                                        <p:attrNameLst>
                                          <p:attrName>ppt_x</p:attrName>
                                        </p:attrNameLst>
                                      </p:cBhvr>
                                      <p:tavLst>
                                        <p:tav tm="0">
                                          <p:val>
                                            <p:strVal val="#ppt_x"/>
                                          </p:val>
                                        </p:tav>
                                        <p:tav tm="100000">
                                          <p:val>
                                            <p:strVal val="#ppt_x"/>
                                          </p:val>
                                        </p:tav>
                                      </p:tavLst>
                                    </p:anim>
                                    <p:anim calcmode="lin" valueType="num">
                                      <p:cBhvr additive="base">
                                        <p:cTn id="69" dur="1000" fill="hold"/>
                                        <p:tgtEl>
                                          <p:spTgt spid="6151"/>
                                        </p:tgtEl>
                                        <p:attrNameLst>
                                          <p:attrName>ppt_y</p:attrName>
                                        </p:attrNameLst>
                                      </p:cBhvr>
                                      <p:tavLst>
                                        <p:tav tm="0">
                                          <p:val>
                                            <p:strVal val="1+#ppt_h/2"/>
                                          </p:val>
                                        </p:tav>
                                        <p:tav tm="100000">
                                          <p:val>
                                            <p:strVal val="#ppt_y"/>
                                          </p:val>
                                        </p:tav>
                                      </p:tavLst>
                                    </p:anim>
                                  </p:childTnLst>
                                </p:cTn>
                              </p:par>
                            </p:childTnLst>
                          </p:cTn>
                        </p:par>
                        <p:par>
                          <p:cTn id="70" fill="hold">
                            <p:stCondLst>
                              <p:cond delay="7700"/>
                            </p:stCondLst>
                            <p:childTnLst>
                              <p:par>
                                <p:cTn id="71" presetID="17" presetClass="entr" presetSubtype="10" fill="hold" nodeType="afterEffect">
                                  <p:stCondLst>
                                    <p:cond delay="0"/>
                                  </p:stCondLst>
                                  <p:childTnLst>
                                    <p:set>
                                      <p:cBhvr>
                                        <p:cTn id="72" dur="1" fill="hold">
                                          <p:stCondLst>
                                            <p:cond delay="0"/>
                                          </p:stCondLst>
                                        </p:cTn>
                                        <p:tgtEl>
                                          <p:spTgt spid="6168"/>
                                        </p:tgtEl>
                                        <p:attrNameLst>
                                          <p:attrName>style.visibility</p:attrName>
                                        </p:attrNameLst>
                                      </p:cBhvr>
                                      <p:to>
                                        <p:strVal val="visible"/>
                                      </p:to>
                                    </p:set>
                                    <p:anim calcmode="lin" valueType="num">
                                      <p:cBhvr>
                                        <p:cTn id="73" dur="1000" fill="hold"/>
                                        <p:tgtEl>
                                          <p:spTgt spid="6168"/>
                                        </p:tgtEl>
                                        <p:attrNameLst>
                                          <p:attrName>ppt_w</p:attrName>
                                        </p:attrNameLst>
                                      </p:cBhvr>
                                      <p:tavLst>
                                        <p:tav tm="0">
                                          <p:val>
                                            <p:fltVal val="0"/>
                                          </p:val>
                                        </p:tav>
                                        <p:tav tm="100000">
                                          <p:val>
                                            <p:strVal val="#ppt_w"/>
                                          </p:val>
                                        </p:tav>
                                      </p:tavLst>
                                    </p:anim>
                                    <p:anim calcmode="lin" valueType="num">
                                      <p:cBhvr>
                                        <p:cTn id="74" dur="1000" fill="hold"/>
                                        <p:tgtEl>
                                          <p:spTgt spid="6168"/>
                                        </p:tgtEl>
                                        <p:attrNameLst>
                                          <p:attrName>ppt_h</p:attrName>
                                        </p:attrNameLst>
                                      </p:cBhvr>
                                      <p:tavLst>
                                        <p:tav tm="0">
                                          <p:val>
                                            <p:strVal val="#ppt_h"/>
                                          </p:val>
                                        </p:tav>
                                        <p:tav tm="100000">
                                          <p:val>
                                            <p:strVal val="#ppt_h"/>
                                          </p:val>
                                        </p:tav>
                                      </p:tavLst>
                                    </p:anim>
                                  </p:childTnLst>
                                </p:cTn>
                              </p:par>
                              <p:par>
                                <p:cTn id="75" presetID="2" presetClass="entr" presetSubtype="4" fill="hold" grpId="0" nodeType="withEffect">
                                  <p:stCondLst>
                                    <p:cond delay="0"/>
                                  </p:stCondLst>
                                  <p:childTnLst>
                                    <p:set>
                                      <p:cBhvr>
                                        <p:cTn id="76" dur="1" fill="hold">
                                          <p:stCondLst>
                                            <p:cond delay="0"/>
                                          </p:stCondLst>
                                        </p:cTn>
                                        <p:tgtEl>
                                          <p:spTgt spid="6152"/>
                                        </p:tgtEl>
                                        <p:attrNameLst>
                                          <p:attrName>style.visibility</p:attrName>
                                        </p:attrNameLst>
                                      </p:cBhvr>
                                      <p:to>
                                        <p:strVal val="visible"/>
                                      </p:to>
                                    </p:set>
                                    <p:anim calcmode="lin" valueType="num">
                                      <p:cBhvr additive="base">
                                        <p:cTn id="77" dur="1000" fill="hold"/>
                                        <p:tgtEl>
                                          <p:spTgt spid="6152"/>
                                        </p:tgtEl>
                                        <p:attrNameLst>
                                          <p:attrName>ppt_x</p:attrName>
                                        </p:attrNameLst>
                                      </p:cBhvr>
                                      <p:tavLst>
                                        <p:tav tm="0">
                                          <p:val>
                                            <p:strVal val="#ppt_x"/>
                                          </p:val>
                                        </p:tav>
                                        <p:tav tm="100000">
                                          <p:val>
                                            <p:strVal val="#ppt_x"/>
                                          </p:val>
                                        </p:tav>
                                      </p:tavLst>
                                    </p:anim>
                                    <p:anim calcmode="lin" valueType="num">
                                      <p:cBhvr additive="base">
                                        <p:cTn id="78" dur="1000" fill="hold"/>
                                        <p:tgtEl>
                                          <p:spTgt spid="6152"/>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17" presetClass="entr" presetSubtype="10" fill="hold" nodeType="clickEffect">
                                  <p:stCondLst>
                                    <p:cond delay="0"/>
                                  </p:stCondLst>
                                  <p:childTnLst>
                                    <p:set>
                                      <p:cBhvr>
                                        <p:cTn id="82" dur="1" fill="hold">
                                          <p:stCondLst>
                                            <p:cond delay="0"/>
                                          </p:stCondLst>
                                        </p:cTn>
                                        <p:tgtEl>
                                          <p:spTgt spid="6164"/>
                                        </p:tgtEl>
                                        <p:attrNameLst>
                                          <p:attrName>style.visibility</p:attrName>
                                        </p:attrNameLst>
                                      </p:cBhvr>
                                      <p:to>
                                        <p:strVal val="visible"/>
                                      </p:to>
                                    </p:set>
                                    <p:anim calcmode="lin" valueType="num">
                                      <p:cBhvr>
                                        <p:cTn id="83" dur="1000" fill="hold"/>
                                        <p:tgtEl>
                                          <p:spTgt spid="6164"/>
                                        </p:tgtEl>
                                        <p:attrNameLst>
                                          <p:attrName>ppt_w</p:attrName>
                                        </p:attrNameLst>
                                      </p:cBhvr>
                                      <p:tavLst>
                                        <p:tav tm="0">
                                          <p:val>
                                            <p:fltVal val="0"/>
                                          </p:val>
                                        </p:tav>
                                        <p:tav tm="100000">
                                          <p:val>
                                            <p:strVal val="#ppt_w"/>
                                          </p:val>
                                        </p:tav>
                                      </p:tavLst>
                                    </p:anim>
                                    <p:anim calcmode="lin" valueType="num">
                                      <p:cBhvr>
                                        <p:cTn id="84" dur="1000" fill="hold"/>
                                        <p:tgtEl>
                                          <p:spTgt spid="6164"/>
                                        </p:tgtEl>
                                        <p:attrNameLst>
                                          <p:attrName>ppt_h</p:attrName>
                                        </p:attrNameLst>
                                      </p:cBhvr>
                                      <p:tavLst>
                                        <p:tav tm="0">
                                          <p:val>
                                            <p:strVal val="#ppt_h"/>
                                          </p:val>
                                        </p:tav>
                                        <p:tav tm="100000">
                                          <p:val>
                                            <p:strVal val="#ppt_h"/>
                                          </p:val>
                                        </p:tav>
                                      </p:tavLst>
                                    </p:anim>
                                  </p:childTnLst>
                                </p:cTn>
                              </p:par>
                              <p:par>
                                <p:cTn id="85" presetID="2" presetClass="entr" presetSubtype="2" fill="hold" grpId="0" nodeType="withEffect">
                                  <p:stCondLst>
                                    <p:cond delay="0"/>
                                  </p:stCondLst>
                                  <p:childTnLst>
                                    <p:set>
                                      <p:cBhvr>
                                        <p:cTn id="86" dur="1" fill="hold">
                                          <p:stCondLst>
                                            <p:cond delay="0"/>
                                          </p:stCondLst>
                                        </p:cTn>
                                        <p:tgtEl>
                                          <p:spTgt spid="6153"/>
                                        </p:tgtEl>
                                        <p:attrNameLst>
                                          <p:attrName>style.visibility</p:attrName>
                                        </p:attrNameLst>
                                      </p:cBhvr>
                                      <p:to>
                                        <p:strVal val="visible"/>
                                      </p:to>
                                    </p:set>
                                    <p:anim calcmode="lin" valueType="num">
                                      <p:cBhvr additive="base">
                                        <p:cTn id="87" dur="1000" fill="hold"/>
                                        <p:tgtEl>
                                          <p:spTgt spid="6153"/>
                                        </p:tgtEl>
                                        <p:attrNameLst>
                                          <p:attrName>ppt_x</p:attrName>
                                        </p:attrNameLst>
                                      </p:cBhvr>
                                      <p:tavLst>
                                        <p:tav tm="0">
                                          <p:val>
                                            <p:strVal val="1+#ppt_w/2"/>
                                          </p:val>
                                        </p:tav>
                                        <p:tav tm="100000">
                                          <p:val>
                                            <p:strVal val="#ppt_x"/>
                                          </p:val>
                                        </p:tav>
                                      </p:tavLst>
                                    </p:anim>
                                    <p:anim calcmode="lin" valueType="num">
                                      <p:cBhvr additive="base">
                                        <p:cTn id="88" dur="1000" fill="hold"/>
                                        <p:tgtEl>
                                          <p:spTgt spid="6153"/>
                                        </p:tgtEl>
                                        <p:attrNameLst>
                                          <p:attrName>ppt_y</p:attrName>
                                        </p:attrNameLst>
                                      </p:cBhvr>
                                      <p:tavLst>
                                        <p:tav tm="0">
                                          <p:val>
                                            <p:strVal val="#ppt_y"/>
                                          </p:val>
                                        </p:tav>
                                        <p:tav tm="100000">
                                          <p:val>
                                            <p:strVal val="#ppt_y"/>
                                          </p:val>
                                        </p:tav>
                                      </p:tavLst>
                                    </p:anim>
                                  </p:childTnLst>
                                </p:cTn>
                              </p:par>
                            </p:childTnLst>
                          </p:cTn>
                        </p:par>
                        <p:par>
                          <p:cTn id="89" fill="hold">
                            <p:stCondLst>
                              <p:cond delay="1000"/>
                            </p:stCondLst>
                            <p:childTnLst>
                              <p:par>
                                <p:cTn id="90" presetID="17" presetClass="entr" presetSubtype="10" fill="hold" nodeType="afterEffect">
                                  <p:stCondLst>
                                    <p:cond delay="0"/>
                                  </p:stCondLst>
                                  <p:childTnLst>
                                    <p:set>
                                      <p:cBhvr>
                                        <p:cTn id="91" dur="1" fill="hold">
                                          <p:stCondLst>
                                            <p:cond delay="0"/>
                                          </p:stCondLst>
                                        </p:cTn>
                                        <p:tgtEl>
                                          <p:spTgt spid="6169"/>
                                        </p:tgtEl>
                                        <p:attrNameLst>
                                          <p:attrName>style.visibility</p:attrName>
                                        </p:attrNameLst>
                                      </p:cBhvr>
                                      <p:to>
                                        <p:strVal val="visible"/>
                                      </p:to>
                                    </p:set>
                                    <p:anim calcmode="lin" valueType="num">
                                      <p:cBhvr>
                                        <p:cTn id="92" dur="1000" fill="hold"/>
                                        <p:tgtEl>
                                          <p:spTgt spid="6169"/>
                                        </p:tgtEl>
                                        <p:attrNameLst>
                                          <p:attrName>ppt_w</p:attrName>
                                        </p:attrNameLst>
                                      </p:cBhvr>
                                      <p:tavLst>
                                        <p:tav tm="0">
                                          <p:val>
                                            <p:fltVal val="0"/>
                                          </p:val>
                                        </p:tav>
                                        <p:tav tm="100000">
                                          <p:val>
                                            <p:strVal val="#ppt_w"/>
                                          </p:val>
                                        </p:tav>
                                      </p:tavLst>
                                    </p:anim>
                                    <p:anim calcmode="lin" valueType="num">
                                      <p:cBhvr>
                                        <p:cTn id="93" dur="1000" fill="hold"/>
                                        <p:tgtEl>
                                          <p:spTgt spid="6169"/>
                                        </p:tgtEl>
                                        <p:attrNameLst>
                                          <p:attrName>ppt_h</p:attrName>
                                        </p:attrNameLst>
                                      </p:cBhvr>
                                      <p:tavLst>
                                        <p:tav tm="0">
                                          <p:val>
                                            <p:strVal val="#ppt_h"/>
                                          </p:val>
                                        </p:tav>
                                        <p:tav tm="100000">
                                          <p:val>
                                            <p:strVal val="#ppt_h"/>
                                          </p:val>
                                        </p:tav>
                                      </p:tavLst>
                                    </p:anim>
                                  </p:childTnLst>
                                </p:cTn>
                              </p:par>
                              <p:par>
                                <p:cTn id="94" presetID="2" presetClass="entr" presetSubtype="4" fill="hold" grpId="0" nodeType="withEffect">
                                  <p:stCondLst>
                                    <p:cond delay="0"/>
                                  </p:stCondLst>
                                  <p:childTnLst>
                                    <p:set>
                                      <p:cBhvr>
                                        <p:cTn id="95" dur="1" fill="hold">
                                          <p:stCondLst>
                                            <p:cond delay="0"/>
                                          </p:stCondLst>
                                        </p:cTn>
                                        <p:tgtEl>
                                          <p:spTgt spid="6154"/>
                                        </p:tgtEl>
                                        <p:attrNameLst>
                                          <p:attrName>style.visibility</p:attrName>
                                        </p:attrNameLst>
                                      </p:cBhvr>
                                      <p:to>
                                        <p:strVal val="visible"/>
                                      </p:to>
                                    </p:set>
                                    <p:anim calcmode="lin" valueType="num">
                                      <p:cBhvr additive="base">
                                        <p:cTn id="96" dur="1000" fill="hold"/>
                                        <p:tgtEl>
                                          <p:spTgt spid="6154"/>
                                        </p:tgtEl>
                                        <p:attrNameLst>
                                          <p:attrName>ppt_x</p:attrName>
                                        </p:attrNameLst>
                                      </p:cBhvr>
                                      <p:tavLst>
                                        <p:tav tm="0">
                                          <p:val>
                                            <p:strVal val="#ppt_x"/>
                                          </p:val>
                                        </p:tav>
                                        <p:tav tm="100000">
                                          <p:val>
                                            <p:strVal val="#ppt_x"/>
                                          </p:val>
                                        </p:tav>
                                      </p:tavLst>
                                    </p:anim>
                                    <p:anim calcmode="lin" valueType="num">
                                      <p:cBhvr additive="base">
                                        <p:cTn id="97" dur="1000" fill="hold"/>
                                        <p:tgtEl>
                                          <p:spTgt spid="6154"/>
                                        </p:tgtEl>
                                        <p:attrNameLst>
                                          <p:attrName>ppt_y</p:attrName>
                                        </p:attrNameLst>
                                      </p:cBhvr>
                                      <p:tavLst>
                                        <p:tav tm="0">
                                          <p:val>
                                            <p:strVal val="1+#ppt_h/2"/>
                                          </p:val>
                                        </p:tav>
                                        <p:tav tm="100000">
                                          <p:val>
                                            <p:strVal val="#ppt_y"/>
                                          </p:val>
                                        </p:tav>
                                      </p:tavLst>
                                    </p:anim>
                                  </p:childTnLst>
                                </p:cTn>
                              </p:par>
                            </p:childTnLst>
                          </p:cTn>
                        </p:par>
                        <p:par>
                          <p:cTn id="98" fill="hold">
                            <p:stCondLst>
                              <p:cond delay="2000"/>
                            </p:stCondLst>
                            <p:childTnLst>
                              <p:par>
                                <p:cTn id="99" presetID="56" presetClass="entr" presetSubtype="0" fill="hold" grpId="0" nodeType="afterEffect">
                                  <p:stCondLst>
                                    <p:cond delay="0"/>
                                  </p:stCondLst>
                                  <p:iterate type="lt">
                                    <p:tmPct val="10000"/>
                                  </p:iterate>
                                  <p:childTnLst>
                                    <p:set>
                                      <p:cBhvr>
                                        <p:cTn id="100" dur="1" fill="hold">
                                          <p:stCondLst>
                                            <p:cond delay="0"/>
                                          </p:stCondLst>
                                        </p:cTn>
                                        <p:tgtEl>
                                          <p:spTgt spid="72732"/>
                                        </p:tgtEl>
                                        <p:attrNameLst>
                                          <p:attrName>style.visibility</p:attrName>
                                        </p:attrNameLst>
                                      </p:cBhvr>
                                      <p:to>
                                        <p:strVal val="visible"/>
                                      </p:to>
                                    </p:set>
                                    <p:anim by="(-#ppt_w*2)" calcmode="lin" valueType="num">
                                      <p:cBhvr rctx="PPT">
                                        <p:cTn id="101" dur="500" autoRev="1" fill="hold">
                                          <p:stCondLst>
                                            <p:cond delay="0"/>
                                          </p:stCondLst>
                                        </p:cTn>
                                        <p:tgtEl>
                                          <p:spTgt spid="72732"/>
                                        </p:tgtEl>
                                        <p:attrNameLst>
                                          <p:attrName>ppt_w</p:attrName>
                                        </p:attrNameLst>
                                      </p:cBhvr>
                                    </p:anim>
                                    <p:anim by="(#ppt_w*0.50)" calcmode="lin" valueType="num">
                                      <p:cBhvr>
                                        <p:cTn id="102" dur="500" decel="50000" autoRev="1" fill="hold">
                                          <p:stCondLst>
                                            <p:cond delay="0"/>
                                          </p:stCondLst>
                                        </p:cTn>
                                        <p:tgtEl>
                                          <p:spTgt spid="72732"/>
                                        </p:tgtEl>
                                        <p:attrNameLst>
                                          <p:attrName>ppt_x</p:attrName>
                                        </p:attrNameLst>
                                      </p:cBhvr>
                                    </p:anim>
                                    <p:anim from="(-#ppt_h/2)" to="(#ppt_y)" calcmode="lin" valueType="num">
                                      <p:cBhvr>
                                        <p:cTn id="103" dur="1000" fill="hold">
                                          <p:stCondLst>
                                            <p:cond delay="0"/>
                                          </p:stCondLst>
                                        </p:cTn>
                                        <p:tgtEl>
                                          <p:spTgt spid="72732"/>
                                        </p:tgtEl>
                                        <p:attrNameLst>
                                          <p:attrName>ppt_y</p:attrName>
                                        </p:attrNameLst>
                                      </p:cBhvr>
                                    </p:anim>
                                    <p:animRot by="21600000">
                                      <p:cBhvr>
                                        <p:cTn id="104" dur="1000" fill="hold">
                                          <p:stCondLst>
                                            <p:cond delay="0"/>
                                          </p:stCondLst>
                                        </p:cTn>
                                        <p:tgtEl>
                                          <p:spTgt spid="7273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72718" grpId="0" autoUpdateAnimBg="0"/>
      <p:bldP spid="6149" grpId="0" animBg="1" autoUpdateAnimBg="0"/>
      <p:bldP spid="6150" grpId="0" animBg="1" autoUpdateAnimBg="0"/>
      <p:bldP spid="6151" grpId="0" animBg="1" autoUpdateAnimBg="0"/>
      <p:bldP spid="6152" grpId="0" animBg="1" autoUpdateAnimBg="0"/>
      <p:bldP spid="6153" grpId="0" animBg="1" autoUpdateAnimBg="0"/>
      <p:bldP spid="6154" grpId="0" animBg="1" autoUpdateAnimBg="0"/>
      <p:bldP spid="6159" grpId="0" animBg="1"/>
      <p:bldP spid="72732"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052513"/>
            <a:ext cx="10153650" cy="1438275"/>
            <a:chOff x="946620" y="1670343"/>
            <a:chExt cx="10153650" cy="1438276"/>
          </a:xfrm>
        </p:grpSpPr>
        <p:grpSp>
          <p:nvGrpSpPr>
            <p:cNvPr id="71689"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71693"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71690" name="TextBox 90"/>
            <p:cNvSpPr txBox="1">
              <a:spLocks noChangeArrowheads="1"/>
            </p:cNvSpPr>
            <p:nvPr/>
          </p:nvSpPr>
          <p:spPr bwMode="auto">
            <a:xfrm>
              <a:off x="1583208" y="1697331"/>
              <a:ext cx="9517062" cy="458787"/>
            </a:xfrm>
            <a:prstGeom prst="rect">
              <a:avLst/>
            </a:prstGeom>
            <a:noFill/>
            <a:ln w="9525">
              <a:noFill/>
              <a:miter lim="800000"/>
            </a:ln>
          </p:spPr>
          <p:txBody>
            <a:bodyPr lIns="182843" tIns="91422" rIns="182843" bIns="91422">
              <a:spAutoFit/>
            </a:bodyPr>
            <a:lstStyle/>
            <a:p>
              <a:r>
                <a:rPr lang="zh-CN" altLang="en-US" b="1">
                  <a:solidFill>
                    <a:srgbClr val="F79646"/>
                  </a:solidFill>
                </a:rPr>
                <a:t>一、审计机构</a:t>
              </a:r>
              <a:endParaRPr lang="zh-CN" altLang="en-US" b="1">
                <a:solidFill>
                  <a:srgbClr val="F79646"/>
                </a:solidFill>
              </a:endParaRPr>
            </a:p>
          </p:txBody>
        </p:sp>
        <p:sp>
          <p:nvSpPr>
            <p:cNvPr id="71691" name="TextBox 89"/>
            <p:cNvSpPr txBox="1">
              <a:spLocks noChangeArrowheads="1"/>
            </p:cNvSpPr>
            <p:nvPr/>
          </p:nvSpPr>
          <p:spPr bwMode="auto">
            <a:xfrm>
              <a:off x="1583208" y="2603793"/>
              <a:ext cx="9517062" cy="504826"/>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认识审计组织</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1687" name="Rectangle 3"/>
          <p:cNvSpPr>
            <a:spLocks noRot="1" noChangeArrowheads="1"/>
          </p:cNvSpPr>
          <p:nvPr/>
        </p:nvSpPr>
        <p:spPr bwMode="auto">
          <a:xfrm>
            <a:off x="1774825" y="1444625"/>
            <a:ext cx="9720263" cy="5413375"/>
          </a:xfrm>
          <a:prstGeom prst="rect">
            <a:avLst/>
          </a:prstGeom>
          <a:noFill/>
          <a:ln w="9525">
            <a:noFill/>
            <a:miter lim="800000"/>
          </a:ln>
        </p:spPr>
        <p:txBody>
          <a:bodyPr/>
          <a:lstStyle/>
          <a:p>
            <a:pPr indent="285750" eaLnBrk="0" hangingPunct="0">
              <a:lnSpc>
                <a:spcPct val="120000"/>
              </a:lnSpc>
              <a:spcBef>
                <a:spcPct val="20000"/>
              </a:spcBef>
              <a:buFont typeface="Arial" panose="020B0604020202020204" pitchFamily="34" charset="0"/>
              <a:buNone/>
            </a:pPr>
            <a:r>
              <a:rPr lang="en-US" altLang="zh-CN" sz="2400" b="1">
                <a:latin typeface="宋体" panose="02010600030101010101" pitchFamily="2" charset="-122"/>
              </a:rPr>
              <a:t>2.</a:t>
            </a:r>
            <a:r>
              <a:rPr lang="zh-CN" altLang="en-US" sz="2400" b="1">
                <a:latin typeface="宋体" panose="02010600030101010101" pitchFamily="2" charset="-122"/>
              </a:rPr>
              <a:t>我国国家审计机关领导体制</a:t>
            </a:r>
            <a:endParaRPr lang="zh-CN" altLang="en-US" sz="2400">
              <a:latin typeface="宋体" panose="02010600030101010101" pitchFamily="2" charset="-122"/>
            </a:endParaRPr>
          </a:p>
          <a:p>
            <a:pPr indent="285750" eaLnBrk="0" hangingPunct="0">
              <a:lnSpc>
                <a:spcPct val="120000"/>
              </a:lnSpc>
              <a:spcBef>
                <a:spcPct val="20000"/>
              </a:spcBef>
              <a:buFont typeface="Arial" panose="020B0604020202020204" pitchFamily="34" charset="0"/>
              <a:buNone/>
            </a:pPr>
            <a:r>
              <a:rPr lang="zh-CN" altLang="en-US" b="1">
                <a:latin typeface="宋体" panose="02010600030101010101" pitchFamily="2" charset="-122"/>
              </a:rPr>
              <a:t>根据</a:t>
            </a:r>
            <a:r>
              <a:rPr lang="en-US" altLang="zh-CN" b="1">
                <a:latin typeface="宋体" panose="02010600030101010101" pitchFamily="2" charset="-122"/>
              </a:rPr>
              <a:t>《</a:t>
            </a:r>
            <a:r>
              <a:rPr lang="zh-CN" altLang="en-US" b="1">
                <a:latin typeface="宋体" panose="02010600030101010101" pitchFamily="2" charset="-122"/>
              </a:rPr>
              <a:t>宪法</a:t>
            </a:r>
            <a:r>
              <a:rPr lang="en-US" altLang="zh-CN" b="1">
                <a:latin typeface="宋体" panose="02010600030101010101" pitchFamily="2" charset="-122"/>
              </a:rPr>
              <a:t>》</a:t>
            </a:r>
            <a:r>
              <a:rPr lang="zh-CN" altLang="en-US" b="1">
                <a:latin typeface="宋体" panose="02010600030101010101" pitchFamily="2" charset="-122"/>
              </a:rPr>
              <a:t>规定，国务院设立中央审计机关，在国务院总理领导下开展审计工作；县级以上各级人民政府设立地方审计机关，在本级政府首长和上一级审计机关领导下，负责本行政区域内的审计工作。</a:t>
            </a:r>
            <a:endParaRPr lang="zh-CN" altLang="en-US" b="1">
              <a:latin typeface="宋体" panose="02010600030101010101" pitchFamily="2" charset="-122"/>
            </a:endParaRPr>
          </a:p>
          <a:p>
            <a:pPr indent="285750" eaLnBrk="0" hangingPunct="0">
              <a:lnSpc>
                <a:spcPct val="120000"/>
              </a:lnSpc>
              <a:spcBef>
                <a:spcPct val="20000"/>
              </a:spcBef>
              <a:buFont typeface="Arial" panose="020B0604020202020204" pitchFamily="34" charset="0"/>
              <a:buNone/>
            </a:pPr>
            <a:endParaRPr lang="en-US" altLang="zh-CN" b="1">
              <a:latin typeface="宋体" panose="02010600030101010101" pitchFamily="2" charset="-122"/>
            </a:endParaRPr>
          </a:p>
        </p:txBody>
      </p:sp>
      <p:pic>
        <p:nvPicPr>
          <p:cNvPr id="71688" name="Picture 4" descr="t2-1"/>
          <p:cNvPicPr>
            <a:picLocks noChangeAspect="1" noChangeArrowheads="1"/>
          </p:cNvPicPr>
          <p:nvPr/>
        </p:nvPicPr>
        <p:blipFill>
          <a:blip r:embed="rId1"/>
          <a:srcRect/>
          <a:stretch>
            <a:fillRect/>
          </a:stretch>
        </p:blipFill>
        <p:spPr bwMode="auto">
          <a:xfrm>
            <a:off x="3430588" y="2997200"/>
            <a:ext cx="7488237" cy="3671888"/>
          </a:xfrm>
          <a:prstGeom prst="rect">
            <a:avLst/>
          </a:prstGeom>
          <a:noFill/>
          <a:ln w="9525">
            <a:noFill/>
            <a:miter lim="800000"/>
            <a:headEnd/>
            <a:tailEnd/>
          </a:ln>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052513"/>
            <a:ext cx="10153650" cy="1438275"/>
            <a:chOff x="946620" y="1670343"/>
            <a:chExt cx="10153650" cy="1438276"/>
          </a:xfrm>
        </p:grpSpPr>
        <p:grpSp>
          <p:nvGrpSpPr>
            <p:cNvPr id="7373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7374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73738" name="TextBox 90"/>
            <p:cNvSpPr txBox="1">
              <a:spLocks noChangeArrowheads="1"/>
            </p:cNvSpPr>
            <p:nvPr/>
          </p:nvSpPr>
          <p:spPr bwMode="auto">
            <a:xfrm>
              <a:off x="1583208" y="1697331"/>
              <a:ext cx="9517062" cy="458787"/>
            </a:xfrm>
            <a:prstGeom prst="rect">
              <a:avLst/>
            </a:prstGeom>
            <a:noFill/>
            <a:ln w="9525">
              <a:noFill/>
              <a:miter lim="800000"/>
            </a:ln>
          </p:spPr>
          <p:txBody>
            <a:bodyPr lIns="182843" tIns="91422" rIns="182843" bIns="91422">
              <a:spAutoFit/>
            </a:bodyPr>
            <a:lstStyle/>
            <a:p>
              <a:r>
                <a:rPr lang="zh-CN" altLang="en-US" b="1">
                  <a:solidFill>
                    <a:srgbClr val="F79646"/>
                  </a:solidFill>
                </a:rPr>
                <a:t>一、审计机构</a:t>
              </a:r>
              <a:endParaRPr lang="zh-CN" altLang="en-US" b="1">
                <a:solidFill>
                  <a:srgbClr val="F79646"/>
                </a:solidFill>
              </a:endParaRPr>
            </a:p>
          </p:txBody>
        </p:sp>
        <p:sp>
          <p:nvSpPr>
            <p:cNvPr id="73739" name="TextBox 89"/>
            <p:cNvSpPr txBox="1">
              <a:spLocks noChangeArrowheads="1"/>
            </p:cNvSpPr>
            <p:nvPr/>
          </p:nvSpPr>
          <p:spPr bwMode="auto">
            <a:xfrm>
              <a:off x="1583208" y="2603793"/>
              <a:ext cx="9517062" cy="504826"/>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认识审计组织</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6815" name="Rectangle 2"/>
          <p:cNvSpPr>
            <a:spLocks noChangeArrowheads="1"/>
          </p:cNvSpPr>
          <p:nvPr/>
        </p:nvSpPr>
        <p:spPr bwMode="auto">
          <a:xfrm>
            <a:off x="1198563" y="1700213"/>
            <a:ext cx="5191125" cy="423862"/>
          </a:xfrm>
          <a:prstGeom prst="rect">
            <a:avLst/>
          </a:prstGeom>
          <a:noFill/>
          <a:ln w="9525">
            <a:noFill/>
            <a:miter lim="800000"/>
          </a:ln>
        </p:spPr>
        <p:txBody>
          <a:bodyPr anchor="b"/>
          <a:lstStyle/>
          <a:p>
            <a:pPr algn="ctr" eaLnBrk="0" hangingPunct="0"/>
            <a:br>
              <a:rPr lang="zh-CN" altLang="en-US" sz="2400" b="1">
                <a:latin typeface="Calibri" panose="020F0502020204030204" pitchFamily="34" charset="0"/>
              </a:rPr>
            </a:br>
            <a:r>
              <a:rPr lang="en-US" altLang="zh-CN" sz="2400" b="1">
                <a:latin typeface="Calibri" panose="020F0502020204030204" pitchFamily="34" charset="0"/>
              </a:rPr>
              <a:t>3.</a:t>
            </a:r>
            <a:r>
              <a:rPr lang="zh-CN" altLang="en-US" sz="2400" b="1">
                <a:latin typeface="Calibri" panose="020F0502020204030204" pitchFamily="34" charset="0"/>
              </a:rPr>
              <a:t>政府审计机关的职责</a:t>
            </a:r>
            <a:endParaRPr lang="zh-CN" altLang="en-US" sz="2400">
              <a:latin typeface="Calibri" panose="020F0502020204030204" pitchFamily="34" charset="0"/>
            </a:endParaRPr>
          </a:p>
        </p:txBody>
      </p:sp>
      <p:sp>
        <p:nvSpPr>
          <p:cNvPr id="76816" name="Rectangle 3"/>
          <p:cNvSpPr>
            <a:spLocks noChangeArrowheads="1"/>
          </p:cNvSpPr>
          <p:nvPr/>
        </p:nvSpPr>
        <p:spPr bwMode="auto">
          <a:xfrm>
            <a:off x="2351088" y="2492375"/>
            <a:ext cx="7343775" cy="3673475"/>
          </a:xfrm>
          <a:prstGeom prst="rect">
            <a:avLst/>
          </a:prstGeom>
          <a:noFill/>
          <a:ln w="9525">
            <a:noFill/>
            <a:miter lim="800000"/>
          </a:ln>
        </p:spPr>
        <p:txBody>
          <a:bodyPr/>
          <a:lstStyle/>
          <a:p>
            <a:pPr marL="469900" indent="-469900" eaLnBrk="0" hangingPunct="0">
              <a:lnSpc>
                <a:spcPct val="90000"/>
              </a:lnSpc>
              <a:spcBef>
                <a:spcPct val="20000"/>
              </a:spcBef>
              <a:buFont typeface="Wingdings" panose="05000000000000000000" pitchFamily="2" charset="2"/>
              <a:buChar char="¯"/>
            </a:pPr>
            <a:r>
              <a:rPr lang="zh-CN" altLang="en-US" sz="2400" b="1">
                <a:solidFill>
                  <a:srgbClr val="0000FF"/>
                </a:solidFill>
                <a:latin typeface="Calibri" panose="020F0502020204030204" pitchFamily="34" charset="0"/>
              </a:rPr>
              <a:t>财政收支审计职责 </a:t>
            </a:r>
            <a:endParaRPr lang="zh-CN" altLang="en-US" sz="2400" b="1">
              <a:solidFill>
                <a:srgbClr val="0000FF"/>
              </a:solidFill>
              <a:latin typeface="Calibri" panose="020F0502020204030204" pitchFamily="34" charset="0"/>
            </a:endParaRPr>
          </a:p>
          <a:p>
            <a:pPr marL="469900" indent="-469900" eaLnBrk="0" hangingPunct="0">
              <a:lnSpc>
                <a:spcPct val="90000"/>
              </a:lnSpc>
              <a:spcBef>
                <a:spcPct val="20000"/>
              </a:spcBef>
              <a:buFont typeface="Wingdings" panose="05000000000000000000" pitchFamily="2" charset="2"/>
              <a:buChar char="¯"/>
            </a:pPr>
            <a:r>
              <a:rPr lang="zh-CN" altLang="en-US" sz="2400" b="1">
                <a:solidFill>
                  <a:srgbClr val="0000FF"/>
                </a:solidFill>
                <a:latin typeface="Calibri" panose="020F0502020204030204" pitchFamily="34" charset="0"/>
              </a:rPr>
              <a:t>财务收支审计职责 </a:t>
            </a:r>
            <a:endParaRPr lang="zh-CN" altLang="en-US" sz="2400" b="1">
              <a:solidFill>
                <a:srgbClr val="0000FF"/>
              </a:solidFill>
              <a:latin typeface="Calibri" panose="020F0502020204030204" pitchFamily="34" charset="0"/>
            </a:endParaRPr>
          </a:p>
          <a:p>
            <a:pPr marL="469900" indent="-469900" eaLnBrk="0" hangingPunct="0">
              <a:lnSpc>
                <a:spcPct val="90000"/>
              </a:lnSpc>
              <a:spcBef>
                <a:spcPct val="20000"/>
              </a:spcBef>
              <a:buFont typeface="Wingdings" panose="05000000000000000000" pitchFamily="2" charset="2"/>
              <a:buChar char="¯"/>
            </a:pPr>
            <a:r>
              <a:rPr lang="zh-CN" altLang="en-US" sz="2400" b="1">
                <a:solidFill>
                  <a:srgbClr val="0000FF"/>
                </a:solidFill>
                <a:latin typeface="Calibri" panose="020F0502020204030204" pitchFamily="34" charset="0"/>
              </a:rPr>
              <a:t>其他法律、法规规定的审计事项 </a:t>
            </a:r>
            <a:endParaRPr lang="zh-CN" altLang="en-US" sz="2400" b="1">
              <a:solidFill>
                <a:srgbClr val="0000FF"/>
              </a:solidFill>
              <a:latin typeface="Calibri" panose="020F0502020204030204" pitchFamily="34" charset="0"/>
            </a:endParaRPr>
          </a:p>
          <a:p>
            <a:pPr marL="469900" indent="-469900" eaLnBrk="0" hangingPunct="0">
              <a:lnSpc>
                <a:spcPct val="90000"/>
              </a:lnSpc>
              <a:spcBef>
                <a:spcPct val="20000"/>
              </a:spcBef>
              <a:buFont typeface="Wingdings" panose="05000000000000000000" pitchFamily="2" charset="2"/>
              <a:buChar char="¯"/>
            </a:pPr>
            <a:r>
              <a:rPr lang="zh-CN" altLang="en-US" sz="2400" b="1">
                <a:solidFill>
                  <a:srgbClr val="0000FF"/>
                </a:solidFill>
                <a:latin typeface="Calibri" panose="020F0502020204030204" pitchFamily="34" charset="0"/>
              </a:rPr>
              <a:t>专项审计调查职责 </a:t>
            </a:r>
            <a:endParaRPr lang="zh-CN" altLang="en-US" sz="2400" b="1">
              <a:solidFill>
                <a:srgbClr val="0000FF"/>
              </a:solidFill>
              <a:latin typeface="Calibri" panose="020F0502020204030204" pitchFamily="34" charset="0"/>
            </a:endParaRPr>
          </a:p>
          <a:p>
            <a:pPr marL="469900" indent="-469900" eaLnBrk="0" hangingPunct="0">
              <a:lnSpc>
                <a:spcPct val="90000"/>
              </a:lnSpc>
              <a:spcBef>
                <a:spcPct val="20000"/>
              </a:spcBef>
              <a:buFont typeface="Wingdings" panose="05000000000000000000" pitchFamily="2" charset="2"/>
              <a:buChar char="¯"/>
            </a:pPr>
            <a:r>
              <a:rPr lang="zh-CN" altLang="en-US" sz="2400" b="1">
                <a:solidFill>
                  <a:srgbClr val="0000FF"/>
                </a:solidFill>
                <a:latin typeface="Calibri" panose="020F0502020204030204" pitchFamily="34" charset="0"/>
              </a:rPr>
              <a:t>审计管辖范围确定的职责 </a:t>
            </a:r>
            <a:endParaRPr lang="zh-CN" altLang="en-US" sz="2400" b="1">
              <a:solidFill>
                <a:srgbClr val="0000FF"/>
              </a:solidFill>
              <a:latin typeface="Calibri" panose="020F0502020204030204" pitchFamily="34" charset="0"/>
            </a:endParaRPr>
          </a:p>
          <a:p>
            <a:pPr marL="469900" indent="-469900" eaLnBrk="0" hangingPunct="0">
              <a:lnSpc>
                <a:spcPct val="90000"/>
              </a:lnSpc>
              <a:spcBef>
                <a:spcPct val="20000"/>
              </a:spcBef>
              <a:buFont typeface="Wingdings" panose="05000000000000000000" pitchFamily="2" charset="2"/>
              <a:buChar char="¯"/>
            </a:pPr>
            <a:r>
              <a:rPr lang="zh-CN" altLang="en-US" sz="2400" b="1">
                <a:solidFill>
                  <a:srgbClr val="0000FF"/>
                </a:solidFill>
                <a:latin typeface="Calibri" panose="020F0502020204030204" pitchFamily="34" charset="0"/>
              </a:rPr>
              <a:t>管理审计工作的职责 （预算财政财务收支）</a:t>
            </a:r>
            <a:endParaRPr lang="zh-CN" altLang="en-US" sz="2400" b="1">
              <a:solidFill>
                <a:srgbClr val="0000FF"/>
              </a:solidFill>
              <a:latin typeface="Calibri" panose="020F0502020204030204" pitchFamily="34" charset="0"/>
            </a:endParaRPr>
          </a:p>
          <a:p>
            <a:pPr marL="469900" indent="-469900" eaLnBrk="0" hangingPunct="0">
              <a:lnSpc>
                <a:spcPct val="90000"/>
              </a:lnSpc>
              <a:spcBef>
                <a:spcPct val="20000"/>
              </a:spcBef>
              <a:buFont typeface="Wingdings" panose="05000000000000000000" pitchFamily="2" charset="2"/>
              <a:buChar char="¯"/>
            </a:pPr>
            <a:r>
              <a:rPr lang="zh-CN" altLang="en-US" sz="2400" b="1">
                <a:solidFill>
                  <a:srgbClr val="0000FF"/>
                </a:solidFill>
                <a:latin typeface="Calibri" panose="020F0502020204030204" pitchFamily="34" charset="0"/>
              </a:rPr>
              <a:t>指导和监督内部审计的职责 </a:t>
            </a:r>
            <a:endParaRPr lang="zh-CN" altLang="en-US" sz="2400" b="1">
              <a:solidFill>
                <a:srgbClr val="0000FF"/>
              </a:solidFill>
              <a:latin typeface="Calibri" panose="020F0502020204030204" pitchFamily="34" charset="0"/>
            </a:endParaRPr>
          </a:p>
          <a:p>
            <a:pPr marL="469900" indent="-469900" eaLnBrk="0" hangingPunct="0">
              <a:lnSpc>
                <a:spcPct val="90000"/>
              </a:lnSpc>
              <a:spcBef>
                <a:spcPct val="20000"/>
              </a:spcBef>
              <a:buFont typeface="Wingdings" panose="05000000000000000000" pitchFamily="2" charset="2"/>
              <a:buChar char="¯"/>
            </a:pPr>
            <a:r>
              <a:rPr lang="zh-CN" altLang="en-US" sz="2400" b="1">
                <a:solidFill>
                  <a:srgbClr val="0000FF"/>
                </a:solidFill>
                <a:latin typeface="Calibri" panose="020F0502020204030204" pitchFamily="34" charset="0"/>
              </a:rPr>
              <a:t>指导、监督和管理社会审计的职责</a:t>
            </a:r>
            <a:r>
              <a:rPr lang="zh-CN" altLang="en-US" sz="2400" b="1">
                <a:latin typeface="Calibri" panose="020F0502020204030204" pitchFamily="34" charset="0"/>
                <a:ea typeface="方正姚体" panose="02010601030101010101" pitchFamily="2" charset="-122"/>
              </a:rPr>
              <a:t> </a:t>
            </a:r>
            <a:endParaRPr lang="zh-CN" altLang="en-US" sz="2400" b="1">
              <a:latin typeface="Calibri" panose="020F0502020204030204" pitchFamily="34" charset="0"/>
              <a:ea typeface="方正姚体" panose="02010601030101010101" pitchFamily="2"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par>
                          <p:cTn id="29" fill="hold">
                            <p:stCondLst>
                              <p:cond delay="100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76815"/>
                                        </p:tgtEl>
                                        <p:attrNameLst>
                                          <p:attrName>style.visibility</p:attrName>
                                        </p:attrNameLst>
                                      </p:cBhvr>
                                      <p:to>
                                        <p:strVal val="visible"/>
                                      </p:to>
                                    </p:set>
                                    <p:anim by="(-#ppt_w*2)" calcmode="lin" valueType="num">
                                      <p:cBhvr rctx="PPT">
                                        <p:cTn id="32" dur="500" autoRev="1" fill="hold">
                                          <p:stCondLst>
                                            <p:cond delay="0"/>
                                          </p:stCondLst>
                                        </p:cTn>
                                        <p:tgtEl>
                                          <p:spTgt spid="76815"/>
                                        </p:tgtEl>
                                        <p:attrNameLst>
                                          <p:attrName>ppt_w</p:attrName>
                                        </p:attrNameLst>
                                      </p:cBhvr>
                                    </p:anim>
                                    <p:anim by="(#ppt_w*0.50)" calcmode="lin" valueType="num">
                                      <p:cBhvr>
                                        <p:cTn id="33" dur="500" decel="50000" autoRev="1" fill="hold">
                                          <p:stCondLst>
                                            <p:cond delay="0"/>
                                          </p:stCondLst>
                                        </p:cTn>
                                        <p:tgtEl>
                                          <p:spTgt spid="76815"/>
                                        </p:tgtEl>
                                        <p:attrNameLst>
                                          <p:attrName>ppt_x</p:attrName>
                                        </p:attrNameLst>
                                      </p:cBhvr>
                                    </p:anim>
                                    <p:anim from="(-#ppt_h/2)" to="(#ppt_y)" calcmode="lin" valueType="num">
                                      <p:cBhvr>
                                        <p:cTn id="34" dur="1000" fill="hold">
                                          <p:stCondLst>
                                            <p:cond delay="0"/>
                                          </p:stCondLst>
                                        </p:cTn>
                                        <p:tgtEl>
                                          <p:spTgt spid="76815"/>
                                        </p:tgtEl>
                                        <p:attrNameLst>
                                          <p:attrName>ppt_y</p:attrName>
                                        </p:attrNameLst>
                                      </p:cBhvr>
                                    </p:anim>
                                    <p:animRot by="21600000">
                                      <p:cBhvr>
                                        <p:cTn id="35" dur="1000" fill="hold">
                                          <p:stCondLst>
                                            <p:cond delay="0"/>
                                          </p:stCondLst>
                                        </p:cTn>
                                        <p:tgtEl>
                                          <p:spTgt spid="76815"/>
                                        </p:tgtEl>
                                        <p:attrNameLst>
                                          <p:attrName>r</p:attrName>
                                        </p:attrNameLst>
                                      </p:cBhvr>
                                    </p:animRot>
                                  </p:childTnLst>
                                </p:cTn>
                              </p:par>
                            </p:childTnLst>
                          </p:cTn>
                        </p:par>
                        <p:par>
                          <p:cTn id="36" fill="hold">
                            <p:stCondLst>
                              <p:cond delay="3500"/>
                            </p:stCondLst>
                            <p:childTnLst>
                              <p:par>
                                <p:cTn id="37" presetID="2" presetClass="entr" presetSubtype="2" fill="hold" grpId="0" nodeType="afterEffect">
                                  <p:stCondLst>
                                    <p:cond delay="0"/>
                                  </p:stCondLst>
                                  <p:childTnLst>
                                    <p:set>
                                      <p:cBhvr>
                                        <p:cTn id="38" dur="1" fill="hold">
                                          <p:stCondLst>
                                            <p:cond delay="0"/>
                                          </p:stCondLst>
                                        </p:cTn>
                                        <p:tgtEl>
                                          <p:spTgt spid="76816">
                                            <p:txEl>
                                              <p:pRg st="0" end="0"/>
                                            </p:txEl>
                                          </p:spTgt>
                                        </p:tgtEl>
                                        <p:attrNameLst>
                                          <p:attrName>style.visibility</p:attrName>
                                        </p:attrNameLst>
                                      </p:cBhvr>
                                      <p:to>
                                        <p:strVal val="visible"/>
                                      </p:to>
                                    </p:set>
                                    <p:anim calcmode="lin" valueType="num">
                                      <p:cBhvr additive="base">
                                        <p:cTn id="39" dur="1000" fill="hold"/>
                                        <p:tgtEl>
                                          <p:spTgt spid="76816">
                                            <p:txEl>
                                              <p:pRg st="0" end="0"/>
                                            </p:txEl>
                                          </p:spTgt>
                                        </p:tgtEl>
                                        <p:attrNameLst>
                                          <p:attrName>ppt_x</p:attrName>
                                        </p:attrNameLst>
                                      </p:cBhvr>
                                      <p:tavLst>
                                        <p:tav tm="0">
                                          <p:val>
                                            <p:strVal val="1+#ppt_w/2"/>
                                          </p:val>
                                        </p:tav>
                                        <p:tav tm="100000">
                                          <p:val>
                                            <p:strVal val="#ppt_x"/>
                                          </p:val>
                                        </p:tav>
                                      </p:tavLst>
                                    </p:anim>
                                    <p:anim calcmode="lin" valueType="num">
                                      <p:cBhvr additive="base">
                                        <p:cTn id="40" dur="1000" fill="hold"/>
                                        <p:tgtEl>
                                          <p:spTgt spid="76816">
                                            <p:txEl>
                                              <p:pRg st="0" end="0"/>
                                            </p:txEl>
                                          </p:spTgt>
                                        </p:tgtEl>
                                        <p:attrNameLst>
                                          <p:attrName>ppt_y</p:attrName>
                                        </p:attrNameLst>
                                      </p:cBhvr>
                                      <p:tavLst>
                                        <p:tav tm="0">
                                          <p:val>
                                            <p:strVal val="#ppt_y"/>
                                          </p:val>
                                        </p:tav>
                                        <p:tav tm="100000">
                                          <p:val>
                                            <p:strVal val="#ppt_y"/>
                                          </p:val>
                                        </p:tav>
                                      </p:tavLst>
                                    </p:anim>
                                  </p:childTnLst>
                                </p:cTn>
                              </p:par>
                            </p:childTnLst>
                          </p:cTn>
                        </p:par>
                        <p:par>
                          <p:cTn id="41" fill="hold">
                            <p:stCondLst>
                              <p:cond delay="4500"/>
                            </p:stCondLst>
                            <p:childTnLst>
                              <p:par>
                                <p:cTn id="42" presetID="2" presetClass="entr" presetSubtype="2" fill="hold" grpId="0" nodeType="afterEffect">
                                  <p:stCondLst>
                                    <p:cond delay="0"/>
                                  </p:stCondLst>
                                  <p:childTnLst>
                                    <p:set>
                                      <p:cBhvr>
                                        <p:cTn id="43" dur="1" fill="hold">
                                          <p:stCondLst>
                                            <p:cond delay="0"/>
                                          </p:stCondLst>
                                        </p:cTn>
                                        <p:tgtEl>
                                          <p:spTgt spid="76816">
                                            <p:txEl>
                                              <p:pRg st="1" end="1"/>
                                            </p:txEl>
                                          </p:spTgt>
                                        </p:tgtEl>
                                        <p:attrNameLst>
                                          <p:attrName>style.visibility</p:attrName>
                                        </p:attrNameLst>
                                      </p:cBhvr>
                                      <p:to>
                                        <p:strVal val="visible"/>
                                      </p:to>
                                    </p:set>
                                    <p:anim calcmode="lin" valueType="num">
                                      <p:cBhvr additive="base">
                                        <p:cTn id="44" dur="1000" fill="hold"/>
                                        <p:tgtEl>
                                          <p:spTgt spid="76816">
                                            <p:txEl>
                                              <p:pRg st="1" end="1"/>
                                            </p:txEl>
                                          </p:spTgt>
                                        </p:tgtEl>
                                        <p:attrNameLst>
                                          <p:attrName>ppt_x</p:attrName>
                                        </p:attrNameLst>
                                      </p:cBhvr>
                                      <p:tavLst>
                                        <p:tav tm="0">
                                          <p:val>
                                            <p:strVal val="1+#ppt_w/2"/>
                                          </p:val>
                                        </p:tav>
                                        <p:tav tm="100000">
                                          <p:val>
                                            <p:strVal val="#ppt_x"/>
                                          </p:val>
                                        </p:tav>
                                      </p:tavLst>
                                    </p:anim>
                                    <p:anim calcmode="lin" valueType="num">
                                      <p:cBhvr additive="base">
                                        <p:cTn id="45" dur="1000" fill="hold"/>
                                        <p:tgtEl>
                                          <p:spTgt spid="76816">
                                            <p:txEl>
                                              <p:pRg st="1" end="1"/>
                                            </p:txEl>
                                          </p:spTgt>
                                        </p:tgtEl>
                                        <p:attrNameLst>
                                          <p:attrName>ppt_y</p:attrName>
                                        </p:attrNameLst>
                                      </p:cBhvr>
                                      <p:tavLst>
                                        <p:tav tm="0">
                                          <p:val>
                                            <p:strVal val="#ppt_y"/>
                                          </p:val>
                                        </p:tav>
                                        <p:tav tm="100000">
                                          <p:val>
                                            <p:strVal val="#ppt_y"/>
                                          </p:val>
                                        </p:tav>
                                      </p:tavLst>
                                    </p:anim>
                                  </p:childTnLst>
                                </p:cTn>
                              </p:par>
                            </p:childTnLst>
                          </p:cTn>
                        </p:par>
                        <p:par>
                          <p:cTn id="46" fill="hold">
                            <p:stCondLst>
                              <p:cond delay="5500"/>
                            </p:stCondLst>
                            <p:childTnLst>
                              <p:par>
                                <p:cTn id="47" presetID="2" presetClass="entr" presetSubtype="2" fill="hold" grpId="0" nodeType="afterEffect">
                                  <p:stCondLst>
                                    <p:cond delay="0"/>
                                  </p:stCondLst>
                                  <p:childTnLst>
                                    <p:set>
                                      <p:cBhvr>
                                        <p:cTn id="48" dur="1" fill="hold">
                                          <p:stCondLst>
                                            <p:cond delay="0"/>
                                          </p:stCondLst>
                                        </p:cTn>
                                        <p:tgtEl>
                                          <p:spTgt spid="76816">
                                            <p:txEl>
                                              <p:pRg st="2" end="2"/>
                                            </p:txEl>
                                          </p:spTgt>
                                        </p:tgtEl>
                                        <p:attrNameLst>
                                          <p:attrName>style.visibility</p:attrName>
                                        </p:attrNameLst>
                                      </p:cBhvr>
                                      <p:to>
                                        <p:strVal val="visible"/>
                                      </p:to>
                                    </p:set>
                                    <p:anim calcmode="lin" valueType="num">
                                      <p:cBhvr additive="base">
                                        <p:cTn id="49" dur="1000" fill="hold"/>
                                        <p:tgtEl>
                                          <p:spTgt spid="76816">
                                            <p:txEl>
                                              <p:pRg st="2" end="2"/>
                                            </p:txEl>
                                          </p:spTgt>
                                        </p:tgtEl>
                                        <p:attrNameLst>
                                          <p:attrName>ppt_x</p:attrName>
                                        </p:attrNameLst>
                                      </p:cBhvr>
                                      <p:tavLst>
                                        <p:tav tm="0">
                                          <p:val>
                                            <p:strVal val="1+#ppt_w/2"/>
                                          </p:val>
                                        </p:tav>
                                        <p:tav tm="100000">
                                          <p:val>
                                            <p:strVal val="#ppt_x"/>
                                          </p:val>
                                        </p:tav>
                                      </p:tavLst>
                                    </p:anim>
                                    <p:anim calcmode="lin" valueType="num">
                                      <p:cBhvr additive="base">
                                        <p:cTn id="50" dur="1000" fill="hold"/>
                                        <p:tgtEl>
                                          <p:spTgt spid="76816">
                                            <p:txEl>
                                              <p:pRg st="2" end="2"/>
                                            </p:txEl>
                                          </p:spTgt>
                                        </p:tgtEl>
                                        <p:attrNameLst>
                                          <p:attrName>ppt_y</p:attrName>
                                        </p:attrNameLst>
                                      </p:cBhvr>
                                      <p:tavLst>
                                        <p:tav tm="0">
                                          <p:val>
                                            <p:strVal val="#ppt_y"/>
                                          </p:val>
                                        </p:tav>
                                        <p:tav tm="100000">
                                          <p:val>
                                            <p:strVal val="#ppt_y"/>
                                          </p:val>
                                        </p:tav>
                                      </p:tavLst>
                                    </p:anim>
                                  </p:childTnLst>
                                </p:cTn>
                              </p:par>
                            </p:childTnLst>
                          </p:cTn>
                        </p:par>
                        <p:par>
                          <p:cTn id="51" fill="hold">
                            <p:stCondLst>
                              <p:cond delay="6500"/>
                            </p:stCondLst>
                            <p:childTnLst>
                              <p:par>
                                <p:cTn id="52" presetID="2" presetClass="entr" presetSubtype="2" fill="hold" grpId="0" nodeType="afterEffect">
                                  <p:stCondLst>
                                    <p:cond delay="0"/>
                                  </p:stCondLst>
                                  <p:childTnLst>
                                    <p:set>
                                      <p:cBhvr>
                                        <p:cTn id="53" dur="1" fill="hold">
                                          <p:stCondLst>
                                            <p:cond delay="0"/>
                                          </p:stCondLst>
                                        </p:cTn>
                                        <p:tgtEl>
                                          <p:spTgt spid="76816">
                                            <p:txEl>
                                              <p:pRg st="3" end="3"/>
                                            </p:txEl>
                                          </p:spTgt>
                                        </p:tgtEl>
                                        <p:attrNameLst>
                                          <p:attrName>style.visibility</p:attrName>
                                        </p:attrNameLst>
                                      </p:cBhvr>
                                      <p:to>
                                        <p:strVal val="visible"/>
                                      </p:to>
                                    </p:set>
                                    <p:anim calcmode="lin" valueType="num">
                                      <p:cBhvr additive="base">
                                        <p:cTn id="54" dur="1000" fill="hold"/>
                                        <p:tgtEl>
                                          <p:spTgt spid="76816">
                                            <p:txEl>
                                              <p:pRg st="3" end="3"/>
                                            </p:txEl>
                                          </p:spTgt>
                                        </p:tgtEl>
                                        <p:attrNameLst>
                                          <p:attrName>ppt_x</p:attrName>
                                        </p:attrNameLst>
                                      </p:cBhvr>
                                      <p:tavLst>
                                        <p:tav tm="0">
                                          <p:val>
                                            <p:strVal val="1+#ppt_w/2"/>
                                          </p:val>
                                        </p:tav>
                                        <p:tav tm="100000">
                                          <p:val>
                                            <p:strVal val="#ppt_x"/>
                                          </p:val>
                                        </p:tav>
                                      </p:tavLst>
                                    </p:anim>
                                    <p:anim calcmode="lin" valueType="num">
                                      <p:cBhvr additive="base">
                                        <p:cTn id="55" dur="1000" fill="hold"/>
                                        <p:tgtEl>
                                          <p:spTgt spid="76816">
                                            <p:txEl>
                                              <p:pRg st="3" end="3"/>
                                            </p:txEl>
                                          </p:spTgt>
                                        </p:tgtEl>
                                        <p:attrNameLst>
                                          <p:attrName>ppt_y</p:attrName>
                                        </p:attrNameLst>
                                      </p:cBhvr>
                                      <p:tavLst>
                                        <p:tav tm="0">
                                          <p:val>
                                            <p:strVal val="#ppt_y"/>
                                          </p:val>
                                        </p:tav>
                                        <p:tav tm="100000">
                                          <p:val>
                                            <p:strVal val="#ppt_y"/>
                                          </p:val>
                                        </p:tav>
                                      </p:tavLst>
                                    </p:anim>
                                  </p:childTnLst>
                                </p:cTn>
                              </p:par>
                            </p:childTnLst>
                          </p:cTn>
                        </p:par>
                        <p:par>
                          <p:cTn id="56" fill="hold">
                            <p:stCondLst>
                              <p:cond delay="7500"/>
                            </p:stCondLst>
                            <p:childTnLst>
                              <p:par>
                                <p:cTn id="57" presetID="2" presetClass="entr" presetSubtype="2" fill="hold" grpId="0" nodeType="afterEffect">
                                  <p:stCondLst>
                                    <p:cond delay="0"/>
                                  </p:stCondLst>
                                  <p:childTnLst>
                                    <p:set>
                                      <p:cBhvr>
                                        <p:cTn id="58" dur="1" fill="hold">
                                          <p:stCondLst>
                                            <p:cond delay="0"/>
                                          </p:stCondLst>
                                        </p:cTn>
                                        <p:tgtEl>
                                          <p:spTgt spid="76816">
                                            <p:txEl>
                                              <p:pRg st="4" end="4"/>
                                            </p:txEl>
                                          </p:spTgt>
                                        </p:tgtEl>
                                        <p:attrNameLst>
                                          <p:attrName>style.visibility</p:attrName>
                                        </p:attrNameLst>
                                      </p:cBhvr>
                                      <p:to>
                                        <p:strVal val="visible"/>
                                      </p:to>
                                    </p:set>
                                    <p:anim calcmode="lin" valueType="num">
                                      <p:cBhvr additive="base">
                                        <p:cTn id="59" dur="1000" fill="hold"/>
                                        <p:tgtEl>
                                          <p:spTgt spid="76816">
                                            <p:txEl>
                                              <p:pRg st="4" end="4"/>
                                            </p:txEl>
                                          </p:spTgt>
                                        </p:tgtEl>
                                        <p:attrNameLst>
                                          <p:attrName>ppt_x</p:attrName>
                                        </p:attrNameLst>
                                      </p:cBhvr>
                                      <p:tavLst>
                                        <p:tav tm="0">
                                          <p:val>
                                            <p:strVal val="1+#ppt_w/2"/>
                                          </p:val>
                                        </p:tav>
                                        <p:tav tm="100000">
                                          <p:val>
                                            <p:strVal val="#ppt_x"/>
                                          </p:val>
                                        </p:tav>
                                      </p:tavLst>
                                    </p:anim>
                                    <p:anim calcmode="lin" valueType="num">
                                      <p:cBhvr additive="base">
                                        <p:cTn id="60" dur="1000" fill="hold"/>
                                        <p:tgtEl>
                                          <p:spTgt spid="76816">
                                            <p:txEl>
                                              <p:pRg st="4" end="4"/>
                                            </p:txEl>
                                          </p:spTgt>
                                        </p:tgtEl>
                                        <p:attrNameLst>
                                          <p:attrName>ppt_y</p:attrName>
                                        </p:attrNameLst>
                                      </p:cBhvr>
                                      <p:tavLst>
                                        <p:tav tm="0">
                                          <p:val>
                                            <p:strVal val="#ppt_y"/>
                                          </p:val>
                                        </p:tav>
                                        <p:tav tm="100000">
                                          <p:val>
                                            <p:strVal val="#ppt_y"/>
                                          </p:val>
                                        </p:tav>
                                      </p:tavLst>
                                    </p:anim>
                                  </p:childTnLst>
                                </p:cTn>
                              </p:par>
                            </p:childTnLst>
                          </p:cTn>
                        </p:par>
                        <p:par>
                          <p:cTn id="61" fill="hold">
                            <p:stCondLst>
                              <p:cond delay="8500"/>
                            </p:stCondLst>
                            <p:childTnLst>
                              <p:par>
                                <p:cTn id="62" presetID="2" presetClass="entr" presetSubtype="2" fill="hold" grpId="0" nodeType="afterEffect">
                                  <p:stCondLst>
                                    <p:cond delay="0"/>
                                  </p:stCondLst>
                                  <p:childTnLst>
                                    <p:set>
                                      <p:cBhvr>
                                        <p:cTn id="63" dur="1" fill="hold">
                                          <p:stCondLst>
                                            <p:cond delay="0"/>
                                          </p:stCondLst>
                                        </p:cTn>
                                        <p:tgtEl>
                                          <p:spTgt spid="76816">
                                            <p:txEl>
                                              <p:pRg st="5" end="5"/>
                                            </p:txEl>
                                          </p:spTgt>
                                        </p:tgtEl>
                                        <p:attrNameLst>
                                          <p:attrName>style.visibility</p:attrName>
                                        </p:attrNameLst>
                                      </p:cBhvr>
                                      <p:to>
                                        <p:strVal val="visible"/>
                                      </p:to>
                                    </p:set>
                                    <p:anim calcmode="lin" valueType="num">
                                      <p:cBhvr additive="base">
                                        <p:cTn id="64" dur="1000" fill="hold"/>
                                        <p:tgtEl>
                                          <p:spTgt spid="76816">
                                            <p:txEl>
                                              <p:pRg st="5" end="5"/>
                                            </p:txEl>
                                          </p:spTgt>
                                        </p:tgtEl>
                                        <p:attrNameLst>
                                          <p:attrName>ppt_x</p:attrName>
                                        </p:attrNameLst>
                                      </p:cBhvr>
                                      <p:tavLst>
                                        <p:tav tm="0">
                                          <p:val>
                                            <p:strVal val="1+#ppt_w/2"/>
                                          </p:val>
                                        </p:tav>
                                        <p:tav tm="100000">
                                          <p:val>
                                            <p:strVal val="#ppt_x"/>
                                          </p:val>
                                        </p:tav>
                                      </p:tavLst>
                                    </p:anim>
                                    <p:anim calcmode="lin" valueType="num">
                                      <p:cBhvr additive="base">
                                        <p:cTn id="65" dur="1000" fill="hold"/>
                                        <p:tgtEl>
                                          <p:spTgt spid="76816">
                                            <p:txEl>
                                              <p:pRg st="5" end="5"/>
                                            </p:txEl>
                                          </p:spTgt>
                                        </p:tgtEl>
                                        <p:attrNameLst>
                                          <p:attrName>ppt_y</p:attrName>
                                        </p:attrNameLst>
                                      </p:cBhvr>
                                      <p:tavLst>
                                        <p:tav tm="0">
                                          <p:val>
                                            <p:strVal val="#ppt_y"/>
                                          </p:val>
                                        </p:tav>
                                        <p:tav tm="100000">
                                          <p:val>
                                            <p:strVal val="#ppt_y"/>
                                          </p:val>
                                        </p:tav>
                                      </p:tavLst>
                                    </p:anim>
                                  </p:childTnLst>
                                </p:cTn>
                              </p:par>
                            </p:childTnLst>
                          </p:cTn>
                        </p:par>
                        <p:par>
                          <p:cTn id="66" fill="hold">
                            <p:stCondLst>
                              <p:cond delay="9500"/>
                            </p:stCondLst>
                            <p:childTnLst>
                              <p:par>
                                <p:cTn id="67" presetID="2" presetClass="entr" presetSubtype="2" fill="hold" grpId="0" nodeType="afterEffect">
                                  <p:stCondLst>
                                    <p:cond delay="0"/>
                                  </p:stCondLst>
                                  <p:childTnLst>
                                    <p:set>
                                      <p:cBhvr>
                                        <p:cTn id="68" dur="1" fill="hold">
                                          <p:stCondLst>
                                            <p:cond delay="0"/>
                                          </p:stCondLst>
                                        </p:cTn>
                                        <p:tgtEl>
                                          <p:spTgt spid="76816">
                                            <p:txEl>
                                              <p:pRg st="6" end="6"/>
                                            </p:txEl>
                                          </p:spTgt>
                                        </p:tgtEl>
                                        <p:attrNameLst>
                                          <p:attrName>style.visibility</p:attrName>
                                        </p:attrNameLst>
                                      </p:cBhvr>
                                      <p:to>
                                        <p:strVal val="visible"/>
                                      </p:to>
                                    </p:set>
                                    <p:anim calcmode="lin" valueType="num">
                                      <p:cBhvr additive="base">
                                        <p:cTn id="69" dur="1000" fill="hold"/>
                                        <p:tgtEl>
                                          <p:spTgt spid="76816">
                                            <p:txEl>
                                              <p:pRg st="6" end="6"/>
                                            </p:txEl>
                                          </p:spTgt>
                                        </p:tgtEl>
                                        <p:attrNameLst>
                                          <p:attrName>ppt_x</p:attrName>
                                        </p:attrNameLst>
                                      </p:cBhvr>
                                      <p:tavLst>
                                        <p:tav tm="0">
                                          <p:val>
                                            <p:strVal val="1+#ppt_w/2"/>
                                          </p:val>
                                        </p:tav>
                                        <p:tav tm="100000">
                                          <p:val>
                                            <p:strVal val="#ppt_x"/>
                                          </p:val>
                                        </p:tav>
                                      </p:tavLst>
                                    </p:anim>
                                    <p:anim calcmode="lin" valueType="num">
                                      <p:cBhvr additive="base">
                                        <p:cTn id="70" dur="1000" fill="hold"/>
                                        <p:tgtEl>
                                          <p:spTgt spid="76816">
                                            <p:txEl>
                                              <p:pRg st="6" end="6"/>
                                            </p:txEl>
                                          </p:spTgt>
                                        </p:tgtEl>
                                        <p:attrNameLst>
                                          <p:attrName>ppt_y</p:attrName>
                                        </p:attrNameLst>
                                      </p:cBhvr>
                                      <p:tavLst>
                                        <p:tav tm="0">
                                          <p:val>
                                            <p:strVal val="#ppt_y"/>
                                          </p:val>
                                        </p:tav>
                                        <p:tav tm="100000">
                                          <p:val>
                                            <p:strVal val="#ppt_y"/>
                                          </p:val>
                                        </p:tav>
                                      </p:tavLst>
                                    </p:anim>
                                  </p:childTnLst>
                                </p:cTn>
                              </p:par>
                            </p:childTnLst>
                          </p:cTn>
                        </p:par>
                        <p:par>
                          <p:cTn id="71" fill="hold">
                            <p:stCondLst>
                              <p:cond delay="10500"/>
                            </p:stCondLst>
                            <p:childTnLst>
                              <p:par>
                                <p:cTn id="72" presetID="2" presetClass="entr" presetSubtype="2" fill="hold" grpId="0" nodeType="afterEffect">
                                  <p:stCondLst>
                                    <p:cond delay="0"/>
                                  </p:stCondLst>
                                  <p:childTnLst>
                                    <p:set>
                                      <p:cBhvr>
                                        <p:cTn id="73" dur="1" fill="hold">
                                          <p:stCondLst>
                                            <p:cond delay="0"/>
                                          </p:stCondLst>
                                        </p:cTn>
                                        <p:tgtEl>
                                          <p:spTgt spid="76816">
                                            <p:txEl>
                                              <p:pRg st="7" end="7"/>
                                            </p:txEl>
                                          </p:spTgt>
                                        </p:tgtEl>
                                        <p:attrNameLst>
                                          <p:attrName>style.visibility</p:attrName>
                                        </p:attrNameLst>
                                      </p:cBhvr>
                                      <p:to>
                                        <p:strVal val="visible"/>
                                      </p:to>
                                    </p:set>
                                    <p:anim calcmode="lin" valueType="num">
                                      <p:cBhvr additive="base">
                                        <p:cTn id="74" dur="1000" fill="hold"/>
                                        <p:tgtEl>
                                          <p:spTgt spid="76816">
                                            <p:txEl>
                                              <p:pRg st="7" end="7"/>
                                            </p:txEl>
                                          </p:spTgt>
                                        </p:tgtEl>
                                        <p:attrNameLst>
                                          <p:attrName>ppt_x</p:attrName>
                                        </p:attrNameLst>
                                      </p:cBhvr>
                                      <p:tavLst>
                                        <p:tav tm="0">
                                          <p:val>
                                            <p:strVal val="1+#ppt_w/2"/>
                                          </p:val>
                                        </p:tav>
                                        <p:tav tm="100000">
                                          <p:val>
                                            <p:strVal val="#ppt_x"/>
                                          </p:val>
                                        </p:tav>
                                      </p:tavLst>
                                    </p:anim>
                                    <p:anim calcmode="lin" valueType="num">
                                      <p:cBhvr additive="base">
                                        <p:cTn id="75" dur="1000" fill="hold"/>
                                        <p:tgtEl>
                                          <p:spTgt spid="76816">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76815" grpId="0" autoUpdateAnimBg="0"/>
      <p:bldP spid="76816" grpId="0" advAuto="0" autoUpdateAnimBg="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140"/>
          <p:cNvSpPr/>
          <p:nvPr/>
        </p:nvSpPr>
        <p:spPr>
          <a:xfrm>
            <a:off x="0" y="-34925"/>
            <a:ext cx="3884613" cy="6892925"/>
          </a:xfrm>
          <a:prstGeom prst="rect">
            <a:avLst/>
          </a:prstGeom>
          <a:gradFill flip="none" rotWithShape="1">
            <a:gsLst>
              <a:gs pos="0">
                <a:srgbClr val="F79646"/>
              </a:gs>
              <a:gs pos="100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2" name="TextBox 59"/>
          <p:cNvSpPr>
            <a:spLocks noChangeArrowheads="1"/>
          </p:cNvSpPr>
          <p:nvPr/>
        </p:nvSpPr>
        <p:spPr bwMode="auto">
          <a:xfrm flipH="1">
            <a:off x="0" y="2441575"/>
            <a:ext cx="3884613" cy="1938338"/>
          </a:xfrm>
          <a:prstGeom prst="rect">
            <a:avLst/>
          </a:prstGeom>
          <a:noFill/>
          <a:ln w="9525">
            <a:noFill/>
            <a:miter lim="800000"/>
          </a:ln>
        </p:spPr>
        <p:txBody>
          <a:bodyPr>
            <a:spAutoFit/>
          </a:bodyPr>
          <a:lstStyle/>
          <a:p>
            <a:pPr algn="ctr" eaLnBrk="0" hangingPunct="0"/>
            <a:r>
              <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rPr>
              <a:t>学习要点</a:t>
            </a:r>
            <a:endPar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endParaRPr>
          </a:p>
          <a:p>
            <a:pPr algn="ctr" eaLnBrk="0" hangingPunct="0"/>
            <a:r>
              <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rPr>
              <a:t>及目标</a:t>
            </a:r>
            <a:endPar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endParaRPr>
          </a:p>
        </p:txBody>
      </p:sp>
      <p:grpSp>
        <p:nvGrpSpPr>
          <p:cNvPr id="50" name="组合 49"/>
          <p:cNvGrpSpPr/>
          <p:nvPr/>
        </p:nvGrpSpPr>
        <p:grpSpPr bwMode="auto">
          <a:xfrm>
            <a:off x="4889500" y="2306638"/>
            <a:ext cx="3860800" cy="555625"/>
            <a:chOff x="7701" y="3112"/>
            <a:chExt cx="6080" cy="874"/>
          </a:xfrm>
        </p:grpSpPr>
        <p:grpSp>
          <p:nvGrpSpPr>
            <p:cNvPr id="18451" name="组合 28"/>
            <p:cNvGrpSpPr/>
            <p:nvPr/>
          </p:nvGrpSpPr>
          <p:grpSpPr bwMode="auto">
            <a:xfrm>
              <a:off x="7701" y="3112"/>
              <a:ext cx="850" cy="874"/>
              <a:chOff x="7641" y="3141"/>
              <a:chExt cx="850" cy="874"/>
            </a:xfrm>
          </p:grpSpPr>
          <p:sp>
            <p:nvSpPr>
              <p:cNvPr id="18453" name="TextBox 59"/>
              <p:cNvSpPr>
                <a:spLocks noChangeArrowheads="1"/>
              </p:cNvSpPr>
              <p:nvPr/>
            </p:nvSpPr>
            <p:spPr bwMode="auto">
              <a:xfrm flipH="1">
                <a:off x="7701" y="3198"/>
                <a:ext cx="738" cy="817"/>
              </a:xfrm>
              <a:prstGeom prst="rect">
                <a:avLst/>
              </a:prstGeom>
              <a:noFill/>
              <a:ln w="9525">
                <a:noFill/>
                <a:miter lim="800000"/>
              </a:ln>
            </p:spPr>
            <p:txBody>
              <a:bodyPr>
                <a:spAutoFit/>
              </a:bodyPr>
              <a:lstStyle/>
              <a:p>
                <a:pPr algn="ctr" eaLnBrk="0" hangingPunct="0"/>
                <a:r>
                  <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rPr>
                  <a:t>2</a:t>
                </a:r>
                <a:endPar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endParaRPr>
              </a:p>
            </p:txBody>
          </p:sp>
          <p:sp>
            <p:nvSpPr>
              <p:cNvPr id="189" name="矩形 188"/>
              <p:cNvSpPr/>
              <p:nvPr/>
            </p:nvSpPr>
            <p:spPr>
              <a:xfrm>
                <a:off x="7641" y="3141"/>
                <a:ext cx="850" cy="849"/>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79646"/>
                  </a:solidFill>
                  <a:latin typeface="Arial Unicode MS" panose="020B0604020202020204" charset="-122"/>
                  <a:ea typeface="Arial Unicode MS" panose="020B0604020202020204" charset="-122"/>
                  <a:cs typeface="Arial Unicode MS" panose="020B0604020202020204" charset="-122"/>
                </a:endParaRPr>
              </a:p>
            </p:txBody>
          </p:sp>
        </p:grpSp>
        <p:sp>
          <p:nvSpPr>
            <p:cNvPr id="18452" name="TextBox 64"/>
            <p:cNvSpPr>
              <a:spLocks noChangeArrowheads="1"/>
            </p:cNvSpPr>
            <p:nvPr/>
          </p:nvSpPr>
          <p:spPr bwMode="auto">
            <a:xfrm>
              <a:off x="9091" y="3224"/>
              <a:ext cx="4690" cy="625"/>
            </a:xfrm>
            <a:prstGeom prst="rect">
              <a:avLst/>
            </a:prstGeom>
            <a:noFill/>
            <a:ln w="9525">
              <a:noFill/>
              <a:miter lim="800000"/>
            </a:ln>
          </p:spPr>
          <p:txBody>
            <a:bodyPr wrap="none" anchor="ctr">
              <a:spAutoFit/>
            </a:bodyPr>
            <a:lstStyle/>
            <a:p>
              <a:pPr eaLnBrk="0" hangingPunct="0"/>
              <a:r>
                <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rPr>
                <a:t>理解审计的定义与分类；</a:t>
              </a:r>
              <a:endPar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51" name="组合 50"/>
          <p:cNvGrpSpPr/>
          <p:nvPr/>
        </p:nvGrpSpPr>
        <p:grpSpPr bwMode="auto">
          <a:xfrm>
            <a:off x="4889500" y="1479550"/>
            <a:ext cx="5384800" cy="555625"/>
            <a:chOff x="7701" y="1795"/>
            <a:chExt cx="8479" cy="874"/>
          </a:xfrm>
        </p:grpSpPr>
        <p:sp>
          <p:nvSpPr>
            <p:cNvPr id="18447" name="TextBox 64"/>
            <p:cNvSpPr>
              <a:spLocks noChangeArrowheads="1"/>
            </p:cNvSpPr>
            <p:nvPr/>
          </p:nvSpPr>
          <p:spPr bwMode="auto">
            <a:xfrm>
              <a:off x="9091" y="1907"/>
              <a:ext cx="7089" cy="625"/>
            </a:xfrm>
            <a:prstGeom prst="rect">
              <a:avLst/>
            </a:prstGeom>
            <a:noFill/>
            <a:ln w="9525">
              <a:noFill/>
              <a:miter lim="800000"/>
            </a:ln>
          </p:spPr>
          <p:txBody>
            <a:bodyPr wrap="none" anchor="ctr">
              <a:spAutoFit/>
            </a:bodyPr>
            <a:lstStyle/>
            <a:p>
              <a:pPr eaLnBrk="0" hangingPunct="0"/>
              <a:r>
                <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rPr>
                <a:t>了解审计产生的客观基础和发展历程；</a:t>
              </a:r>
              <a:endPar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8448" name="组合 30"/>
            <p:cNvGrpSpPr/>
            <p:nvPr/>
          </p:nvGrpSpPr>
          <p:grpSpPr bwMode="auto">
            <a:xfrm>
              <a:off x="7701" y="1795"/>
              <a:ext cx="850" cy="874"/>
              <a:chOff x="7641" y="3141"/>
              <a:chExt cx="850" cy="874"/>
            </a:xfrm>
          </p:grpSpPr>
          <p:sp>
            <p:nvSpPr>
              <p:cNvPr id="18449" name="TextBox 59"/>
              <p:cNvSpPr>
                <a:spLocks noChangeArrowheads="1"/>
              </p:cNvSpPr>
              <p:nvPr/>
            </p:nvSpPr>
            <p:spPr bwMode="auto">
              <a:xfrm flipH="1">
                <a:off x="7701" y="3198"/>
                <a:ext cx="738" cy="817"/>
              </a:xfrm>
              <a:prstGeom prst="rect">
                <a:avLst/>
              </a:prstGeom>
              <a:noFill/>
              <a:ln w="9525">
                <a:noFill/>
                <a:miter lim="800000"/>
              </a:ln>
            </p:spPr>
            <p:txBody>
              <a:bodyPr>
                <a:spAutoFit/>
              </a:bodyPr>
              <a:lstStyle/>
              <a:p>
                <a:pPr algn="ctr" eaLnBrk="0" hangingPunct="0"/>
                <a:r>
                  <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rPr>
                  <a:t>1</a:t>
                </a:r>
                <a:endPar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endParaRPr>
              </a:p>
            </p:txBody>
          </p:sp>
          <p:sp>
            <p:nvSpPr>
              <p:cNvPr id="33" name="矩形 32"/>
              <p:cNvSpPr/>
              <p:nvPr/>
            </p:nvSpPr>
            <p:spPr>
              <a:xfrm>
                <a:off x="7641" y="3141"/>
                <a:ext cx="850" cy="849"/>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79646"/>
                  </a:solidFill>
                  <a:latin typeface="Arial Unicode MS" panose="020B0604020202020204" charset="-122"/>
                  <a:ea typeface="Arial Unicode MS" panose="020B0604020202020204" charset="-122"/>
                  <a:cs typeface="Arial Unicode MS" panose="020B0604020202020204" charset="-122"/>
                </a:endParaRPr>
              </a:p>
            </p:txBody>
          </p:sp>
        </p:grpSp>
      </p:grpSp>
      <p:grpSp>
        <p:nvGrpSpPr>
          <p:cNvPr id="49" name="组合 48"/>
          <p:cNvGrpSpPr/>
          <p:nvPr/>
        </p:nvGrpSpPr>
        <p:grpSpPr bwMode="auto">
          <a:xfrm>
            <a:off x="4889500" y="3135313"/>
            <a:ext cx="6146800" cy="557212"/>
            <a:chOff x="7701" y="4401"/>
            <a:chExt cx="9679" cy="879"/>
          </a:xfrm>
        </p:grpSpPr>
        <p:sp>
          <p:nvSpPr>
            <p:cNvPr id="18443" name="TextBox 64"/>
            <p:cNvSpPr>
              <a:spLocks noChangeArrowheads="1"/>
            </p:cNvSpPr>
            <p:nvPr/>
          </p:nvSpPr>
          <p:spPr bwMode="auto">
            <a:xfrm>
              <a:off x="9091" y="4511"/>
              <a:ext cx="8289" cy="626"/>
            </a:xfrm>
            <a:prstGeom prst="rect">
              <a:avLst/>
            </a:prstGeom>
            <a:noFill/>
            <a:ln w="9525">
              <a:noFill/>
              <a:miter lim="800000"/>
            </a:ln>
          </p:spPr>
          <p:txBody>
            <a:bodyPr wrap="none" anchor="ctr">
              <a:spAutoFit/>
            </a:bodyPr>
            <a:lstStyle/>
            <a:p>
              <a:pPr eaLnBrk="0" hangingPunct="0"/>
              <a:r>
                <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rPr>
                <a:t>认识审计机构和审计人员的类型和职责范围；</a:t>
              </a:r>
              <a:endPar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8444" name="组合 33"/>
            <p:cNvGrpSpPr/>
            <p:nvPr/>
          </p:nvGrpSpPr>
          <p:grpSpPr bwMode="auto">
            <a:xfrm>
              <a:off x="7701" y="4401"/>
              <a:ext cx="850" cy="879"/>
              <a:chOff x="7641" y="3141"/>
              <a:chExt cx="850" cy="879"/>
            </a:xfrm>
          </p:grpSpPr>
          <p:sp>
            <p:nvSpPr>
              <p:cNvPr id="18445" name="TextBox 59"/>
              <p:cNvSpPr>
                <a:spLocks noChangeArrowheads="1"/>
              </p:cNvSpPr>
              <p:nvPr/>
            </p:nvSpPr>
            <p:spPr bwMode="auto">
              <a:xfrm flipH="1">
                <a:off x="7698" y="3198"/>
                <a:ext cx="737" cy="822"/>
              </a:xfrm>
              <a:prstGeom prst="rect">
                <a:avLst/>
              </a:prstGeom>
              <a:noFill/>
              <a:ln w="9525">
                <a:noFill/>
                <a:miter lim="800000"/>
              </a:ln>
            </p:spPr>
            <p:txBody>
              <a:bodyPr>
                <a:spAutoFit/>
              </a:bodyPr>
              <a:lstStyle/>
              <a:p>
                <a:pPr algn="ctr" eaLnBrk="0" hangingPunct="0"/>
                <a:r>
                  <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rPr>
                  <a:t>3</a:t>
                </a:r>
                <a:endPar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endParaRPr>
              </a:p>
            </p:txBody>
          </p:sp>
          <p:sp>
            <p:nvSpPr>
              <p:cNvPr id="36" name="矩形 35"/>
              <p:cNvSpPr/>
              <p:nvPr/>
            </p:nvSpPr>
            <p:spPr>
              <a:xfrm>
                <a:off x="7641" y="3141"/>
                <a:ext cx="850" cy="849"/>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79646"/>
                  </a:solidFill>
                  <a:latin typeface="Arial Unicode MS" panose="020B0604020202020204" charset="-122"/>
                  <a:ea typeface="Arial Unicode MS" panose="020B0604020202020204" charset="-122"/>
                  <a:cs typeface="Arial Unicode MS" panose="020B0604020202020204" charset="-122"/>
                </a:endParaRPr>
              </a:p>
            </p:txBody>
          </p:sp>
        </p:grpSp>
      </p:grpSp>
      <p:grpSp>
        <p:nvGrpSpPr>
          <p:cNvPr id="48" name="组合 47"/>
          <p:cNvGrpSpPr/>
          <p:nvPr/>
        </p:nvGrpSpPr>
        <p:grpSpPr bwMode="auto">
          <a:xfrm>
            <a:off x="4889500" y="3879850"/>
            <a:ext cx="6400800" cy="701675"/>
            <a:chOff x="7701" y="5573"/>
            <a:chExt cx="10079" cy="1108"/>
          </a:xfrm>
        </p:grpSpPr>
        <p:sp>
          <p:nvSpPr>
            <p:cNvPr id="18439" name="TextBox 64"/>
            <p:cNvSpPr>
              <a:spLocks noChangeArrowheads="1"/>
            </p:cNvSpPr>
            <p:nvPr/>
          </p:nvSpPr>
          <p:spPr bwMode="auto">
            <a:xfrm>
              <a:off x="9091" y="5573"/>
              <a:ext cx="8689" cy="1108"/>
            </a:xfrm>
            <a:prstGeom prst="rect">
              <a:avLst/>
            </a:prstGeom>
            <a:noFill/>
            <a:ln w="9525">
              <a:noFill/>
              <a:miter lim="800000"/>
            </a:ln>
          </p:spPr>
          <p:txBody>
            <a:bodyPr wrap="none" anchor="ctr">
              <a:spAutoFit/>
            </a:bodyPr>
            <a:lstStyle/>
            <a:p>
              <a:pPr eaLnBrk="0" hangingPunct="0"/>
              <a:r>
                <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rPr>
                <a:t>理解并掌握审计人员的行为准则、审计道德规范</a:t>
              </a:r>
              <a:endPar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a:p>
              <a:pPr eaLnBrk="0" hangingPunct="0"/>
              <a:r>
                <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rPr>
                <a:t>和法律责任。</a:t>
              </a:r>
              <a:endPar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8440" name="组合 36"/>
            <p:cNvGrpSpPr/>
            <p:nvPr/>
          </p:nvGrpSpPr>
          <p:grpSpPr bwMode="auto">
            <a:xfrm>
              <a:off x="7701" y="5704"/>
              <a:ext cx="850" cy="879"/>
              <a:chOff x="7641" y="3141"/>
              <a:chExt cx="850" cy="879"/>
            </a:xfrm>
          </p:grpSpPr>
          <p:sp>
            <p:nvSpPr>
              <p:cNvPr id="18441" name="TextBox 59"/>
              <p:cNvSpPr>
                <a:spLocks noChangeArrowheads="1"/>
              </p:cNvSpPr>
              <p:nvPr/>
            </p:nvSpPr>
            <p:spPr bwMode="auto">
              <a:xfrm flipH="1">
                <a:off x="7698" y="3198"/>
                <a:ext cx="737" cy="822"/>
              </a:xfrm>
              <a:prstGeom prst="rect">
                <a:avLst/>
              </a:prstGeom>
              <a:noFill/>
              <a:ln w="9525">
                <a:noFill/>
                <a:miter lim="800000"/>
              </a:ln>
            </p:spPr>
            <p:txBody>
              <a:bodyPr>
                <a:spAutoFit/>
              </a:bodyPr>
              <a:lstStyle/>
              <a:p>
                <a:pPr algn="ctr" eaLnBrk="0" hangingPunct="0"/>
                <a:r>
                  <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rPr>
                  <a:t>4</a:t>
                </a:r>
                <a:endPar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endParaRPr>
              </a:p>
            </p:txBody>
          </p:sp>
          <p:sp>
            <p:nvSpPr>
              <p:cNvPr id="39" name="矩形 38"/>
              <p:cNvSpPr/>
              <p:nvPr/>
            </p:nvSpPr>
            <p:spPr>
              <a:xfrm>
                <a:off x="7641" y="3140"/>
                <a:ext cx="850" cy="850"/>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79646"/>
                  </a:solidFill>
                  <a:latin typeface="Arial Unicode MS" panose="020B0604020202020204" charset="-122"/>
                  <a:ea typeface="Arial Unicode MS" panose="020B0604020202020204" charset="-122"/>
                  <a:cs typeface="Arial Unicode MS" panose="020B0604020202020204" charset="-122"/>
                </a:endParaRPr>
              </a:p>
            </p:txBody>
          </p:sp>
        </p:gr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250"/>
                                  </p:stCondLst>
                                  <p:childTnLst>
                                    <p:set>
                                      <p:cBhvr>
                                        <p:cTn id="6" dur="1" fill="hold">
                                          <p:stCondLst>
                                            <p:cond delay="0"/>
                                          </p:stCondLst>
                                        </p:cTn>
                                        <p:tgtEl>
                                          <p:spTgt spid="141"/>
                                        </p:tgtEl>
                                        <p:attrNameLst>
                                          <p:attrName>style.visibility</p:attrName>
                                        </p:attrNameLst>
                                      </p:cBhvr>
                                      <p:to>
                                        <p:strVal val="visible"/>
                                      </p:to>
                                    </p:set>
                                    <p:anim calcmode="lin" valueType="num">
                                      <p:cBhvr additive="base">
                                        <p:cTn id="7" dur="500" fill="hold"/>
                                        <p:tgtEl>
                                          <p:spTgt spid="141"/>
                                        </p:tgtEl>
                                        <p:attrNameLst>
                                          <p:attrName>ppt_x</p:attrName>
                                        </p:attrNameLst>
                                      </p:cBhvr>
                                      <p:tavLst>
                                        <p:tav tm="0">
                                          <p:val>
                                            <p:strVal val="#ppt_x"/>
                                          </p:val>
                                        </p:tav>
                                        <p:tav tm="100000">
                                          <p:val>
                                            <p:strVal val="#ppt_x"/>
                                          </p:val>
                                        </p:tav>
                                      </p:tavLst>
                                    </p:anim>
                                    <p:anim calcmode="lin" valueType="num">
                                      <p:cBhvr additive="base">
                                        <p:cTn id="8" dur="500" fill="hold"/>
                                        <p:tgtEl>
                                          <p:spTgt spid="141"/>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42" presetClass="entr" presetSubtype="0" fill="hold" grpId="0" nodeType="afterEffect">
                                  <p:stCondLst>
                                    <p:cond delay="0"/>
                                  </p:stCondLst>
                                  <p:childTnLst>
                                    <p:set>
                                      <p:cBhvr>
                                        <p:cTn id="11" dur="1" fill="hold">
                                          <p:stCondLst>
                                            <p:cond delay="0"/>
                                          </p:stCondLst>
                                        </p:cTn>
                                        <p:tgtEl>
                                          <p:spTgt spid="142"/>
                                        </p:tgtEl>
                                        <p:attrNameLst>
                                          <p:attrName>style.visibility</p:attrName>
                                        </p:attrNameLst>
                                      </p:cBhvr>
                                      <p:to>
                                        <p:strVal val="visible"/>
                                      </p:to>
                                    </p:set>
                                    <p:animEffect transition="in" filter="fade">
                                      <p:cBhvr>
                                        <p:cTn id="12" dur="1000"/>
                                        <p:tgtEl>
                                          <p:spTgt spid="142"/>
                                        </p:tgtEl>
                                      </p:cBhvr>
                                    </p:animEffect>
                                    <p:anim calcmode="lin" valueType="num">
                                      <p:cBhvr>
                                        <p:cTn id="13" dur="1000" fill="hold"/>
                                        <p:tgtEl>
                                          <p:spTgt spid="142"/>
                                        </p:tgtEl>
                                        <p:attrNameLst>
                                          <p:attrName>ppt_x</p:attrName>
                                        </p:attrNameLst>
                                      </p:cBhvr>
                                      <p:tavLst>
                                        <p:tav tm="0">
                                          <p:val>
                                            <p:strVal val="#ppt_x"/>
                                          </p:val>
                                        </p:tav>
                                        <p:tav tm="100000">
                                          <p:val>
                                            <p:strVal val="#ppt_x"/>
                                          </p:val>
                                        </p:tav>
                                      </p:tavLst>
                                    </p:anim>
                                    <p:anim calcmode="lin" valueType="num">
                                      <p:cBhvr>
                                        <p:cTn id="14" dur="1000" fill="hold"/>
                                        <p:tgtEl>
                                          <p:spTgt spid="142"/>
                                        </p:tgtEl>
                                        <p:attrNameLst>
                                          <p:attrName>ppt_y</p:attrName>
                                        </p:attrNameLst>
                                      </p:cBhvr>
                                      <p:tavLst>
                                        <p:tav tm="0">
                                          <p:val>
                                            <p:strVal val="#ppt_y+.1"/>
                                          </p:val>
                                        </p:tav>
                                        <p:tav tm="100000">
                                          <p:val>
                                            <p:strVal val="#ppt_y"/>
                                          </p:val>
                                        </p:tav>
                                      </p:tavLst>
                                    </p:anim>
                                  </p:childTnLst>
                                </p:cTn>
                              </p:par>
                            </p:childTnLst>
                          </p:cTn>
                        </p:par>
                        <p:par>
                          <p:cTn id="15" fill="hold">
                            <p:stCondLst>
                              <p:cond delay="1750"/>
                            </p:stCondLst>
                            <p:childTnLst>
                              <p:par>
                                <p:cTn id="16" presetID="53" presetClass="entr" presetSubtype="16" fill="hold" nodeType="afterEffect">
                                  <p:stCondLst>
                                    <p:cond delay="0"/>
                                  </p:stCondLst>
                                  <p:childTnLst>
                                    <p:set>
                                      <p:cBhvr>
                                        <p:cTn id="17" dur="1000" fill="hold">
                                          <p:stCondLst>
                                            <p:cond delay="0"/>
                                          </p:stCondLst>
                                        </p:cTn>
                                        <p:tgtEl>
                                          <p:spTgt spid="51"/>
                                        </p:tgtEl>
                                        <p:attrNameLst>
                                          <p:attrName>style.visibility</p:attrName>
                                        </p:attrNameLst>
                                      </p:cBhvr>
                                      <p:to>
                                        <p:strVal val="visible"/>
                                      </p:to>
                                    </p:set>
                                    <p:anim calcmode="lin" valueType="num">
                                      <p:cBhvr>
                                        <p:cTn id="18" dur="1000" fill="hold"/>
                                        <p:tgtEl>
                                          <p:spTgt spid="51"/>
                                        </p:tgtEl>
                                        <p:attrNameLst>
                                          <p:attrName>ppt_w</p:attrName>
                                        </p:attrNameLst>
                                      </p:cBhvr>
                                      <p:tavLst>
                                        <p:tav tm="0">
                                          <p:val>
                                            <p:fltVal val="0"/>
                                          </p:val>
                                        </p:tav>
                                        <p:tav tm="100000">
                                          <p:val>
                                            <p:strVal val="#ppt_w"/>
                                          </p:val>
                                        </p:tav>
                                      </p:tavLst>
                                    </p:anim>
                                    <p:anim calcmode="lin" valueType="num">
                                      <p:cBhvr>
                                        <p:cTn id="19" dur="1000" fill="hold"/>
                                        <p:tgtEl>
                                          <p:spTgt spid="51"/>
                                        </p:tgtEl>
                                        <p:attrNameLst>
                                          <p:attrName>ppt_h</p:attrName>
                                        </p:attrNameLst>
                                      </p:cBhvr>
                                      <p:tavLst>
                                        <p:tav tm="0">
                                          <p:val>
                                            <p:fltVal val="0"/>
                                          </p:val>
                                        </p:tav>
                                        <p:tav tm="100000">
                                          <p:val>
                                            <p:strVal val="#ppt_h"/>
                                          </p:val>
                                        </p:tav>
                                      </p:tavLst>
                                    </p:anim>
                                    <p:animEffect transition="in" filter="fade">
                                      <p:cBhvr>
                                        <p:cTn id="20" dur="1000"/>
                                        <p:tgtEl>
                                          <p:spTgt spid="51"/>
                                        </p:tgtEl>
                                      </p:cBhvr>
                                    </p:animEffect>
                                  </p:childTnLst>
                                </p:cTn>
                              </p:par>
                            </p:childTnLst>
                          </p:cTn>
                        </p:par>
                        <p:par>
                          <p:cTn id="21" fill="hold">
                            <p:stCondLst>
                              <p:cond delay="2750"/>
                            </p:stCondLst>
                            <p:childTnLst>
                              <p:par>
                                <p:cTn id="22" presetID="53" presetClass="entr" presetSubtype="16" fill="hold" nodeType="afterEffect">
                                  <p:stCondLst>
                                    <p:cond delay="0"/>
                                  </p:stCondLst>
                                  <p:childTnLst>
                                    <p:set>
                                      <p:cBhvr>
                                        <p:cTn id="23" dur="1000" fill="hold">
                                          <p:stCondLst>
                                            <p:cond delay="0"/>
                                          </p:stCondLst>
                                        </p:cTn>
                                        <p:tgtEl>
                                          <p:spTgt spid="50"/>
                                        </p:tgtEl>
                                        <p:attrNameLst>
                                          <p:attrName>style.visibility</p:attrName>
                                        </p:attrNameLst>
                                      </p:cBhvr>
                                      <p:to>
                                        <p:strVal val="visible"/>
                                      </p:to>
                                    </p:set>
                                    <p:anim calcmode="lin" valueType="num">
                                      <p:cBhvr>
                                        <p:cTn id="24" dur="1000" fill="hold"/>
                                        <p:tgtEl>
                                          <p:spTgt spid="50"/>
                                        </p:tgtEl>
                                        <p:attrNameLst>
                                          <p:attrName>ppt_w</p:attrName>
                                        </p:attrNameLst>
                                      </p:cBhvr>
                                      <p:tavLst>
                                        <p:tav tm="0">
                                          <p:val>
                                            <p:fltVal val="0"/>
                                          </p:val>
                                        </p:tav>
                                        <p:tav tm="100000">
                                          <p:val>
                                            <p:strVal val="#ppt_w"/>
                                          </p:val>
                                        </p:tav>
                                      </p:tavLst>
                                    </p:anim>
                                    <p:anim calcmode="lin" valueType="num">
                                      <p:cBhvr>
                                        <p:cTn id="25" dur="1000" fill="hold"/>
                                        <p:tgtEl>
                                          <p:spTgt spid="50"/>
                                        </p:tgtEl>
                                        <p:attrNameLst>
                                          <p:attrName>ppt_h</p:attrName>
                                        </p:attrNameLst>
                                      </p:cBhvr>
                                      <p:tavLst>
                                        <p:tav tm="0">
                                          <p:val>
                                            <p:fltVal val="0"/>
                                          </p:val>
                                        </p:tav>
                                        <p:tav tm="100000">
                                          <p:val>
                                            <p:strVal val="#ppt_h"/>
                                          </p:val>
                                        </p:tav>
                                      </p:tavLst>
                                    </p:anim>
                                    <p:animEffect transition="in" filter="fade">
                                      <p:cBhvr>
                                        <p:cTn id="26" dur="1000"/>
                                        <p:tgtEl>
                                          <p:spTgt spid="50"/>
                                        </p:tgtEl>
                                      </p:cBhvr>
                                    </p:animEffect>
                                  </p:childTnLst>
                                </p:cTn>
                              </p:par>
                            </p:childTnLst>
                          </p:cTn>
                        </p:par>
                        <p:par>
                          <p:cTn id="27" fill="hold">
                            <p:stCondLst>
                              <p:cond delay="3750"/>
                            </p:stCondLst>
                            <p:childTnLst>
                              <p:par>
                                <p:cTn id="28" presetID="53" presetClass="entr" presetSubtype="16" fill="hold" nodeType="afterEffect">
                                  <p:stCondLst>
                                    <p:cond delay="0"/>
                                  </p:stCondLst>
                                  <p:childTnLst>
                                    <p:set>
                                      <p:cBhvr>
                                        <p:cTn id="29" dur="1000" fill="hold">
                                          <p:stCondLst>
                                            <p:cond delay="0"/>
                                          </p:stCondLst>
                                        </p:cTn>
                                        <p:tgtEl>
                                          <p:spTgt spid="49"/>
                                        </p:tgtEl>
                                        <p:attrNameLst>
                                          <p:attrName>style.visibility</p:attrName>
                                        </p:attrNameLst>
                                      </p:cBhvr>
                                      <p:to>
                                        <p:strVal val="visible"/>
                                      </p:to>
                                    </p:set>
                                    <p:anim calcmode="lin" valueType="num">
                                      <p:cBhvr>
                                        <p:cTn id="30" dur="1000" fill="hold"/>
                                        <p:tgtEl>
                                          <p:spTgt spid="49"/>
                                        </p:tgtEl>
                                        <p:attrNameLst>
                                          <p:attrName>ppt_w</p:attrName>
                                        </p:attrNameLst>
                                      </p:cBhvr>
                                      <p:tavLst>
                                        <p:tav tm="0">
                                          <p:val>
                                            <p:fltVal val="0"/>
                                          </p:val>
                                        </p:tav>
                                        <p:tav tm="100000">
                                          <p:val>
                                            <p:strVal val="#ppt_w"/>
                                          </p:val>
                                        </p:tav>
                                      </p:tavLst>
                                    </p:anim>
                                    <p:anim calcmode="lin" valueType="num">
                                      <p:cBhvr>
                                        <p:cTn id="31" dur="1000" fill="hold"/>
                                        <p:tgtEl>
                                          <p:spTgt spid="49"/>
                                        </p:tgtEl>
                                        <p:attrNameLst>
                                          <p:attrName>ppt_h</p:attrName>
                                        </p:attrNameLst>
                                      </p:cBhvr>
                                      <p:tavLst>
                                        <p:tav tm="0">
                                          <p:val>
                                            <p:fltVal val="0"/>
                                          </p:val>
                                        </p:tav>
                                        <p:tav tm="100000">
                                          <p:val>
                                            <p:strVal val="#ppt_h"/>
                                          </p:val>
                                        </p:tav>
                                      </p:tavLst>
                                    </p:anim>
                                    <p:animEffect transition="in" filter="fade">
                                      <p:cBhvr>
                                        <p:cTn id="32" dur="1000"/>
                                        <p:tgtEl>
                                          <p:spTgt spid="49"/>
                                        </p:tgtEl>
                                      </p:cBhvr>
                                    </p:animEffect>
                                  </p:childTnLst>
                                </p:cTn>
                              </p:par>
                            </p:childTnLst>
                          </p:cTn>
                        </p:par>
                        <p:par>
                          <p:cTn id="33" fill="hold">
                            <p:stCondLst>
                              <p:cond delay="4750"/>
                            </p:stCondLst>
                            <p:childTnLst>
                              <p:par>
                                <p:cTn id="34" presetID="53" presetClass="entr" presetSubtype="16" fill="hold" nodeType="afterEffect">
                                  <p:stCondLst>
                                    <p:cond delay="0"/>
                                  </p:stCondLst>
                                  <p:childTnLst>
                                    <p:set>
                                      <p:cBhvr>
                                        <p:cTn id="35" dur="1000" fill="hold">
                                          <p:stCondLst>
                                            <p:cond delay="0"/>
                                          </p:stCondLst>
                                        </p:cTn>
                                        <p:tgtEl>
                                          <p:spTgt spid="48"/>
                                        </p:tgtEl>
                                        <p:attrNameLst>
                                          <p:attrName>style.visibility</p:attrName>
                                        </p:attrNameLst>
                                      </p:cBhvr>
                                      <p:to>
                                        <p:strVal val="visible"/>
                                      </p:to>
                                    </p:set>
                                    <p:anim calcmode="lin" valueType="num">
                                      <p:cBhvr>
                                        <p:cTn id="36" dur="1000" fill="hold"/>
                                        <p:tgtEl>
                                          <p:spTgt spid="48"/>
                                        </p:tgtEl>
                                        <p:attrNameLst>
                                          <p:attrName>ppt_w</p:attrName>
                                        </p:attrNameLst>
                                      </p:cBhvr>
                                      <p:tavLst>
                                        <p:tav tm="0">
                                          <p:val>
                                            <p:fltVal val="0"/>
                                          </p:val>
                                        </p:tav>
                                        <p:tav tm="100000">
                                          <p:val>
                                            <p:strVal val="#ppt_w"/>
                                          </p:val>
                                        </p:tav>
                                      </p:tavLst>
                                    </p:anim>
                                    <p:anim calcmode="lin" valueType="num">
                                      <p:cBhvr>
                                        <p:cTn id="37" dur="1000" fill="hold"/>
                                        <p:tgtEl>
                                          <p:spTgt spid="48"/>
                                        </p:tgtEl>
                                        <p:attrNameLst>
                                          <p:attrName>ppt_h</p:attrName>
                                        </p:attrNameLst>
                                      </p:cBhvr>
                                      <p:tavLst>
                                        <p:tav tm="0">
                                          <p:val>
                                            <p:fltVal val="0"/>
                                          </p:val>
                                        </p:tav>
                                        <p:tav tm="100000">
                                          <p:val>
                                            <p:strVal val="#ppt_h"/>
                                          </p:val>
                                        </p:tav>
                                      </p:tavLst>
                                    </p:anim>
                                    <p:animEffect transition="in" filter="fade">
                                      <p:cBhvr>
                                        <p:cTn id="38"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animBg="1"/>
      <p:bldP spid="14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052513"/>
            <a:ext cx="10153650" cy="1438275"/>
            <a:chOff x="946620" y="1670343"/>
            <a:chExt cx="10153650" cy="1438276"/>
          </a:xfrm>
        </p:grpSpPr>
        <p:grpSp>
          <p:nvGrpSpPr>
            <p:cNvPr id="75785"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75789"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75786" name="TextBox 90"/>
            <p:cNvSpPr txBox="1">
              <a:spLocks noChangeArrowheads="1"/>
            </p:cNvSpPr>
            <p:nvPr/>
          </p:nvSpPr>
          <p:spPr bwMode="auto">
            <a:xfrm>
              <a:off x="1583208" y="1697331"/>
              <a:ext cx="9517062" cy="458787"/>
            </a:xfrm>
            <a:prstGeom prst="rect">
              <a:avLst/>
            </a:prstGeom>
            <a:noFill/>
            <a:ln w="9525">
              <a:noFill/>
              <a:miter lim="800000"/>
            </a:ln>
          </p:spPr>
          <p:txBody>
            <a:bodyPr lIns="182843" tIns="91422" rIns="182843" bIns="91422">
              <a:spAutoFit/>
            </a:bodyPr>
            <a:lstStyle/>
            <a:p>
              <a:r>
                <a:rPr lang="zh-CN" altLang="en-US" b="1">
                  <a:solidFill>
                    <a:srgbClr val="F79646"/>
                  </a:solidFill>
                </a:rPr>
                <a:t>一、审计机构</a:t>
              </a:r>
              <a:endParaRPr lang="zh-CN" altLang="en-US" b="1">
                <a:solidFill>
                  <a:srgbClr val="F79646"/>
                </a:solidFill>
              </a:endParaRPr>
            </a:p>
          </p:txBody>
        </p:sp>
        <p:sp>
          <p:nvSpPr>
            <p:cNvPr id="75787" name="TextBox 89"/>
            <p:cNvSpPr txBox="1">
              <a:spLocks noChangeArrowheads="1"/>
            </p:cNvSpPr>
            <p:nvPr/>
          </p:nvSpPr>
          <p:spPr bwMode="auto">
            <a:xfrm>
              <a:off x="1583208" y="2603793"/>
              <a:ext cx="9517062" cy="504826"/>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认识审计组织</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8861" name="Rectangle 2"/>
          <p:cNvSpPr>
            <a:spLocks noChangeArrowheads="1"/>
          </p:cNvSpPr>
          <p:nvPr/>
        </p:nvSpPr>
        <p:spPr bwMode="auto">
          <a:xfrm>
            <a:off x="1198563" y="1700213"/>
            <a:ext cx="5191125" cy="423862"/>
          </a:xfrm>
          <a:prstGeom prst="rect">
            <a:avLst/>
          </a:prstGeom>
          <a:noFill/>
          <a:ln w="9525">
            <a:noFill/>
            <a:miter lim="800000"/>
          </a:ln>
        </p:spPr>
        <p:txBody>
          <a:bodyPr anchor="b"/>
          <a:lstStyle/>
          <a:p>
            <a:pPr algn="ctr" eaLnBrk="0" hangingPunct="0"/>
            <a:br>
              <a:rPr lang="zh-CN" altLang="en-US" sz="2400" b="1">
                <a:latin typeface="Calibri" panose="020F0502020204030204" pitchFamily="34" charset="0"/>
              </a:rPr>
            </a:br>
            <a:r>
              <a:rPr lang="en-US" altLang="zh-CN" sz="2400" b="1">
                <a:latin typeface="Calibri" panose="020F0502020204030204" pitchFamily="34" charset="0"/>
              </a:rPr>
              <a:t>4.</a:t>
            </a:r>
            <a:r>
              <a:rPr lang="zh-CN" altLang="en-US" sz="2400" b="1">
                <a:latin typeface="Calibri" panose="020F0502020204030204" pitchFamily="34" charset="0"/>
              </a:rPr>
              <a:t>政府审计机关的权限</a:t>
            </a:r>
            <a:endParaRPr lang="zh-CN" altLang="en-US" sz="2400">
              <a:latin typeface="Calibri" panose="020F0502020204030204" pitchFamily="34" charset="0"/>
            </a:endParaRPr>
          </a:p>
        </p:txBody>
      </p:sp>
      <p:sp>
        <p:nvSpPr>
          <p:cNvPr id="78863" name="Rectangle 3"/>
          <p:cNvSpPr>
            <a:spLocks noChangeArrowheads="1"/>
          </p:cNvSpPr>
          <p:nvPr/>
        </p:nvSpPr>
        <p:spPr bwMode="auto">
          <a:xfrm>
            <a:off x="1774825" y="2276475"/>
            <a:ext cx="8001000" cy="3529013"/>
          </a:xfrm>
          <a:prstGeom prst="rect">
            <a:avLst/>
          </a:prstGeom>
          <a:noFill/>
          <a:ln w="9525">
            <a:noFill/>
            <a:miter lim="800000"/>
          </a:ln>
        </p:spPr>
        <p:txBody>
          <a:bodyPr/>
          <a:lstStyle/>
          <a:p>
            <a:pPr marL="469900" indent="-469900" eaLnBrk="0" hangingPunct="0">
              <a:spcBef>
                <a:spcPct val="20000"/>
              </a:spcBef>
              <a:buFont typeface="Wingdings" panose="05000000000000000000" pitchFamily="2" charset="2"/>
              <a:buChar char="l"/>
            </a:pPr>
            <a:r>
              <a:rPr lang="zh-CN" altLang="en-US" sz="2400" b="1">
                <a:solidFill>
                  <a:schemeClr val="accent2"/>
                </a:solidFill>
                <a:latin typeface="黑体" panose="02010609060101010101" pitchFamily="49" charset="-122"/>
                <a:ea typeface="黑体" panose="02010609060101010101" pitchFamily="49" charset="-122"/>
              </a:rPr>
              <a:t>监督检查权</a:t>
            </a:r>
            <a:r>
              <a:rPr lang="en-US" altLang="zh-CN" sz="2400" b="1">
                <a:solidFill>
                  <a:schemeClr val="accent2"/>
                </a:solidFill>
                <a:latin typeface="黑体" panose="02010609060101010101" pitchFamily="49" charset="-122"/>
                <a:ea typeface="黑体" panose="02010609060101010101" pitchFamily="49" charset="-122"/>
              </a:rPr>
              <a:t>:</a:t>
            </a:r>
            <a:r>
              <a:rPr lang="zh-CN" altLang="en-US" sz="2400" b="1">
                <a:latin typeface="黑体" panose="02010609060101010101" pitchFamily="49" charset="-122"/>
                <a:ea typeface="黑体" panose="02010609060101010101" pitchFamily="49" charset="-122"/>
              </a:rPr>
              <a:t>提供资料、检查、调查取证</a:t>
            </a:r>
            <a:endParaRPr lang="zh-CN" altLang="en-US" sz="2400" b="1">
              <a:latin typeface="黑体" panose="02010609060101010101" pitchFamily="49" charset="-122"/>
              <a:ea typeface="黑体" panose="02010609060101010101" pitchFamily="49" charset="-122"/>
            </a:endParaRPr>
          </a:p>
          <a:p>
            <a:pPr marL="469900" indent="-469900" eaLnBrk="0" hangingPunct="0">
              <a:spcBef>
                <a:spcPct val="20000"/>
              </a:spcBef>
              <a:buFont typeface="Wingdings" panose="05000000000000000000" pitchFamily="2" charset="2"/>
              <a:buChar char="l"/>
            </a:pPr>
            <a:r>
              <a:rPr lang="zh-CN" altLang="en-US" sz="2400" b="1">
                <a:solidFill>
                  <a:schemeClr val="accent2"/>
                </a:solidFill>
                <a:latin typeface="黑体" panose="02010609060101010101" pitchFamily="49" charset="-122"/>
                <a:ea typeface="黑体" panose="02010609060101010101" pitchFamily="49" charset="-122"/>
              </a:rPr>
              <a:t>采取临时强制措施权（</a:t>
            </a:r>
            <a:r>
              <a:rPr lang="zh-CN" altLang="en-US" sz="2400" b="1">
                <a:latin typeface="黑体" panose="02010609060101010101" pitchFamily="49" charset="-122"/>
                <a:ea typeface="黑体" panose="02010609060101010101" pitchFamily="49" charset="-122"/>
              </a:rPr>
              <a:t>账册、资产</a:t>
            </a:r>
            <a:r>
              <a:rPr lang="zh-CN" altLang="en-US" sz="2400" b="1">
                <a:solidFill>
                  <a:schemeClr val="accent2"/>
                </a:solidFill>
                <a:latin typeface="黑体" panose="02010609060101010101" pitchFamily="49" charset="-122"/>
                <a:ea typeface="黑体" panose="02010609060101010101" pitchFamily="49" charset="-122"/>
              </a:rPr>
              <a:t>）</a:t>
            </a:r>
            <a:endParaRPr lang="en-US" altLang="zh-CN" sz="2400" b="1">
              <a:solidFill>
                <a:schemeClr val="accent2"/>
              </a:solidFill>
              <a:latin typeface="黑体" panose="02010609060101010101" pitchFamily="49" charset="-122"/>
              <a:ea typeface="黑体" panose="02010609060101010101" pitchFamily="49" charset="-122"/>
            </a:endParaRPr>
          </a:p>
          <a:p>
            <a:pPr marL="469900" indent="-469900" eaLnBrk="0" hangingPunct="0">
              <a:spcBef>
                <a:spcPct val="20000"/>
              </a:spcBef>
              <a:buFont typeface="Wingdings" panose="05000000000000000000" pitchFamily="2" charset="2"/>
              <a:buChar char="l"/>
            </a:pPr>
            <a:r>
              <a:rPr lang="zh-CN" altLang="en-US" sz="2400" b="1">
                <a:solidFill>
                  <a:schemeClr val="accent2"/>
                </a:solidFill>
                <a:latin typeface="黑体" panose="02010609060101010101" pitchFamily="49" charset="-122"/>
                <a:ea typeface="黑体" panose="02010609060101010101" pitchFamily="49" charset="-122"/>
              </a:rPr>
              <a:t>提请协助权</a:t>
            </a:r>
            <a:endParaRPr lang="zh-CN" altLang="en-US" sz="2400" b="1">
              <a:solidFill>
                <a:schemeClr val="accent2"/>
              </a:solidFill>
              <a:latin typeface="黑体" panose="02010609060101010101" pitchFamily="49" charset="-122"/>
              <a:ea typeface="黑体" panose="02010609060101010101" pitchFamily="49" charset="-122"/>
            </a:endParaRPr>
          </a:p>
          <a:p>
            <a:pPr marL="469900" indent="-469900" eaLnBrk="0" hangingPunct="0">
              <a:spcBef>
                <a:spcPct val="20000"/>
              </a:spcBef>
              <a:buFont typeface="Wingdings" panose="05000000000000000000" pitchFamily="2" charset="2"/>
              <a:buChar char="l"/>
            </a:pPr>
            <a:r>
              <a:rPr lang="zh-CN" altLang="en-US" sz="2400" b="1">
                <a:solidFill>
                  <a:schemeClr val="accent2"/>
                </a:solidFill>
                <a:latin typeface="黑体" panose="02010609060101010101" pitchFamily="49" charset="-122"/>
                <a:ea typeface="黑体" panose="02010609060101010101" pitchFamily="49" charset="-122"/>
              </a:rPr>
              <a:t>通报或公布审计结果权（</a:t>
            </a:r>
            <a:r>
              <a:rPr lang="zh-CN" altLang="en-US" sz="2400" b="1">
                <a:latin typeface="黑体" panose="02010609060101010101" pitchFamily="49" charset="-122"/>
                <a:ea typeface="黑体" panose="02010609060101010101" pitchFamily="49" charset="-122"/>
              </a:rPr>
              <a:t>政府、社会</a:t>
            </a:r>
            <a:r>
              <a:rPr lang="zh-CN" altLang="en-US" sz="2400" b="1">
                <a:solidFill>
                  <a:schemeClr val="accent2"/>
                </a:solidFill>
                <a:latin typeface="黑体" panose="02010609060101010101" pitchFamily="49" charset="-122"/>
                <a:ea typeface="黑体" panose="02010609060101010101" pitchFamily="49" charset="-122"/>
              </a:rPr>
              <a:t>）</a:t>
            </a:r>
            <a:endParaRPr lang="zh-CN" altLang="en-US" sz="2400" b="1">
              <a:solidFill>
                <a:schemeClr val="accent2"/>
              </a:solidFill>
              <a:latin typeface="黑体" panose="02010609060101010101" pitchFamily="49" charset="-122"/>
              <a:ea typeface="黑体" panose="02010609060101010101" pitchFamily="49" charset="-122"/>
            </a:endParaRPr>
          </a:p>
          <a:p>
            <a:pPr marL="469900" indent="-469900" eaLnBrk="0" hangingPunct="0">
              <a:spcBef>
                <a:spcPct val="20000"/>
              </a:spcBef>
              <a:buFont typeface="Wingdings" panose="05000000000000000000" pitchFamily="2" charset="2"/>
              <a:buChar char="l"/>
            </a:pPr>
            <a:r>
              <a:rPr lang="zh-CN" altLang="en-US" sz="2400" b="1">
                <a:solidFill>
                  <a:srgbClr val="CC3300"/>
                </a:solidFill>
                <a:latin typeface="黑体" panose="02010609060101010101" pitchFamily="49" charset="-122"/>
                <a:ea typeface="黑体" panose="02010609060101010101" pitchFamily="49" charset="-122"/>
              </a:rPr>
              <a:t>处理、处罚权</a:t>
            </a:r>
            <a:endParaRPr lang="zh-CN" altLang="en-US" sz="2400" b="1">
              <a:solidFill>
                <a:srgbClr val="CC3300"/>
              </a:solidFill>
              <a:latin typeface="黑体" panose="02010609060101010101" pitchFamily="49" charset="-122"/>
              <a:ea typeface="黑体" panose="02010609060101010101" pitchFamily="49" charset="-122"/>
            </a:endParaRPr>
          </a:p>
          <a:p>
            <a:pPr marL="469900" indent="-469900" eaLnBrk="0" hangingPunct="0">
              <a:spcBef>
                <a:spcPct val="20000"/>
              </a:spcBef>
              <a:buFont typeface="Wingdings" panose="05000000000000000000" pitchFamily="2" charset="2"/>
              <a:buChar char="l"/>
            </a:pPr>
            <a:r>
              <a:rPr lang="zh-CN" altLang="en-US" sz="2400" b="1">
                <a:solidFill>
                  <a:schemeClr val="accent2"/>
                </a:solidFill>
                <a:latin typeface="黑体" panose="02010609060101010101" pitchFamily="49" charset="-122"/>
                <a:ea typeface="黑体" panose="02010609060101010101" pitchFamily="49" charset="-122"/>
              </a:rPr>
              <a:t>建议纠正处理权</a:t>
            </a:r>
            <a:endParaRPr lang="zh-CN" altLang="en-US" sz="2400" b="1">
              <a:solidFill>
                <a:schemeClr val="accent2"/>
              </a:solidFill>
              <a:latin typeface="黑体" panose="02010609060101010101" pitchFamily="49" charset="-122"/>
              <a:ea typeface="黑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par>
                          <p:cTn id="29" fill="hold">
                            <p:stCondLst>
                              <p:cond delay="100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78861"/>
                                        </p:tgtEl>
                                        <p:attrNameLst>
                                          <p:attrName>style.visibility</p:attrName>
                                        </p:attrNameLst>
                                      </p:cBhvr>
                                      <p:to>
                                        <p:strVal val="visible"/>
                                      </p:to>
                                    </p:set>
                                    <p:anim by="(-#ppt_w*2)" calcmode="lin" valueType="num">
                                      <p:cBhvr rctx="PPT">
                                        <p:cTn id="32" dur="500" autoRev="1" fill="hold">
                                          <p:stCondLst>
                                            <p:cond delay="0"/>
                                          </p:stCondLst>
                                        </p:cTn>
                                        <p:tgtEl>
                                          <p:spTgt spid="78861"/>
                                        </p:tgtEl>
                                        <p:attrNameLst>
                                          <p:attrName>ppt_w</p:attrName>
                                        </p:attrNameLst>
                                      </p:cBhvr>
                                    </p:anim>
                                    <p:anim by="(#ppt_w*0.50)" calcmode="lin" valueType="num">
                                      <p:cBhvr>
                                        <p:cTn id="33" dur="500" decel="50000" autoRev="1" fill="hold">
                                          <p:stCondLst>
                                            <p:cond delay="0"/>
                                          </p:stCondLst>
                                        </p:cTn>
                                        <p:tgtEl>
                                          <p:spTgt spid="78861"/>
                                        </p:tgtEl>
                                        <p:attrNameLst>
                                          <p:attrName>ppt_x</p:attrName>
                                        </p:attrNameLst>
                                      </p:cBhvr>
                                    </p:anim>
                                    <p:anim from="(-#ppt_h/2)" to="(#ppt_y)" calcmode="lin" valueType="num">
                                      <p:cBhvr>
                                        <p:cTn id="34" dur="1000" fill="hold">
                                          <p:stCondLst>
                                            <p:cond delay="0"/>
                                          </p:stCondLst>
                                        </p:cTn>
                                        <p:tgtEl>
                                          <p:spTgt spid="78861"/>
                                        </p:tgtEl>
                                        <p:attrNameLst>
                                          <p:attrName>ppt_y</p:attrName>
                                        </p:attrNameLst>
                                      </p:cBhvr>
                                    </p:anim>
                                    <p:animRot by="21600000">
                                      <p:cBhvr>
                                        <p:cTn id="35" dur="1000" fill="hold">
                                          <p:stCondLst>
                                            <p:cond delay="0"/>
                                          </p:stCondLst>
                                        </p:cTn>
                                        <p:tgtEl>
                                          <p:spTgt spid="78861"/>
                                        </p:tgtEl>
                                        <p:attrNameLst>
                                          <p:attrName>r</p:attrName>
                                        </p:attrNameLst>
                                      </p:cBhvr>
                                    </p:animRot>
                                  </p:childTnLst>
                                </p:cTn>
                              </p:par>
                            </p:childTnLst>
                          </p:cTn>
                        </p:par>
                        <p:par>
                          <p:cTn id="36" fill="hold">
                            <p:stCondLst>
                              <p:cond delay="3500"/>
                            </p:stCondLst>
                            <p:childTnLst>
                              <p:par>
                                <p:cTn id="37" presetID="2" presetClass="entr" presetSubtype="2" fill="hold" grpId="0" nodeType="afterEffect">
                                  <p:stCondLst>
                                    <p:cond delay="0"/>
                                  </p:stCondLst>
                                  <p:childTnLst>
                                    <p:set>
                                      <p:cBhvr>
                                        <p:cTn id="38" dur="1" fill="hold">
                                          <p:stCondLst>
                                            <p:cond delay="0"/>
                                          </p:stCondLst>
                                        </p:cTn>
                                        <p:tgtEl>
                                          <p:spTgt spid="78863">
                                            <p:txEl>
                                              <p:pRg st="0" end="0"/>
                                            </p:txEl>
                                          </p:spTgt>
                                        </p:tgtEl>
                                        <p:attrNameLst>
                                          <p:attrName>style.visibility</p:attrName>
                                        </p:attrNameLst>
                                      </p:cBhvr>
                                      <p:to>
                                        <p:strVal val="visible"/>
                                      </p:to>
                                    </p:set>
                                    <p:anim calcmode="lin" valueType="num">
                                      <p:cBhvr additive="base">
                                        <p:cTn id="39" dur="1000" fill="hold"/>
                                        <p:tgtEl>
                                          <p:spTgt spid="78863">
                                            <p:txEl>
                                              <p:pRg st="0" end="0"/>
                                            </p:txEl>
                                          </p:spTgt>
                                        </p:tgtEl>
                                        <p:attrNameLst>
                                          <p:attrName>ppt_x</p:attrName>
                                        </p:attrNameLst>
                                      </p:cBhvr>
                                      <p:tavLst>
                                        <p:tav tm="0">
                                          <p:val>
                                            <p:strVal val="1+#ppt_w/2"/>
                                          </p:val>
                                        </p:tav>
                                        <p:tav tm="100000">
                                          <p:val>
                                            <p:strVal val="#ppt_x"/>
                                          </p:val>
                                        </p:tav>
                                      </p:tavLst>
                                    </p:anim>
                                    <p:anim calcmode="lin" valueType="num">
                                      <p:cBhvr additive="base">
                                        <p:cTn id="40" dur="1000" fill="hold"/>
                                        <p:tgtEl>
                                          <p:spTgt spid="78863">
                                            <p:txEl>
                                              <p:pRg st="0" end="0"/>
                                            </p:txEl>
                                          </p:spTgt>
                                        </p:tgtEl>
                                        <p:attrNameLst>
                                          <p:attrName>ppt_y</p:attrName>
                                        </p:attrNameLst>
                                      </p:cBhvr>
                                      <p:tavLst>
                                        <p:tav tm="0">
                                          <p:val>
                                            <p:strVal val="#ppt_y"/>
                                          </p:val>
                                        </p:tav>
                                        <p:tav tm="100000">
                                          <p:val>
                                            <p:strVal val="#ppt_y"/>
                                          </p:val>
                                        </p:tav>
                                      </p:tavLst>
                                    </p:anim>
                                  </p:childTnLst>
                                </p:cTn>
                              </p:par>
                            </p:childTnLst>
                          </p:cTn>
                        </p:par>
                        <p:par>
                          <p:cTn id="41" fill="hold">
                            <p:stCondLst>
                              <p:cond delay="4500"/>
                            </p:stCondLst>
                            <p:childTnLst>
                              <p:par>
                                <p:cTn id="42" presetID="2" presetClass="entr" presetSubtype="2" fill="hold" grpId="0" nodeType="afterEffect">
                                  <p:stCondLst>
                                    <p:cond delay="0"/>
                                  </p:stCondLst>
                                  <p:childTnLst>
                                    <p:set>
                                      <p:cBhvr>
                                        <p:cTn id="43" dur="1" fill="hold">
                                          <p:stCondLst>
                                            <p:cond delay="0"/>
                                          </p:stCondLst>
                                        </p:cTn>
                                        <p:tgtEl>
                                          <p:spTgt spid="78863">
                                            <p:txEl>
                                              <p:pRg st="1" end="1"/>
                                            </p:txEl>
                                          </p:spTgt>
                                        </p:tgtEl>
                                        <p:attrNameLst>
                                          <p:attrName>style.visibility</p:attrName>
                                        </p:attrNameLst>
                                      </p:cBhvr>
                                      <p:to>
                                        <p:strVal val="visible"/>
                                      </p:to>
                                    </p:set>
                                    <p:anim calcmode="lin" valueType="num">
                                      <p:cBhvr additive="base">
                                        <p:cTn id="44" dur="1000" fill="hold"/>
                                        <p:tgtEl>
                                          <p:spTgt spid="78863">
                                            <p:txEl>
                                              <p:pRg st="1" end="1"/>
                                            </p:txEl>
                                          </p:spTgt>
                                        </p:tgtEl>
                                        <p:attrNameLst>
                                          <p:attrName>ppt_x</p:attrName>
                                        </p:attrNameLst>
                                      </p:cBhvr>
                                      <p:tavLst>
                                        <p:tav tm="0">
                                          <p:val>
                                            <p:strVal val="1+#ppt_w/2"/>
                                          </p:val>
                                        </p:tav>
                                        <p:tav tm="100000">
                                          <p:val>
                                            <p:strVal val="#ppt_x"/>
                                          </p:val>
                                        </p:tav>
                                      </p:tavLst>
                                    </p:anim>
                                    <p:anim calcmode="lin" valueType="num">
                                      <p:cBhvr additive="base">
                                        <p:cTn id="45" dur="1000" fill="hold"/>
                                        <p:tgtEl>
                                          <p:spTgt spid="78863">
                                            <p:txEl>
                                              <p:pRg st="1" end="1"/>
                                            </p:txEl>
                                          </p:spTgt>
                                        </p:tgtEl>
                                        <p:attrNameLst>
                                          <p:attrName>ppt_y</p:attrName>
                                        </p:attrNameLst>
                                      </p:cBhvr>
                                      <p:tavLst>
                                        <p:tav tm="0">
                                          <p:val>
                                            <p:strVal val="#ppt_y"/>
                                          </p:val>
                                        </p:tav>
                                        <p:tav tm="100000">
                                          <p:val>
                                            <p:strVal val="#ppt_y"/>
                                          </p:val>
                                        </p:tav>
                                      </p:tavLst>
                                    </p:anim>
                                  </p:childTnLst>
                                </p:cTn>
                              </p:par>
                            </p:childTnLst>
                          </p:cTn>
                        </p:par>
                        <p:par>
                          <p:cTn id="46" fill="hold">
                            <p:stCondLst>
                              <p:cond delay="5500"/>
                            </p:stCondLst>
                            <p:childTnLst>
                              <p:par>
                                <p:cTn id="47" presetID="2" presetClass="entr" presetSubtype="2" fill="hold" grpId="0" nodeType="afterEffect">
                                  <p:stCondLst>
                                    <p:cond delay="0"/>
                                  </p:stCondLst>
                                  <p:childTnLst>
                                    <p:set>
                                      <p:cBhvr>
                                        <p:cTn id="48" dur="1" fill="hold">
                                          <p:stCondLst>
                                            <p:cond delay="0"/>
                                          </p:stCondLst>
                                        </p:cTn>
                                        <p:tgtEl>
                                          <p:spTgt spid="78863">
                                            <p:txEl>
                                              <p:pRg st="2" end="2"/>
                                            </p:txEl>
                                          </p:spTgt>
                                        </p:tgtEl>
                                        <p:attrNameLst>
                                          <p:attrName>style.visibility</p:attrName>
                                        </p:attrNameLst>
                                      </p:cBhvr>
                                      <p:to>
                                        <p:strVal val="visible"/>
                                      </p:to>
                                    </p:set>
                                    <p:anim calcmode="lin" valueType="num">
                                      <p:cBhvr additive="base">
                                        <p:cTn id="49" dur="1000" fill="hold"/>
                                        <p:tgtEl>
                                          <p:spTgt spid="78863">
                                            <p:txEl>
                                              <p:pRg st="2" end="2"/>
                                            </p:txEl>
                                          </p:spTgt>
                                        </p:tgtEl>
                                        <p:attrNameLst>
                                          <p:attrName>ppt_x</p:attrName>
                                        </p:attrNameLst>
                                      </p:cBhvr>
                                      <p:tavLst>
                                        <p:tav tm="0">
                                          <p:val>
                                            <p:strVal val="1+#ppt_w/2"/>
                                          </p:val>
                                        </p:tav>
                                        <p:tav tm="100000">
                                          <p:val>
                                            <p:strVal val="#ppt_x"/>
                                          </p:val>
                                        </p:tav>
                                      </p:tavLst>
                                    </p:anim>
                                    <p:anim calcmode="lin" valueType="num">
                                      <p:cBhvr additive="base">
                                        <p:cTn id="50" dur="1000" fill="hold"/>
                                        <p:tgtEl>
                                          <p:spTgt spid="78863">
                                            <p:txEl>
                                              <p:pRg st="2" end="2"/>
                                            </p:txEl>
                                          </p:spTgt>
                                        </p:tgtEl>
                                        <p:attrNameLst>
                                          <p:attrName>ppt_y</p:attrName>
                                        </p:attrNameLst>
                                      </p:cBhvr>
                                      <p:tavLst>
                                        <p:tav tm="0">
                                          <p:val>
                                            <p:strVal val="#ppt_y"/>
                                          </p:val>
                                        </p:tav>
                                        <p:tav tm="100000">
                                          <p:val>
                                            <p:strVal val="#ppt_y"/>
                                          </p:val>
                                        </p:tav>
                                      </p:tavLst>
                                    </p:anim>
                                  </p:childTnLst>
                                </p:cTn>
                              </p:par>
                            </p:childTnLst>
                          </p:cTn>
                        </p:par>
                        <p:par>
                          <p:cTn id="51" fill="hold">
                            <p:stCondLst>
                              <p:cond delay="6500"/>
                            </p:stCondLst>
                            <p:childTnLst>
                              <p:par>
                                <p:cTn id="52" presetID="2" presetClass="entr" presetSubtype="2" fill="hold" grpId="0" nodeType="afterEffect">
                                  <p:stCondLst>
                                    <p:cond delay="0"/>
                                  </p:stCondLst>
                                  <p:childTnLst>
                                    <p:set>
                                      <p:cBhvr>
                                        <p:cTn id="53" dur="1" fill="hold">
                                          <p:stCondLst>
                                            <p:cond delay="0"/>
                                          </p:stCondLst>
                                        </p:cTn>
                                        <p:tgtEl>
                                          <p:spTgt spid="78863">
                                            <p:txEl>
                                              <p:pRg st="3" end="3"/>
                                            </p:txEl>
                                          </p:spTgt>
                                        </p:tgtEl>
                                        <p:attrNameLst>
                                          <p:attrName>style.visibility</p:attrName>
                                        </p:attrNameLst>
                                      </p:cBhvr>
                                      <p:to>
                                        <p:strVal val="visible"/>
                                      </p:to>
                                    </p:set>
                                    <p:anim calcmode="lin" valueType="num">
                                      <p:cBhvr additive="base">
                                        <p:cTn id="54" dur="1000" fill="hold"/>
                                        <p:tgtEl>
                                          <p:spTgt spid="78863">
                                            <p:txEl>
                                              <p:pRg st="3" end="3"/>
                                            </p:txEl>
                                          </p:spTgt>
                                        </p:tgtEl>
                                        <p:attrNameLst>
                                          <p:attrName>ppt_x</p:attrName>
                                        </p:attrNameLst>
                                      </p:cBhvr>
                                      <p:tavLst>
                                        <p:tav tm="0">
                                          <p:val>
                                            <p:strVal val="1+#ppt_w/2"/>
                                          </p:val>
                                        </p:tav>
                                        <p:tav tm="100000">
                                          <p:val>
                                            <p:strVal val="#ppt_x"/>
                                          </p:val>
                                        </p:tav>
                                      </p:tavLst>
                                    </p:anim>
                                    <p:anim calcmode="lin" valueType="num">
                                      <p:cBhvr additive="base">
                                        <p:cTn id="55" dur="1000" fill="hold"/>
                                        <p:tgtEl>
                                          <p:spTgt spid="78863">
                                            <p:txEl>
                                              <p:pRg st="3" end="3"/>
                                            </p:txEl>
                                          </p:spTgt>
                                        </p:tgtEl>
                                        <p:attrNameLst>
                                          <p:attrName>ppt_y</p:attrName>
                                        </p:attrNameLst>
                                      </p:cBhvr>
                                      <p:tavLst>
                                        <p:tav tm="0">
                                          <p:val>
                                            <p:strVal val="#ppt_y"/>
                                          </p:val>
                                        </p:tav>
                                        <p:tav tm="100000">
                                          <p:val>
                                            <p:strVal val="#ppt_y"/>
                                          </p:val>
                                        </p:tav>
                                      </p:tavLst>
                                    </p:anim>
                                  </p:childTnLst>
                                </p:cTn>
                              </p:par>
                            </p:childTnLst>
                          </p:cTn>
                        </p:par>
                        <p:par>
                          <p:cTn id="56" fill="hold">
                            <p:stCondLst>
                              <p:cond delay="7500"/>
                            </p:stCondLst>
                            <p:childTnLst>
                              <p:par>
                                <p:cTn id="57" presetID="2" presetClass="entr" presetSubtype="2" fill="hold" grpId="0" nodeType="afterEffect">
                                  <p:stCondLst>
                                    <p:cond delay="0"/>
                                  </p:stCondLst>
                                  <p:childTnLst>
                                    <p:set>
                                      <p:cBhvr>
                                        <p:cTn id="58" dur="1" fill="hold">
                                          <p:stCondLst>
                                            <p:cond delay="0"/>
                                          </p:stCondLst>
                                        </p:cTn>
                                        <p:tgtEl>
                                          <p:spTgt spid="78863">
                                            <p:txEl>
                                              <p:pRg st="4" end="4"/>
                                            </p:txEl>
                                          </p:spTgt>
                                        </p:tgtEl>
                                        <p:attrNameLst>
                                          <p:attrName>style.visibility</p:attrName>
                                        </p:attrNameLst>
                                      </p:cBhvr>
                                      <p:to>
                                        <p:strVal val="visible"/>
                                      </p:to>
                                    </p:set>
                                    <p:anim calcmode="lin" valueType="num">
                                      <p:cBhvr additive="base">
                                        <p:cTn id="59" dur="1000" fill="hold"/>
                                        <p:tgtEl>
                                          <p:spTgt spid="78863">
                                            <p:txEl>
                                              <p:pRg st="4" end="4"/>
                                            </p:txEl>
                                          </p:spTgt>
                                        </p:tgtEl>
                                        <p:attrNameLst>
                                          <p:attrName>ppt_x</p:attrName>
                                        </p:attrNameLst>
                                      </p:cBhvr>
                                      <p:tavLst>
                                        <p:tav tm="0">
                                          <p:val>
                                            <p:strVal val="1+#ppt_w/2"/>
                                          </p:val>
                                        </p:tav>
                                        <p:tav tm="100000">
                                          <p:val>
                                            <p:strVal val="#ppt_x"/>
                                          </p:val>
                                        </p:tav>
                                      </p:tavLst>
                                    </p:anim>
                                    <p:anim calcmode="lin" valueType="num">
                                      <p:cBhvr additive="base">
                                        <p:cTn id="60" dur="1000" fill="hold"/>
                                        <p:tgtEl>
                                          <p:spTgt spid="78863">
                                            <p:txEl>
                                              <p:pRg st="4" end="4"/>
                                            </p:txEl>
                                          </p:spTgt>
                                        </p:tgtEl>
                                        <p:attrNameLst>
                                          <p:attrName>ppt_y</p:attrName>
                                        </p:attrNameLst>
                                      </p:cBhvr>
                                      <p:tavLst>
                                        <p:tav tm="0">
                                          <p:val>
                                            <p:strVal val="#ppt_y"/>
                                          </p:val>
                                        </p:tav>
                                        <p:tav tm="100000">
                                          <p:val>
                                            <p:strVal val="#ppt_y"/>
                                          </p:val>
                                        </p:tav>
                                      </p:tavLst>
                                    </p:anim>
                                  </p:childTnLst>
                                </p:cTn>
                              </p:par>
                            </p:childTnLst>
                          </p:cTn>
                        </p:par>
                        <p:par>
                          <p:cTn id="61" fill="hold">
                            <p:stCondLst>
                              <p:cond delay="8500"/>
                            </p:stCondLst>
                            <p:childTnLst>
                              <p:par>
                                <p:cTn id="62" presetID="2" presetClass="entr" presetSubtype="2" fill="hold" grpId="0" nodeType="afterEffect">
                                  <p:stCondLst>
                                    <p:cond delay="0"/>
                                  </p:stCondLst>
                                  <p:childTnLst>
                                    <p:set>
                                      <p:cBhvr>
                                        <p:cTn id="63" dur="1" fill="hold">
                                          <p:stCondLst>
                                            <p:cond delay="0"/>
                                          </p:stCondLst>
                                        </p:cTn>
                                        <p:tgtEl>
                                          <p:spTgt spid="78863">
                                            <p:txEl>
                                              <p:pRg st="5" end="5"/>
                                            </p:txEl>
                                          </p:spTgt>
                                        </p:tgtEl>
                                        <p:attrNameLst>
                                          <p:attrName>style.visibility</p:attrName>
                                        </p:attrNameLst>
                                      </p:cBhvr>
                                      <p:to>
                                        <p:strVal val="visible"/>
                                      </p:to>
                                    </p:set>
                                    <p:anim calcmode="lin" valueType="num">
                                      <p:cBhvr additive="base">
                                        <p:cTn id="64" dur="1000" fill="hold"/>
                                        <p:tgtEl>
                                          <p:spTgt spid="78863">
                                            <p:txEl>
                                              <p:pRg st="5" end="5"/>
                                            </p:txEl>
                                          </p:spTgt>
                                        </p:tgtEl>
                                        <p:attrNameLst>
                                          <p:attrName>ppt_x</p:attrName>
                                        </p:attrNameLst>
                                      </p:cBhvr>
                                      <p:tavLst>
                                        <p:tav tm="0">
                                          <p:val>
                                            <p:strVal val="1+#ppt_w/2"/>
                                          </p:val>
                                        </p:tav>
                                        <p:tav tm="100000">
                                          <p:val>
                                            <p:strVal val="#ppt_x"/>
                                          </p:val>
                                        </p:tav>
                                      </p:tavLst>
                                    </p:anim>
                                    <p:anim calcmode="lin" valueType="num">
                                      <p:cBhvr additive="base">
                                        <p:cTn id="65" dur="1000" fill="hold"/>
                                        <p:tgtEl>
                                          <p:spTgt spid="7886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78861" grpId="0" autoUpdateAnimBg="0"/>
      <p:bldP spid="78863" grpId="0" advAuto="0" autoUpdateAnimBg="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052513"/>
            <a:ext cx="10153650" cy="1438275"/>
            <a:chOff x="946620" y="1670343"/>
            <a:chExt cx="10153650" cy="1438276"/>
          </a:xfrm>
        </p:grpSpPr>
        <p:grpSp>
          <p:nvGrpSpPr>
            <p:cNvPr id="77832"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77836"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77833" name="TextBox 90"/>
            <p:cNvSpPr txBox="1">
              <a:spLocks noChangeArrowheads="1"/>
            </p:cNvSpPr>
            <p:nvPr/>
          </p:nvSpPr>
          <p:spPr bwMode="auto">
            <a:xfrm>
              <a:off x="1583208" y="1697331"/>
              <a:ext cx="9517062" cy="458787"/>
            </a:xfrm>
            <a:prstGeom prst="rect">
              <a:avLst/>
            </a:prstGeom>
            <a:noFill/>
            <a:ln w="9525">
              <a:noFill/>
              <a:miter lim="800000"/>
            </a:ln>
          </p:spPr>
          <p:txBody>
            <a:bodyPr lIns="182843" tIns="91422" rIns="182843" bIns="91422">
              <a:spAutoFit/>
            </a:bodyPr>
            <a:lstStyle/>
            <a:p>
              <a:r>
                <a:rPr lang="zh-CN" altLang="en-US" b="1">
                  <a:solidFill>
                    <a:srgbClr val="F79646"/>
                  </a:solidFill>
                </a:rPr>
                <a:t>一、审计机构</a:t>
              </a:r>
              <a:endParaRPr lang="zh-CN" altLang="en-US" b="1">
                <a:solidFill>
                  <a:srgbClr val="F79646"/>
                </a:solidFill>
              </a:endParaRPr>
            </a:p>
          </p:txBody>
        </p:sp>
        <p:sp>
          <p:nvSpPr>
            <p:cNvPr id="77834" name="TextBox 89"/>
            <p:cNvSpPr txBox="1">
              <a:spLocks noChangeArrowheads="1"/>
            </p:cNvSpPr>
            <p:nvPr/>
          </p:nvSpPr>
          <p:spPr bwMode="auto">
            <a:xfrm>
              <a:off x="1583208" y="2603793"/>
              <a:ext cx="9517062" cy="504826"/>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认识审计组织</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7831" name="Rectangle 3"/>
          <p:cNvSpPr>
            <a:spLocks noChangeArrowheads="1"/>
          </p:cNvSpPr>
          <p:nvPr/>
        </p:nvSpPr>
        <p:spPr bwMode="auto">
          <a:xfrm>
            <a:off x="838200" y="1700213"/>
            <a:ext cx="10225088" cy="4267200"/>
          </a:xfrm>
          <a:prstGeom prst="rect">
            <a:avLst/>
          </a:prstGeom>
          <a:noFill/>
          <a:ln w="9525">
            <a:noFill/>
            <a:miter lim="800000"/>
          </a:ln>
        </p:spPr>
        <p:txBody>
          <a:bodyPr/>
          <a:lstStyle/>
          <a:p>
            <a:pPr marL="469900" indent="-469900" eaLnBrk="0" hangingPunct="0">
              <a:spcBef>
                <a:spcPct val="20000"/>
              </a:spcBef>
              <a:buFont typeface="Arial" panose="020B0604020202020204" pitchFamily="34" charset="0"/>
              <a:buNone/>
            </a:pPr>
            <a:endParaRPr lang="en-US" altLang="zh-CN" sz="2800">
              <a:solidFill>
                <a:srgbClr val="000000"/>
              </a:solidFill>
              <a:latin typeface="Calibri" panose="020F0502020204030204" pitchFamily="34" charset="0"/>
            </a:endParaRPr>
          </a:p>
          <a:p>
            <a:pPr marL="469900" indent="-469900" eaLnBrk="0" hangingPunct="0">
              <a:spcBef>
                <a:spcPct val="20000"/>
              </a:spcBef>
              <a:buFont typeface="Arial" panose="020B0604020202020204" pitchFamily="34" charset="0"/>
              <a:buNone/>
            </a:pPr>
            <a:r>
              <a:rPr lang="en-US" altLang="zh-CN" sz="2800">
                <a:solidFill>
                  <a:srgbClr val="000000"/>
                </a:solidFill>
                <a:latin typeface="Calibri" panose="020F0502020204030204" pitchFamily="34" charset="0"/>
              </a:rPr>
              <a:t>         </a:t>
            </a:r>
            <a:r>
              <a:rPr lang="zh-CN" altLang="en-US" sz="2800">
                <a:solidFill>
                  <a:srgbClr val="000000"/>
                </a:solidFill>
                <a:latin typeface="Calibri" panose="020F0502020204030204" pitchFamily="34" charset="0"/>
              </a:rPr>
              <a:t>（二） 民间审计组织</a:t>
            </a:r>
            <a:endParaRPr lang="zh-CN" altLang="en-US" sz="2800">
              <a:solidFill>
                <a:srgbClr val="000000"/>
              </a:solidFill>
              <a:latin typeface="Calibri" panose="020F0502020204030204" pitchFamily="34" charset="0"/>
            </a:endParaRPr>
          </a:p>
          <a:p>
            <a:pPr marL="469900" indent="-469900" eaLnBrk="0" hangingPunct="0">
              <a:spcBef>
                <a:spcPct val="20000"/>
              </a:spcBef>
              <a:buFont typeface="Arial" panose="020B0604020202020204" pitchFamily="34" charset="0"/>
              <a:buChar char="•"/>
            </a:pPr>
            <a:r>
              <a:rPr lang="en-US" altLang="zh-CN" sz="2800">
                <a:solidFill>
                  <a:srgbClr val="000000"/>
                </a:solidFill>
                <a:latin typeface="Calibri" panose="020F0502020204030204" pitchFamily="34" charset="0"/>
              </a:rPr>
              <a:t>       </a:t>
            </a:r>
            <a:r>
              <a:rPr lang="en-US" altLang="zh-CN" sz="2400">
                <a:solidFill>
                  <a:srgbClr val="000000"/>
                </a:solidFill>
                <a:latin typeface="Calibri" panose="020F0502020204030204" pitchFamily="34" charset="0"/>
              </a:rPr>
              <a:t>1.</a:t>
            </a:r>
            <a:r>
              <a:rPr lang="en-US" altLang="zh-CN" sz="2400">
                <a:latin typeface="Calibri" panose="020F0502020204030204" pitchFamily="34" charset="0"/>
              </a:rPr>
              <a:t>民间审计组织</a:t>
            </a:r>
            <a:r>
              <a:rPr lang="zh-CN" altLang="en-US" sz="2400">
                <a:latin typeface="Calibri" panose="020F0502020204030204" pitchFamily="34" charset="0"/>
              </a:rPr>
              <a:t>概念</a:t>
            </a:r>
            <a:endParaRPr lang="zh-CN" altLang="en-US" sz="2400">
              <a:latin typeface="Calibri" panose="020F0502020204030204" pitchFamily="34" charset="0"/>
            </a:endParaRPr>
          </a:p>
          <a:p>
            <a:pPr marL="469900" indent="-469900" eaLnBrk="0" hangingPunct="0">
              <a:spcBef>
                <a:spcPct val="20000"/>
              </a:spcBef>
              <a:buFont typeface="Arial" panose="020B0604020202020204" pitchFamily="34" charset="0"/>
              <a:buChar char="•"/>
            </a:pPr>
            <a:r>
              <a:rPr lang="zh-CN" altLang="en-US" sz="2400">
                <a:latin typeface="Calibri" panose="020F0502020204030204" pitchFamily="34" charset="0"/>
              </a:rPr>
              <a:t>        是由一定资格的专业人员</a:t>
            </a:r>
            <a:r>
              <a:rPr lang="en-US" altLang="en-US" sz="2400">
                <a:latin typeface="Calibri" panose="020F0502020204030204" pitchFamily="34" charset="0"/>
              </a:rPr>
              <a:t>，通过政府部门的批准，以一定组织方式形成的民间审计机构。</a:t>
            </a:r>
            <a:endParaRPr lang="en-US" altLang="zh-CN" sz="2400">
              <a:latin typeface="Calibri" panose="020F0502020204030204" pitchFamily="34" charset="0"/>
            </a:endParaRPr>
          </a:p>
          <a:p>
            <a:pPr marL="469900" indent="-469900" eaLnBrk="0" hangingPunct="0">
              <a:spcBef>
                <a:spcPct val="20000"/>
              </a:spcBef>
              <a:buFont typeface="Arial" panose="020B0604020202020204" pitchFamily="34" charset="0"/>
              <a:buChar char="•"/>
            </a:pPr>
            <a:r>
              <a:rPr lang="en-US" altLang="zh-CN" sz="2400">
                <a:latin typeface="Calibri" panose="020F0502020204030204" pitchFamily="34" charset="0"/>
              </a:rPr>
              <a:t>         </a:t>
            </a:r>
            <a:r>
              <a:rPr lang="en-US" altLang="zh-CN" sz="2800">
                <a:solidFill>
                  <a:srgbClr val="0000FF"/>
                </a:solidFill>
                <a:latin typeface="Calibri" panose="020F0502020204030204" pitchFamily="34" charset="0"/>
              </a:rPr>
              <a:t>20</a:t>
            </a:r>
            <a:r>
              <a:rPr lang="zh-CN" altLang="en-US" sz="2800">
                <a:solidFill>
                  <a:srgbClr val="0000FF"/>
                </a:solidFill>
                <a:latin typeface="Calibri" panose="020F0502020204030204" pitchFamily="34" charset="0"/>
              </a:rPr>
              <a:t>世纪</a:t>
            </a:r>
            <a:r>
              <a:rPr lang="en-US" altLang="zh-CN" sz="2800">
                <a:solidFill>
                  <a:srgbClr val="0000FF"/>
                </a:solidFill>
                <a:latin typeface="Calibri" panose="020F0502020204030204" pitchFamily="34" charset="0"/>
              </a:rPr>
              <a:t>90</a:t>
            </a:r>
            <a:r>
              <a:rPr lang="zh-CN" altLang="en-US" sz="2800">
                <a:solidFill>
                  <a:srgbClr val="0000FF"/>
                </a:solidFill>
                <a:latin typeface="Calibri" panose="020F0502020204030204" pitchFamily="34" charset="0"/>
              </a:rPr>
              <a:t>年代初期兴起的有限责任合伙制会计师事务所已成为当今注册会计师职业界组织形式发展的趋势。 到</a:t>
            </a:r>
            <a:r>
              <a:rPr lang="en-US" altLang="zh-CN" sz="2800">
                <a:solidFill>
                  <a:srgbClr val="0000FF"/>
                </a:solidFill>
                <a:latin typeface="Calibri" panose="020F0502020204030204" pitchFamily="34" charset="0"/>
              </a:rPr>
              <a:t>1995</a:t>
            </a:r>
            <a:r>
              <a:rPr lang="zh-CN" altLang="en-US" sz="2800">
                <a:solidFill>
                  <a:srgbClr val="0000FF"/>
                </a:solidFill>
                <a:latin typeface="Calibri" panose="020F0502020204030204" pitchFamily="34" charset="0"/>
              </a:rPr>
              <a:t>年底，原“六大”国际会计公司在美国的执业机构已完成了向有限责任合伙制的转型，在其他国家和地区的执业机构的转型目前正在进行之中。</a:t>
            </a:r>
            <a:endParaRPr lang="zh-CN" altLang="en-US" sz="2800">
              <a:solidFill>
                <a:srgbClr val="0000FF"/>
              </a:solidFill>
              <a:latin typeface="Calibri" panose="020F050202020403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052513"/>
            <a:ext cx="10153650" cy="1438275"/>
            <a:chOff x="946620" y="1670343"/>
            <a:chExt cx="10153650" cy="1438276"/>
          </a:xfrm>
        </p:grpSpPr>
        <p:grpSp>
          <p:nvGrpSpPr>
            <p:cNvPr id="79880"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79884"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79881" name="TextBox 90"/>
            <p:cNvSpPr txBox="1">
              <a:spLocks noChangeArrowheads="1"/>
            </p:cNvSpPr>
            <p:nvPr/>
          </p:nvSpPr>
          <p:spPr bwMode="auto">
            <a:xfrm>
              <a:off x="1583208" y="1697331"/>
              <a:ext cx="9517062" cy="549275"/>
            </a:xfrm>
            <a:prstGeom prst="rect">
              <a:avLst/>
            </a:prstGeom>
            <a:noFill/>
            <a:ln w="9525">
              <a:noFill/>
              <a:miter lim="800000"/>
            </a:ln>
          </p:spPr>
          <p:txBody>
            <a:bodyPr lIns="182843" tIns="91422" rIns="182843" bIns="91422">
              <a:spAutoFit/>
            </a:bodyPr>
            <a:lstStyle/>
            <a:p>
              <a:r>
                <a:rPr lang="zh-CN" altLang="en-US" sz="2400" b="1">
                  <a:solidFill>
                    <a:srgbClr val="F79646"/>
                  </a:solidFill>
                </a:rPr>
                <a:t>一、审计机构</a:t>
              </a:r>
              <a:endParaRPr lang="zh-CN" altLang="en-US" sz="2400" b="1">
                <a:solidFill>
                  <a:srgbClr val="F79646"/>
                </a:solidFill>
              </a:endParaRPr>
            </a:p>
          </p:txBody>
        </p:sp>
        <p:sp>
          <p:nvSpPr>
            <p:cNvPr id="79882" name="TextBox 89"/>
            <p:cNvSpPr txBox="1">
              <a:spLocks noChangeArrowheads="1"/>
            </p:cNvSpPr>
            <p:nvPr/>
          </p:nvSpPr>
          <p:spPr bwMode="auto">
            <a:xfrm>
              <a:off x="1583208" y="2603793"/>
              <a:ext cx="9517062" cy="504826"/>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认识审计组织</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9879" name="Rectangle 3"/>
          <p:cNvSpPr>
            <a:spLocks noChangeArrowheads="1"/>
          </p:cNvSpPr>
          <p:nvPr/>
        </p:nvSpPr>
        <p:spPr bwMode="auto">
          <a:xfrm>
            <a:off x="838200" y="1484313"/>
            <a:ext cx="10225088" cy="4608512"/>
          </a:xfrm>
          <a:prstGeom prst="rect">
            <a:avLst/>
          </a:prstGeom>
          <a:noFill/>
          <a:ln w="9525">
            <a:noFill/>
            <a:miter lim="800000"/>
          </a:ln>
        </p:spPr>
        <p:txBody>
          <a:bodyPr/>
          <a:lstStyle/>
          <a:p>
            <a:pPr marL="469900" indent="-469900" eaLnBrk="0" hangingPunct="0">
              <a:spcBef>
                <a:spcPct val="20000"/>
              </a:spcBef>
              <a:buFont typeface="Arial" panose="020B0604020202020204" pitchFamily="34" charset="0"/>
              <a:buNone/>
            </a:pPr>
            <a:endParaRPr lang="en-US" altLang="zh-CN" sz="2800">
              <a:solidFill>
                <a:srgbClr val="000000"/>
              </a:solidFill>
              <a:latin typeface="Calibri" panose="020F0502020204030204" pitchFamily="34" charset="0"/>
            </a:endParaRPr>
          </a:p>
          <a:p>
            <a:pPr marL="469900" indent="-469900" eaLnBrk="0" hangingPunct="0">
              <a:spcBef>
                <a:spcPct val="20000"/>
              </a:spcBef>
              <a:buFont typeface="Arial" panose="020B0604020202020204" pitchFamily="34" charset="0"/>
              <a:buNone/>
            </a:pPr>
            <a:r>
              <a:rPr lang="en-US" altLang="zh-CN" sz="2800">
                <a:solidFill>
                  <a:srgbClr val="000000"/>
                </a:solidFill>
                <a:latin typeface="Calibri" panose="020F0502020204030204" pitchFamily="34" charset="0"/>
              </a:rPr>
              <a:t>   </a:t>
            </a:r>
            <a:r>
              <a:rPr lang="zh-CN" altLang="en-US" sz="2800">
                <a:solidFill>
                  <a:srgbClr val="000000"/>
                </a:solidFill>
                <a:latin typeface="Calibri" panose="020F0502020204030204" pitchFamily="34" charset="0"/>
              </a:rPr>
              <a:t>（二） 民间审计组织</a:t>
            </a:r>
            <a:endParaRPr lang="zh-CN" altLang="en-US" sz="2800">
              <a:solidFill>
                <a:srgbClr val="000000"/>
              </a:solidFill>
              <a:latin typeface="Calibri" panose="020F0502020204030204" pitchFamily="34" charset="0"/>
            </a:endParaRPr>
          </a:p>
          <a:p>
            <a:pPr marL="469900" indent="-469900" eaLnBrk="0" hangingPunct="0">
              <a:spcBef>
                <a:spcPct val="20000"/>
              </a:spcBef>
              <a:buFont typeface="Arial" panose="020B0604020202020204" pitchFamily="34" charset="0"/>
              <a:buNone/>
            </a:pPr>
            <a:r>
              <a:rPr lang="en-US" altLang="zh-CN" sz="2800">
                <a:solidFill>
                  <a:srgbClr val="000000"/>
                </a:solidFill>
                <a:latin typeface="Calibri" panose="020F0502020204030204" pitchFamily="34" charset="0"/>
              </a:rPr>
              <a:t>      </a:t>
            </a:r>
            <a:r>
              <a:rPr lang="en-US" altLang="zh-CN" sz="2800">
                <a:solidFill>
                  <a:srgbClr val="0000FF"/>
                </a:solidFill>
                <a:latin typeface="Calibri" panose="020F0502020204030204" pitchFamily="34" charset="0"/>
              </a:rPr>
              <a:t>2.</a:t>
            </a:r>
            <a:r>
              <a:rPr lang="zh-CN" altLang="en-US" sz="3200">
                <a:solidFill>
                  <a:schemeClr val="accent2"/>
                </a:solidFill>
                <a:latin typeface="Calibri" panose="020F0502020204030204" pitchFamily="34" charset="0"/>
              </a:rPr>
              <a:t>注册会计师的业务范围（</a:t>
            </a:r>
            <a:r>
              <a:rPr lang="zh-CN" altLang="en-US" sz="2800" b="1">
                <a:solidFill>
                  <a:srgbClr val="008000"/>
                </a:solidFill>
                <a:latin typeface="Calibri" panose="020F0502020204030204" pitchFamily="34" charset="0"/>
              </a:rPr>
              <a:t>三个基本一个其他</a:t>
            </a:r>
            <a:r>
              <a:rPr lang="zh-CN" altLang="en-US" sz="3200">
                <a:solidFill>
                  <a:schemeClr val="accent2"/>
                </a:solidFill>
                <a:latin typeface="Calibri" panose="020F0502020204030204" pitchFamily="34" charset="0"/>
              </a:rPr>
              <a:t>）</a:t>
            </a:r>
            <a:endParaRPr lang="zh-CN" altLang="en-US" sz="3200">
              <a:solidFill>
                <a:schemeClr val="accent2"/>
              </a:solidFill>
              <a:latin typeface="Calibri" panose="020F0502020204030204" pitchFamily="34" charset="0"/>
            </a:endParaRPr>
          </a:p>
          <a:p>
            <a:pPr marL="469900" indent="-469900" eaLnBrk="0" hangingPunct="0">
              <a:spcBef>
                <a:spcPct val="20000"/>
              </a:spcBef>
              <a:buFont typeface="Arial" panose="020B0604020202020204" pitchFamily="34" charset="0"/>
              <a:buBlip>
                <a:blip r:embed="rId1"/>
              </a:buBlip>
            </a:pPr>
            <a:r>
              <a:rPr lang="zh-CN" altLang="en-US" sz="2800" b="1">
                <a:solidFill>
                  <a:srgbClr val="008000"/>
                </a:solidFill>
                <a:latin typeface="Calibri" panose="020F0502020204030204" pitchFamily="34" charset="0"/>
              </a:rPr>
              <a:t>审查企业会计报表，出具审计报告；</a:t>
            </a:r>
            <a:endParaRPr lang="zh-CN" altLang="en-US" sz="2800" b="1">
              <a:solidFill>
                <a:srgbClr val="008000"/>
              </a:solidFill>
              <a:latin typeface="Calibri" panose="020F0502020204030204" pitchFamily="34" charset="0"/>
            </a:endParaRPr>
          </a:p>
          <a:p>
            <a:pPr marL="469900" indent="-469900" eaLnBrk="0" hangingPunct="0">
              <a:spcBef>
                <a:spcPct val="20000"/>
              </a:spcBef>
              <a:buFont typeface="Arial" panose="020B0604020202020204" pitchFamily="34" charset="0"/>
              <a:buBlip>
                <a:blip r:embed="rId1"/>
              </a:buBlip>
            </a:pPr>
            <a:r>
              <a:rPr lang="zh-CN" altLang="en-US" sz="2800" b="1">
                <a:solidFill>
                  <a:srgbClr val="008000"/>
                </a:solidFill>
                <a:latin typeface="Calibri" panose="020F0502020204030204" pitchFamily="34" charset="0"/>
              </a:rPr>
              <a:t>验证企业资本，出具验资报告；</a:t>
            </a:r>
            <a:endParaRPr lang="zh-CN" altLang="en-US" sz="2800" b="1">
              <a:solidFill>
                <a:srgbClr val="008000"/>
              </a:solidFill>
              <a:latin typeface="Calibri" panose="020F0502020204030204" pitchFamily="34" charset="0"/>
            </a:endParaRPr>
          </a:p>
          <a:p>
            <a:pPr marL="469900" indent="-469900" eaLnBrk="0" hangingPunct="0">
              <a:spcBef>
                <a:spcPct val="20000"/>
              </a:spcBef>
              <a:buFont typeface="Arial" panose="020B0604020202020204" pitchFamily="34" charset="0"/>
              <a:buBlip>
                <a:blip r:embed="rId1"/>
              </a:buBlip>
            </a:pPr>
            <a:r>
              <a:rPr lang="zh-CN" altLang="en-US" sz="2800" b="1">
                <a:solidFill>
                  <a:srgbClr val="008000"/>
                </a:solidFill>
                <a:latin typeface="Calibri" panose="020F0502020204030204" pitchFamily="34" charset="0"/>
              </a:rPr>
              <a:t>办理企业合并、分立、清算事宜中的审计业务，出具有关的报告；</a:t>
            </a:r>
            <a:endParaRPr lang="zh-CN" altLang="en-US" sz="2800" b="1">
              <a:solidFill>
                <a:srgbClr val="008000"/>
              </a:solidFill>
              <a:latin typeface="Calibri" panose="020F0502020204030204" pitchFamily="34" charset="0"/>
            </a:endParaRPr>
          </a:p>
          <a:p>
            <a:pPr marL="469900" indent="-469900" eaLnBrk="0" hangingPunct="0">
              <a:spcBef>
                <a:spcPct val="20000"/>
              </a:spcBef>
              <a:buFont typeface="Arial" panose="020B0604020202020204" pitchFamily="34" charset="0"/>
              <a:buBlip>
                <a:blip r:embed="rId1"/>
              </a:buBlip>
            </a:pPr>
            <a:r>
              <a:rPr lang="zh-CN" altLang="en-US" sz="2800" b="1">
                <a:solidFill>
                  <a:srgbClr val="008000"/>
                </a:solidFill>
                <a:latin typeface="Calibri" panose="020F0502020204030204" pitchFamily="34" charset="0"/>
              </a:rPr>
              <a:t>办理法律、行政法规规定的其他审计业务，出具相应的审计报告。</a:t>
            </a:r>
            <a:r>
              <a:rPr lang="en-US" altLang="zh-CN" sz="2800" b="1">
                <a:solidFill>
                  <a:srgbClr val="008000"/>
                </a:solidFill>
                <a:latin typeface="Calibri" panose="020F0502020204030204" pitchFamily="34" charset="0"/>
              </a:rPr>
              <a:t>(</a:t>
            </a:r>
            <a:r>
              <a:rPr lang="zh-CN" altLang="en-US" sz="2800" b="1">
                <a:solidFill>
                  <a:srgbClr val="008000"/>
                </a:solidFill>
                <a:latin typeface="Calibri" panose="020F0502020204030204" pitchFamily="34" charset="0"/>
              </a:rPr>
              <a:t>其他）</a:t>
            </a:r>
            <a:r>
              <a:rPr lang="zh-CN" altLang="en-US" sz="2800">
                <a:latin typeface="Calibri" panose="020F0502020204030204" pitchFamily="34" charset="0"/>
              </a:rPr>
              <a:t> </a:t>
            </a:r>
            <a:endParaRPr lang="zh-CN" altLang="en-US" sz="2800">
              <a:latin typeface="Calibri" panose="020F0502020204030204" pitchFamily="34" charset="0"/>
            </a:endParaRPr>
          </a:p>
          <a:p>
            <a:pPr marL="469900" indent="-469900" eaLnBrk="0" hangingPunct="0">
              <a:spcBef>
                <a:spcPct val="20000"/>
              </a:spcBef>
              <a:buFont typeface="Arial" panose="020B0604020202020204" pitchFamily="34" charset="0"/>
              <a:buNone/>
            </a:pPr>
            <a:r>
              <a:rPr lang="zh-CN" altLang="en-US" sz="2800">
                <a:latin typeface="Calibri" panose="020F0502020204030204" pitchFamily="34" charset="0"/>
              </a:rPr>
              <a:t> </a:t>
            </a:r>
            <a:endParaRPr lang="zh-CN" altLang="en-US" sz="2800" b="1">
              <a:solidFill>
                <a:srgbClr val="008000"/>
              </a:solidFill>
              <a:latin typeface="Calibri" panose="020F0502020204030204" pitchFamily="34" charset="0"/>
            </a:endParaRPr>
          </a:p>
          <a:p>
            <a:pPr marL="469900" indent="-469900" eaLnBrk="0" hangingPunct="0">
              <a:spcBef>
                <a:spcPct val="20000"/>
              </a:spcBef>
              <a:buFont typeface="Arial" panose="020B0604020202020204" pitchFamily="34" charset="0"/>
              <a:buNone/>
            </a:pPr>
            <a:endParaRPr lang="zh-CN" altLang="en-US" sz="2800">
              <a:solidFill>
                <a:schemeClr val="accent2"/>
              </a:solidFill>
              <a:latin typeface="Calibri" panose="020F050202020403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21" name="Group 4"/>
          <p:cNvGrpSpPr>
            <a:grpSpLocks noGrp="1" noChangeAspect="1"/>
          </p:cNvGrpSpPr>
          <p:nvPr/>
        </p:nvGrpSpPr>
        <p:grpSpPr bwMode="auto">
          <a:xfrm>
            <a:off x="334963" y="620713"/>
            <a:ext cx="10874375" cy="5799137"/>
            <a:chOff x="1921" y="1197"/>
            <a:chExt cx="6080" cy="4743"/>
          </a:xfrm>
        </p:grpSpPr>
        <p:sp>
          <p:nvSpPr>
            <p:cNvPr id="81922" name="AutoShape 5"/>
            <p:cNvSpPr>
              <a:spLocks noChangeAspect="1" noChangeArrowheads="1"/>
            </p:cNvSpPr>
            <p:nvPr/>
          </p:nvSpPr>
          <p:spPr bwMode="auto">
            <a:xfrm>
              <a:off x="1921" y="1197"/>
              <a:ext cx="6080" cy="4743"/>
            </a:xfrm>
            <a:prstGeom prst="rect">
              <a:avLst/>
            </a:prstGeom>
            <a:noFill/>
            <a:ln w="9525">
              <a:noFill/>
              <a:miter lim="800000"/>
            </a:ln>
          </p:spPr>
          <p:txBody>
            <a:bodyPr/>
            <a:lstStyle/>
            <a:p>
              <a:pPr>
                <a:spcBef>
                  <a:spcPct val="20000"/>
                </a:spcBef>
                <a:buClr>
                  <a:schemeClr val="accent2"/>
                </a:buClr>
                <a:buFont typeface="Wingdings" panose="05000000000000000000" pitchFamily="2" charset="2"/>
                <a:buNone/>
              </a:pPr>
              <a:endParaRPr lang="zh-CN" altLang="en-US">
                <a:latin typeface="Verdana" panose="020B0604030504040204" pitchFamily="34" charset="0"/>
              </a:endParaRPr>
            </a:p>
          </p:txBody>
        </p:sp>
        <p:sp>
          <p:nvSpPr>
            <p:cNvPr id="81923" name="Line 6"/>
            <p:cNvSpPr>
              <a:spLocks noChangeShapeType="1"/>
            </p:cNvSpPr>
            <p:nvPr/>
          </p:nvSpPr>
          <p:spPr bwMode="auto">
            <a:xfrm>
              <a:off x="5168" y="3059"/>
              <a:ext cx="1" cy="745"/>
            </a:xfrm>
            <a:prstGeom prst="line">
              <a:avLst/>
            </a:prstGeom>
            <a:noFill/>
            <a:ln w="9525">
              <a:solidFill>
                <a:srgbClr val="000000"/>
              </a:solidFill>
              <a:round/>
              <a:tailEnd type="triangle" w="med" len="med"/>
            </a:ln>
          </p:spPr>
          <p:txBody>
            <a:bodyPr/>
            <a:lstStyle/>
            <a:p>
              <a:endParaRPr lang="zh-CN" altLang="en-US"/>
            </a:p>
          </p:txBody>
        </p:sp>
        <p:sp>
          <p:nvSpPr>
            <p:cNvPr id="81924" name="Line 7"/>
            <p:cNvSpPr>
              <a:spLocks noChangeShapeType="1"/>
            </p:cNvSpPr>
            <p:nvPr/>
          </p:nvSpPr>
          <p:spPr bwMode="auto">
            <a:xfrm flipH="1">
              <a:off x="3333" y="2314"/>
              <a:ext cx="1836" cy="2"/>
            </a:xfrm>
            <a:prstGeom prst="line">
              <a:avLst/>
            </a:prstGeom>
            <a:noFill/>
            <a:ln w="9525">
              <a:solidFill>
                <a:srgbClr val="000000"/>
              </a:solidFill>
              <a:round/>
            </a:ln>
          </p:spPr>
          <p:txBody>
            <a:bodyPr/>
            <a:lstStyle/>
            <a:p>
              <a:endParaRPr lang="zh-CN" altLang="en-US"/>
            </a:p>
          </p:txBody>
        </p:sp>
        <p:sp>
          <p:nvSpPr>
            <p:cNvPr id="81925" name="Line 8"/>
            <p:cNvSpPr>
              <a:spLocks noChangeShapeType="1"/>
            </p:cNvSpPr>
            <p:nvPr/>
          </p:nvSpPr>
          <p:spPr bwMode="auto">
            <a:xfrm>
              <a:off x="5168" y="2314"/>
              <a:ext cx="1694" cy="2"/>
            </a:xfrm>
            <a:prstGeom prst="line">
              <a:avLst/>
            </a:prstGeom>
            <a:noFill/>
            <a:ln w="9525">
              <a:solidFill>
                <a:srgbClr val="000000"/>
              </a:solidFill>
              <a:round/>
            </a:ln>
          </p:spPr>
          <p:txBody>
            <a:bodyPr/>
            <a:lstStyle/>
            <a:p>
              <a:endParaRPr lang="zh-CN" altLang="en-US"/>
            </a:p>
          </p:txBody>
        </p:sp>
        <p:sp>
          <p:nvSpPr>
            <p:cNvPr id="81926" name="Line 9"/>
            <p:cNvSpPr>
              <a:spLocks noChangeShapeType="1"/>
            </p:cNvSpPr>
            <p:nvPr/>
          </p:nvSpPr>
          <p:spPr bwMode="auto">
            <a:xfrm>
              <a:off x="5168" y="2314"/>
              <a:ext cx="1" cy="372"/>
            </a:xfrm>
            <a:prstGeom prst="line">
              <a:avLst/>
            </a:prstGeom>
            <a:noFill/>
            <a:ln w="9525">
              <a:solidFill>
                <a:srgbClr val="000000"/>
              </a:solidFill>
              <a:round/>
              <a:tailEnd type="triangle" w="med" len="med"/>
            </a:ln>
          </p:spPr>
          <p:txBody>
            <a:bodyPr/>
            <a:lstStyle/>
            <a:p>
              <a:endParaRPr lang="zh-CN" altLang="en-US"/>
            </a:p>
          </p:txBody>
        </p:sp>
        <p:sp>
          <p:nvSpPr>
            <p:cNvPr id="81927" name="Line 10"/>
            <p:cNvSpPr>
              <a:spLocks noChangeShapeType="1"/>
            </p:cNvSpPr>
            <p:nvPr/>
          </p:nvSpPr>
          <p:spPr bwMode="auto">
            <a:xfrm>
              <a:off x="6862" y="2314"/>
              <a:ext cx="1" cy="372"/>
            </a:xfrm>
            <a:prstGeom prst="line">
              <a:avLst/>
            </a:prstGeom>
            <a:noFill/>
            <a:ln w="9525">
              <a:solidFill>
                <a:srgbClr val="000000"/>
              </a:solidFill>
              <a:round/>
              <a:tailEnd type="triangle" w="med" len="med"/>
            </a:ln>
          </p:spPr>
          <p:txBody>
            <a:bodyPr/>
            <a:lstStyle/>
            <a:p>
              <a:endParaRPr lang="zh-CN" altLang="en-US"/>
            </a:p>
          </p:txBody>
        </p:sp>
        <p:sp>
          <p:nvSpPr>
            <p:cNvPr id="81928" name="Line 11"/>
            <p:cNvSpPr>
              <a:spLocks noChangeShapeType="1"/>
            </p:cNvSpPr>
            <p:nvPr/>
          </p:nvSpPr>
          <p:spPr bwMode="auto">
            <a:xfrm>
              <a:off x="3333" y="2314"/>
              <a:ext cx="1" cy="372"/>
            </a:xfrm>
            <a:prstGeom prst="line">
              <a:avLst/>
            </a:prstGeom>
            <a:noFill/>
            <a:ln w="9525">
              <a:solidFill>
                <a:srgbClr val="000000"/>
              </a:solidFill>
              <a:round/>
              <a:tailEnd type="triangle" w="med" len="med"/>
            </a:ln>
          </p:spPr>
          <p:txBody>
            <a:bodyPr/>
            <a:lstStyle/>
            <a:p>
              <a:endParaRPr lang="zh-CN" altLang="en-US"/>
            </a:p>
          </p:txBody>
        </p:sp>
        <p:sp>
          <p:nvSpPr>
            <p:cNvPr id="81929" name="Rectangle 12"/>
            <p:cNvSpPr>
              <a:spLocks noChangeArrowheads="1"/>
            </p:cNvSpPr>
            <p:nvPr/>
          </p:nvSpPr>
          <p:spPr bwMode="auto">
            <a:xfrm>
              <a:off x="4602" y="2686"/>
              <a:ext cx="989" cy="308"/>
            </a:xfrm>
            <a:prstGeom prst="rect">
              <a:avLst/>
            </a:prstGeom>
            <a:solidFill>
              <a:srgbClr val="FFFFFF"/>
            </a:solidFill>
            <a:ln w="9525" algn="ctr">
              <a:solidFill>
                <a:srgbClr val="000000"/>
              </a:solidFill>
              <a:miter lim="800000"/>
            </a:ln>
          </p:spPr>
          <p:txBody>
            <a:bodyPr>
              <a:spAutoFit/>
            </a:bodyPr>
            <a:lstStyle/>
            <a:p>
              <a:pPr algn="just"/>
              <a:r>
                <a:rPr lang="zh-CN" altLang="en-US">
                  <a:solidFill>
                    <a:schemeClr val="accent2"/>
                  </a:solidFill>
                  <a:latin typeface="Times New Roman" panose="02020603050405020304" pitchFamily="18" charset="0"/>
                </a:rPr>
                <a:t>审阅业务</a:t>
              </a:r>
              <a:endParaRPr lang="zh-CN" altLang="en-US">
                <a:solidFill>
                  <a:schemeClr val="accent2"/>
                </a:solidFill>
                <a:latin typeface="Times New Roman" panose="02020603050405020304" pitchFamily="18" charset="0"/>
              </a:endParaRPr>
            </a:p>
          </p:txBody>
        </p:sp>
        <p:sp>
          <p:nvSpPr>
            <p:cNvPr id="81930" name="Line 13"/>
            <p:cNvSpPr>
              <a:spLocks noChangeShapeType="1"/>
            </p:cNvSpPr>
            <p:nvPr/>
          </p:nvSpPr>
          <p:spPr bwMode="auto">
            <a:xfrm>
              <a:off x="3333" y="3059"/>
              <a:ext cx="1" cy="373"/>
            </a:xfrm>
            <a:prstGeom prst="line">
              <a:avLst/>
            </a:prstGeom>
            <a:noFill/>
            <a:ln w="9525">
              <a:solidFill>
                <a:srgbClr val="000000"/>
              </a:solidFill>
              <a:round/>
              <a:tailEnd type="triangle" w="med" len="med"/>
            </a:ln>
          </p:spPr>
          <p:txBody>
            <a:bodyPr/>
            <a:lstStyle/>
            <a:p>
              <a:endParaRPr lang="zh-CN" altLang="en-US"/>
            </a:p>
          </p:txBody>
        </p:sp>
        <p:sp>
          <p:nvSpPr>
            <p:cNvPr id="81931" name="Line 14"/>
            <p:cNvSpPr>
              <a:spLocks noChangeShapeType="1"/>
            </p:cNvSpPr>
            <p:nvPr/>
          </p:nvSpPr>
          <p:spPr bwMode="auto">
            <a:xfrm flipH="1">
              <a:off x="2627" y="3431"/>
              <a:ext cx="705" cy="1"/>
            </a:xfrm>
            <a:prstGeom prst="line">
              <a:avLst/>
            </a:prstGeom>
            <a:noFill/>
            <a:ln w="9525">
              <a:solidFill>
                <a:srgbClr val="000000"/>
              </a:solidFill>
              <a:round/>
            </a:ln>
          </p:spPr>
          <p:txBody>
            <a:bodyPr/>
            <a:lstStyle/>
            <a:p>
              <a:endParaRPr lang="zh-CN" altLang="en-US"/>
            </a:p>
          </p:txBody>
        </p:sp>
        <p:sp>
          <p:nvSpPr>
            <p:cNvPr id="81932" name="Line 15"/>
            <p:cNvSpPr>
              <a:spLocks noChangeShapeType="1"/>
            </p:cNvSpPr>
            <p:nvPr/>
          </p:nvSpPr>
          <p:spPr bwMode="auto">
            <a:xfrm>
              <a:off x="3333" y="3431"/>
              <a:ext cx="847" cy="1"/>
            </a:xfrm>
            <a:prstGeom prst="line">
              <a:avLst/>
            </a:prstGeom>
            <a:noFill/>
            <a:ln w="9525">
              <a:solidFill>
                <a:srgbClr val="000000"/>
              </a:solidFill>
              <a:round/>
            </a:ln>
          </p:spPr>
          <p:txBody>
            <a:bodyPr/>
            <a:lstStyle/>
            <a:p>
              <a:endParaRPr lang="zh-CN" altLang="en-US"/>
            </a:p>
          </p:txBody>
        </p:sp>
        <p:sp>
          <p:nvSpPr>
            <p:cNvPr id="81933" name="Line 16"/>
            <p:cNvSpPr>
              <a:spLocks noChangeShapeType="1"/>
            </p:cNvSpPr>
            <p:nvPr/>
          </p:nvSpPr>
          <p:spPr bwMode="auto">
            <a:xfrm>
              <a:off x="2628" y="3059"/>
              <a:ext cx="0" cy="0"/>
            </a:xfrm>
            <a:prstGeom prst="line">
              <a:avLst/>
            </a:prstGeom>
            <a:noFill/>
            <a:ln w="9525">
              <a:solidFill>
                <a:srgbClr val="000000"/>
              </a:solidFill>
              <a:round/>
              <a:tailEnd type="triangle" w="med" len="med"/>
            </a:ln>
          </p:spPr>
          <p:txBody>
            <a:bodyPr/>
            <a:lstStyle/>
            <a:p>
              <a:endParaRPr lang="zh-CN" altLang="en-US"/>
            </a:p>
          </p:txBody>
        </p:sp>
        <p:sp>
          <p:nvSpPr>
            <p:cNvPr id="81934" name="Line 17"/>
            <p:cNvSpPr>
              <a:spLocks noChangeShapeType="1"/>
            </p:cNvSpPr>
            <p:nvPr/>
          </p:nvSpPr>
          <p:spPr bwMode="auto">
            <a:xfrm>
              <a:off x="2627" y="3431"/>
              <a:ext cx="1" cy="371"/>
            </a:xfrm>
            <a:prstGeom prst="line">
              <a:avLst/>
            </a:prstGeom>
            <a:noFill/>
            <a:ln w="9525">
              <a:solidFill>
                <a:srgbClr val="000000"/>
              </a:solidFill>
              <a:round/>
              <a:tailEnd type="triangle" w="med" len="med"/>
            </a:ln>
          </p:spPr>
          <p:txBody>
            <a:bodyPr/>
            <a:lstStyle/>
            <a:p>
              <a:endParaRPr lang="zh-CN" altLang="en-US"/>
            </a:p>
          </p:txBody>
        </p:sp>
        <p:sp>
          <p:nvSpPr>
            <p:cNvPr id="81935" name="Line 18"/>
            <p:cNvSpPr>
              <a:spLocks noChangeShapeType="1"/>
            </p:cNvSpPr>
            <p:nvPr/>
          </p:nvSpPr>
          <p:spPr bwMode="auto">
            <a:xfrm>
              <a:off x="4180" y="3431"/>
              <a:ext cx="1" cy="371"/>
            </a:xfrm>
            <a:prstGeom prst="line">
              <a:avLst/>
            </a:prstGeom>
            <a:noFill/>
            <a:ln w="9525">
              <a:solidFill>
                <a:srgbClr val="000000"/>
              </a:solidFill>
              <a:round/>
              <a:tailEnd type="triangle" w="med" len="med"/>
            </a:ln>
          </p:spPr>
          <p:txBody>
            <a:bodyPr/>
            <a:lstStyle/>
            <a:p>
              <a:endParaRPr lang="zh-CN" altLang="en-US"/>
            </a:p>
          </p:txBody>
        </p:sp>
        <p:sp>
          <p:nvSpPr>
            <p:cNvPr id="81936" name="Line 19"/>
            <p:cNvSpPr>
              <a:spLocks noChangeShapeType="1"/>
            </p:cNvSpPr>
            <p:nvPr/>
          </p:nvSpPr>
          <p:spPr bwMode="auto">
            <a:xfrm>
              <a:off x="3333" y="3431"/>
              <a:ext cx="1" cy="371"/>
            </a:xfrm>
            <a:prstGeom prst="line">
              <a:avLst/>
            </a:prstGeom>
            <a:noFill/>
            <a:ln w="9525">
              <a:solidFill>
                <a:srgbClr val="000000"/>
              </a:solidFill>
              <a:round/>
              <a:tailEnd type="triangle" w="med" len="med"/>
            </a:ln>
          </p:spPr>
          <p:txBody>
            <a:bodyPr/>
            <a:lstStyle/>
            <a:p>
              <a:endParaRPr lang="zh-CN" altLang="en-US"/>
            </a:p>
          </p:txBody>
        </p:sp>
        <p:sp>
          <p:nvSpPr>
            <p:cNvPr id="81937" name="Rectangle 20"/>
            <p:cNvSpPr>
              <a:spLocks noChangeArrowheads="1"/>
            </p:cNvSpPr>
            <p:nvPr/>
          </p:nvSpPr>
          <p:spPr bwMode="auto">
            <a:xfrm>
              <a:off x="4745" y="3803"/>
              <a:ext cx="706" cy="532"/>
            </a:xfrm>
            <a:prstGeom prst="rect">
              <a:avLst/>
            </a:prstGeom>
            <a:solidFill>
              <a:srgbClr val="FFFFFF"/>
            </a:solidFill>
            <a:ln w="9525" algn="ctr">
              <a:solidFill>
                <a:srgbClr val="000000"/>
              </a:solidFill>
              <a:miter lim="800000"/>
            </a:ln>
          </p:spPr>
          <p:txBody>
            <a:bodyPr>
              <a:spAutoFit/>
            </a:bodyPr>
            <a:lstStyle/>
            <a:p>
              <a:pPr algn="just"/>
              <a:r>
                <a:rPr lang="zh-CN" altLang="en-US">
                  <a:solidFill>
                    <a:schemeClr val="accent2"/>
                  </a:solidFill>
                  <a:latin typeface="Times New Roman" panose="02020603050405020304" pitchFamily="18" charset="0"/>
                </a:rPr>
                <a:t>财务报表审 阅</a:t>
              </a:r>
              <a:endParaRPr lang="zh-CN" altLang="en-US">
                <a:solidFill>
                  <a:schemeClr val="accent2"/>
                </a:solidFill>
                <a:latin typeface="Times New Roman" panose="02020603050405020304" pitchFamily="18" charset="0"/>
              </a:endParaRPr>
            </a:p>
          </p:txBody>
        </p:sp>
        <p:sp>
          <p:nvSpPr>
            <p:cNvPr id="81938" name="Rectangle 21"/>
            <p:cNvSpPr>
              <a:spLocks noChangeArrowheads="1"/>
            </p:cNvSpPr>
            <p:nvPr/>
          </p:nvSpPr>
          <p:spPr bwMode="auto">
            <a:xfrm>
              <a:off x="3050" y="3803"/>
              <a:ext cx="427" cy="1117"/>
            </a:xfrm>
            <a:prstGeom prst="rect">
              <a:avLst/>
            </a:prstGeom>
            <a:solidFill>
              <a:srgbClr val="FFFFFF"/>
            </a:solidFill>
            <a:ln w="9525" algn="ctr">
              <a:solidFill>
                <a:srgbClr val="000000"/>
              </a:solidFill>
              <a:miter lim="800000"/>
            </a:ln>
          </p:spPr>
          <p:txBody>
            <a:bodyPr/>
            <a:lstStyle/>
            <a:p>
              <a:pPr algn="just"/>
              <a:r>
                <a:rPr lang="zh-CN" altLang="en-US">
                  <a:solidFill>
                    <a:schemeClr val="accent2"/>
                  </a:solidFill>
                  <a:latin typeface="Times New Roman" panose="02020603050405020304" pitchFamily="18" charset="0"/>
                </a:rPr>
                <a:t>验资</a:t>
              </a:r>
              <a:endParaRPr lang="zh-CN" altLang="en-US">
                <a:solidFill>
                  <a:schemeClr val="accent2"/>
                </a:solidFill>
                <a:latin typeface="Times New Roman" panose="02020603050405020304" pitchFamily="18" charset="0"/>
              </a:endParaRPr>
            </a:p>
          </p:txBody>
        </p:sp>
        <p:sp>
          <p:nvSpPr>
            <p:cNvPr id="81939" name="Rectangle 22"/>
            <p:cNvSpPr>
              <a:spLocks noChangeArrowheads="1"/>
            </p:cNvSpPr>
            <p:nvPr/>
          </p:nvSpPr>
          <p:spPr bwMode="auto">
            <a:xfrm>
              <a:off x="3757" y="3803"/>
              <a:ext cx="706" cy="532"/>
            </a:xfrm>
            <a:prstGeom prst="rect">
              <a:avLst/>
            </a:prstGeom>
            <a:solidFill>
              <a:srgbClr val="FFFFFF"/>
            </a:solidFill>
            <a:ln w="9525" algn="ctr">
              <a:solidFill>
                <a:srgbClr val="000000"/>
              </a:solidFill>
              <a:miter lim="800000"/>
            </a:ln>
          </p:spPr>
          <p:txBody>
            <a:bodyPr>
              <a:spAutoFit/>
            </a:bodyPr>
            <a:lstStyle/>
            <a:p>
              <a:pPr algn="just"/>
              <a:r>
                <a:rPr lang="zh-CN" altLang="en-US">
                  <a:solidFill>
                    <a:schemeClr val="accent2"/>
                  </a:solidFill>
                  <a:latin typeface="Times New Roman" panose="02020603050405020304" pitchFamily="18" charset="0"/>
                </a:rPr>
                <a:t>特殊目的审 计</a:t>
              </a:r>
              <a:endParaRPr lang="zh-CN" altLang="en-US">
                <a:solidFill>
                  <a:schemeClr val="accent2"/>
                </a:solidFill>
                <a:latin typeface="Times New Roman" panose="02020603050405020304" pitchFamily="18" charset="0"/>
              </a:endParaRPr>
            </a:p>
          </p:txBody>
        </p:sp>
        <p:sp>
          <p:nvSpPr>
            <p:cNvPr id="81940" name="Rectangle 23"/>
            <p:cNvSpPr>
              <a:spLocks noChangeArrowheads="1"/>
            </p:cNvSpPr>
            <p:nvPr/>
          </p:nvSpPr>
          <p:spPr bwMode="auto">
            <a:xfrm>
              <a:off x="2100" y="3803"/>
              <a:ext cx="715" cy="1275"/>
            </a:xfrm>
            <a:prstGeom prst="rect">
              <a:avLst/>
            </a:prstGeom>
            <a:solidFill>
              <a:srgbClr val="FFFFFF"/>
            </a:solidFill>
            <a:ln w="9525" algn="ctr">
              <a:solidFill>
                <a:srgbClr val="000000"/>
              </a:solidFill>
              <a:miter lim="800000"/>
            </a:ln>
          </p:spPr>
          <p:txBody>
            <a:bodyPr/>
            <a:lstStyle/>
            <a:p>
              <a:pPr algn="just"/>
              <a:r>
                <a:rPr lang="zh-CN" altLang="en-US">
                  <a:solidFill>
                    <a:schemeClr val="accent2"/>
                  </a:solidFill>
                  <a:latin typeface="Times New Roman" panose="02020603050405020304" pitchFamily="18" charset="0"/>
                </a:rPr>
                <a:t>财务报表审 计</a:t>
              </a:r>
              <a:endParaRPr lang="zh-CN" altLang="en-US">
                <a:solidFill>
                  <a:schemeClr val="accent2"/>
                </a:solidFill>
                <a:latin typeface="Times New Roman" panose="02020603050405020304" pitchFamily="18" charset="0"/>
              </a:endParaRPr>
            </a:p>
          </p:txBody>
        </p:sp>
        <p:sp>
          <p:nvSpPr>
            <p:cNvPr id="81941" name="Line 24"/>
            <p:cNvSpPr>
              <a:spLocks noChangeShapeType="1"/>
            </p:cNvSpPr>
            <p:nvPr/>
          </p:nvSpPr>
          <p:spPr bwMode="auto">
            <a:xfrm>
              <a:off x="6862" y="3059"/>
              <a:ext cx="1" cy="373"/>
            </a:xfrm>
            <a:prstGeom prst="line">
              <a:avLst/>
            </a:prstGeom>
            <a:noFill/>
            <a:ln w="9525">
              <a:solidFill>
                <a:srgbClr val="000000"/>
              </a:solidFill>
              <a:round/>
              <a:tailEnd type="triangle" w="med" len="med"/>
            </a:ln>
          </p:spPr>
          <p:txBody>
            <a:bodyPr/>
            <a:lstStyle/>
            <a:p>
              <a:endParaRPr lang="zh-CN" altLang="en-US"/>
            </a:p>
          </p:txBody>
        </p:sp>
        <p:sp>
          <p:nvSpPr>
            <p:cNvPr id="81942" name="Line 25"/>
            <p:cNvSpPr>
              <a:spLocks noChangeShapeType="1"/>
            </p:cNvSpPr>
            <p:nvPr/>
          </p:nvSpPr>
          <p:spPr bwMode="auto">
            <a:xfrm flipH="1">
              <a:off x="6298" y="3431"/>
              <a:ext cx="564" cy="1"/>
            </a:xfrm>
            <a:prstGeom prst="line">
              <a:avLst/>
            </a:prstGeom>
            <a:noFill/>
            <a:ln w="9525">
              <a:solidFill>
                <a:srgbClr val="000000"/>
              </a:solidFill>
              <a:round/>
            </a:ln>
          </p:spPr>
          <p:txBody>
            <a:bodyPr/>
            <a:lstStyle/>
            <a:p>
              <a:endParaRPr lang="zh-CN" altLang="en-US"/>
            </a:p>
          </p:txBody>
        </p:sp>
        <p:sp>
          <p:nvSpPr>
            <p:cNvPr id="81943" name="Line 26"/>
            <p:cNvSpPr>
              <a:spLocks noChangeShapeType="1"/>
            </p:cNvSpPr>
            <p:nvPr/>
          </p:nvSpPr>
          <p:spPr bwMode="auto">
            <a:xfrm>
              <a:off x="6862" y="3431"/>
              <a:ext cx="564" cy="1"/>
            </a:xfrm>
            <a:prstGeom prst="line">
              <a:avLst/>
            </a:prstGeom>
            <a:noFill/>
            <a:ln w="9525">
              <a:solidFill>
                <a:srgbClr val="000000"/>
              </a:solidFill>
              <a:round/>
            </a:ln>
          </p:spPr>
          <p:txBody>
            <a:bodyPr/>
            <a:lstStyle/>
            <a:p>
              <a:endParaRPr lang="zh-CN" altLang="en-US"/>
            </a:p>
          </p:txBody>
        </p:sp>
        <p:sp>
          <p:nvSpPr>
            <p:cNvPr id="81944" name="Line 27"/>
            <p:cNvSpPr>
              <a:spLocks noChangeShapeType="1"/>
            </p:cNvSpPr>
            <p:nvPr/>
          </p:nvSpPr>
          <p:spPr bwMode="auto">
            <a:xfrm>
              <a:off x="6298" y="3431"/>
              <a:ext cx="1" cy="371"/>
            </a:xfrm>
            <a:prstGeom prst="line">
              <a:avLst/>
            </a:prstGeom>
            <a:noFill/>
            <a:ln w="9525">
              <a:solidFill>
                <a:srgbClr val="000000"/>
              </a:solidFill>
              <a:round/>
              <a:tailEnd type="triangle" w="med" len="med"/>
            </a:ln>
          </p:spPr>
          <p:txBody>
            <a:bodyPr/>
            <a:lstStyle/>
            <a:p>
              <a:endParaRPr lang="zh-CN" altLang="en-US"/>
            </a:p>
          </p:txBody>
        </p:sp>
        <p:sp>
          <p:nvSpPr>
            <p:cNvPr id="81945" name="Line 28"/>
            <p:cNvSpPr>
              <a:spLocks noChangeShapeType="1"/>
            </p:cNvSpPr>
            <p:nvPr/>
          </p:nvSpPr>
          <p:spPr bwMode="auto">
            <a:xfrm>
              <a:off x="7427" y="3431"/>
              <a:ext cx="1" cy="371"/>
            </a:xfrm>
            <a:prstGeom prst="line">
              <a:avLst/>
            </a:prstGeom>
            <a:noFill/>
            <a:ln w="9525">
              <a:solidFill>
                <a:srgbClr val="000000"/>
              </a:solidFill>
              <a:round/>
              <a:tailEnd type="triangle" w="med" len="med"/>
            </a:ln>
          </p:spPr>
          <p:txBody>
            <a:bodyPr/>
            <a:lstStyle/>
            <a:p>
              <a:endParaRPr lang="zh-CN" altLang="en-US"/>
            </a:p>
          </p:txBody>
        </p:sp>
        <p:sp>
          <p:nvSpPr>
            <p:cNvPr id="81946" name="Rectangle 29"/>
            <p:cNvSpPr>
              <a:spLocks noChangeArrowheads="1"/>
            </p:cNvSpPr>
            <p:nvPr/>
          </p:nvSpPr>
          <p:spPr bwMode="auto">
            <a:xfrm>
              <a:off x="5875" y="3803"/>
              <a:ext cx="704" cy="532"/>
            </a:xfrm>
            <a:prstGeom prst="rect">
              <a:avLst/>
            </a:prstGeom>
            <a:solidFill>
              <a:srgbClr val="FFFFFF"/>
            </a:solidFill>
            <a:ln w="9525" algn="ctr">
              <a:solidFill>
                <a:srgbClr val="000000"/>
              </a:solidFill>
              <a:miter lim="800000"/>
            </a:ln>
          </p:spPr>
          <p:txBody>
            <a:bodyPr>
              <a:spAutoFit/>
            </a:bodyPr>
            <a:lstStyle/>
            <a:p>
              <a:pPr algn="just"/>
              <a:r>
                <a:rPr lang="zh-CN" altLang="en-US">
                  <a:solidFill>
                    <a:schemeClr val="accent2"/>
                  </a:solidFill>
                  <a:latin typeface="Times New Roman" panose="02020603050405020304" pitchFamily="18" charset="0"/>
                </a:rPr>
                <a:t>内部控制鉴 证</a:t>
              </a:r>
              <a:endParaRPr lang="zh-CN" altLang="en-US">
                <a:solidFill>
                  <a:schemeClr val="accent2"/>
                </a:solidFill>
                <a:latin typeface="Times New Roman" panose="02020603050405020304" pitchFamily="18" charset="0"/>
              </a:endParaRPr>
            </a:p>
          </p:txBody>
        </p:sp>
        <p:sp>
          <p:nvSpPr>
            <p:cNvPr id="81947" name="Rectangle 30"/>
            <p:cNvSpPr>
              <a:spLocks noChangeArrowheads="1"/>
            </p:cNvSpPr>
            <p:nvPr/>
          </p:nvSpPr>
          <p:spPr bwMode="auto">
            <a:xfrm>
              <a:off x="6862" y="3803"/>
              <a:ext cx="960" cy="1275"/>
            </a:xfrm>
            <a:prstGeom prst="rect">
              <a:avLst/>
            </a:prstGeom>
            <a:solidFill>
              <a:srgbClr val="FFFFFF"/>
            </a:solidFill>
            <a:ln w="9525" algn="ctr">
              <a:solidFill>
                <a:srgbClr val="000000"/>
              </a:solidFill>
              <a:miter lim="800000"/>
            </a:ln>
          </p:spPr>
          <p:txBody>
            <a:bodyPr/>
            <a:lstStyle/>
            <a:p>
              <a:pPr algn="just"/>
              <a:r>
                <a:rPr lang="zh-CN" altLang="en-US">
                  <a:solidFill>
                    <a:schemeClr val="accent2"/>
                  </a:solidFill>
                  <a:latin typeface="Times New Roman" panose="02020603050405020304" pitchFamily="18" charset="0"/>
                </a:rPr>
                <a:t>预测性财务信息审核</a:t>
              </a:r>
              <a:endParaRPr lang="zh-CN" altLang="en-US">
                <a:solidFill>
                  <a:schemeClr val="accent2"/>
                </a:solidFill>
                <a:latin typeface="Times New Roman" panose="02020603050405020304" pitchFamily="18" charset="0"/>
              </a:endParaRPr>
            </a:p>
          </p:txBody>
        </p:sp>
        <p:sp>
          <p:nvSpPr>
            <p:cNvPr id="81948" name="Line 31"/>
            <p:cNvSpPr>
              <a:spLocks noChangeShapeType="1"/>
            </p:cNvSpPr>
            <p:nvPr/>
          </p:nvSpPr>
          <p:spPr bwMode="auto">
            <a:xfrm>
              <a:off x="5168" y="1942"/>
              <a:ext cx="0" cy="0"/>
            </a:xfrm>
            <a:prstGeom prst="line">
              <a:avLst/>
            </a:prstGeom>
            <a:noFill/>
            <a:ln w="9525">
              <a:solidFill>
                <a:srgbClr val="000000"/>
              </a:solidFill>
              <a:round/>
              <a:tailEnd type="triangle" w="med" len="med"/>
            </a:ln>
          </p:spPr>
          <p:txBody>
            <a:bodyPr/>
            <a:lstStyle/>
            <a:p>
              <a:endParaRPr lang="zh-CN" altLang="en-US"/>
            </a:p>
          </p:txBody>
        </p:sp>
        <p:sp>
          <p:nvSpPr>
            <p:cNvPr id="81949" name="Line 32"/>
            <p:cNvSpPr>
              <a:spLocks noChangeShapeType="1"/>
            </p:cNvSpPr>
            <p:nvPr/>
          </p:nvSpPr>
          <p:spPr bwMode="auto">
            <a:xfrm>
              <a:off x="5168" y="1942"/>
              <a:ext cx="1" cy="372"/>
            </a:xfrm>
            <a:prstGeom prst="line">
              <a:avLst/>
            </a:prstGeom>
            <a:noFill/>
            <a:ln w="9525">
              <a:solidFill>
                <a:srgbClr val="000000"/>
              </a:solidFill>
              <a:round/>
              <a:tailEnd type="triangle" w="med" len="med"/>
            </a:ln>
          </p:spPr>
          <p:txBody>
            <a:bodyPr/>
            <a:lstStyle/>
            <a:p>
              <a:endParaRPr lang="zh-CN" altLang="en-US"/>
            </a:p>
          </p:txBody>
        </p:sp>
        <p:sp>
          <p:nvSpPr>
            <p:cNvPr id="81950" name="Rectangle 33"/>
            <p:cNvSpPr>
              <a:spLocks noChangeArrowheads="1"/>
            </p:cNvSpPr>
            <p:nvPr/>
          </p:nvSpPr>
          <p:spPr bwMode="auto">
            <a:xfrm>
              <a:off x="4602" y="1570"/>
              <a:ext cx="1132" cy="307"/>
            </a:xfrm>
            <a:prstGeom prst="rect">
              <a:avLst/>
            </a:prstGeom>
            <a:solidFill>
              <a:srgbClr val="FFFFFF"/>
            </a:solidFill>
            <a:ln w="9525" algn="ctr">
              <a:solidFill>
                <a:srgbClr val="000000"/>
              </a:solidFill>
              <a:miter lim="800000"/>
            </a:ln>
          </p:spPr>
          <p:txBody>
            <a:bodyPr>
              <a:spAutoFit/>
            </a:bodyPr>
            <a:lstStyle/>
            <a:p>
              <a:pPr algn="just"/>
              <a:r>
                <a:rPr lang="zh-CN" altLang="en-US" b="1">
                  <a:solidFill>
                    <a:schemeClr val="accent2"/>
                  </a:solidFill>
                  <a:latin typeface="Times New Roman" panose="02020603050405020304" pitchFamily="18" charset="0"/>
                  <a:ea typeface="黑体" panose="02010609060101010101" pitchFamily="49" charset="-122"/>
                </a:rPr>
                <a:t>鉴证业务</a:t>
              </a:r>
              <a:endParaRPr lang="zh-CN" altLang="en-US" b="1">
                <a:solidFill>
                  <a:schemeClr val="accent2"/>
                </a:solidFill>
                <a:latin typeface="Times New Roman" panose="02020603050405020304" pitchFamily="18" charset="0"/>
                <a:ea typeface="黑体" panose="02010609060101010101" pitchFamily="49" charset="-122"/>
              </a:endParaRPr>
            </a:p>
          </p:txBody>
        </p:sp>
        <p:sp>
          <p:nvSpPr>
            <p:cNvPr id="81951" name="Rectangle 34"/>
            <p:cNvSpPr>
              <a:spLocks noChangeArrowheads="1"/>
            </p:cNvSpPr>
            <p:nvPr/>
          </p:nvSpPr>
          <p:spPr bwMode="auto">
            <a:xfrm>
              <a:off x="2909" y="2686"/>
              <a:ext cx="989" cy="308"/>
            </a:xfrm>
            <a:prstGeom prst="rect">
              <a:avLst/>
            </a:prstGeom>
            <a:solidFill>
              <a:srgbClr val="FFFFFF"/>
            </a:solidFill>
            <a:ln w="9525" algn="ctr">
              <a:solidFill>
                <a:srgbClr val="000000"/>
              </a:solidFill>
              <a:miter lim="800000"/>
            </a:ln>
          </p:spPr>
          <p:txBody>
            <a:bodyPr>
              <a:spAutoFit/>
            </a:bodyPr>
            <a:lstStyle/>
            <a:p>
              <a:pPr algn="just"/>
              <a:r>
                <a:rPr lang="zh-CN" altLang="en-US">
                  <a:solidFill>
                    <a:schemeClr val="accent2"/>
                  </a:solidFill>
                  <a:latin typeface="Times New Roman" panose="02020603050405020304" pitchFamily="18" charset="0"/>
                </a:rPr>
                <a:t>审计业务</a:t>
              </a:r>
              <a:endParaRPr lang="zh-CN" altLang="en-US">
                <a:solidFill>
                  <a:schemeClr val="accent2"/>
                </a:solidFill>
                <a:latin typeface="Times New Roman" panose="02020603050405020304" pitchFamily="18" charset="0"/>
              </a:endParaRPr>
            </a:p>
          </p:txBody>
        </p:sp>
        <p:sp>
          <p:nvSpPr>
            <p:cNvPr id="81952" name="Rectangle 35"/>
            <p:cNvSpPr>
              <a:spLocks noChangeArrowheads="1"/>
            </p:cNvSpPr>
            <p:nvPr/>
          </p:nvSpPr>
          <p:spPr bwMode="auto">
            <a:xfrm>
              <a:off x="6155" y="2686"/>
              <a:ext cx="1413" cy="308"/>
            </a:xfrm>
            <a:prstGeom prst="rect">
              <a:avLst/>
            </a:prstGeom>
            <a:solidFill>
              <a:srgbClr val="FFFFFF"/>
            </a:solidFill>
            <a:ln w="9525" algn="ctr">
              <a:solidFill>
                <a:srgbClr val="000000"/>
              </a:solidFill>
              <a:miter lim="800000"/>
            </a:ln>
          </p:spPr>
          <p:txBody>
            <a:bodyPr>
              <a:spAutoFit/>
            </a:bodyPr>
            <a:lstStyle/>
            <a:p>
              <a:pPr algn="just"/>
              <a:r>
                <a:rPr lang="zh-CN" altLang="en-US">
                  <a:solidFill>
                    <a:schemeClr val="accent2"/>
                  </a:solidFill>
                  <a:latin typeface="Times New Roman" panose="02020603050405020304" pitchFamily="18" charset="0"/>
                </a:rPr>
                <a:t>其他鉴证业务</a:t>
              </a:r>
              <a:endParaRPr lang="zh-CN" altLang="en-US">
                <a:solidFill>
                  <a:schemeClr val="accent2"/>
                </a:solidFill>
                <a:latin typeface="Times New Roman" panose="02020603050405020304" pitchFamily="18" charset="0"/>
              </a:endParaRPr>
            </a:p>
          </p:txBody>
        </p:sp>
      </p:grpSp>
    </p:spTree>
  </p:cSld>
  <p:clrMapOvr>
    <a:masterClrMapping/>
  </p:clrMapOvr>
  <p:transition spd="slow" advTm="2000">
    <p:pull/>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052513"/>
            <a:ext cx="10153650" cy="1438275"/>
            <a:chOff x="946620" y="1670343"/>
            <a:chExt cx="10153650" cy="1438276"/>
          </a:xfrm>
        </p:grpSpPr>
        <p:grpSp>
          <p:nvGrpSpPr>
            <p:cNvPr id="82952"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82956"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82953" name="TextBox 90"/>
            <p:cNvSpPr txBox="1">
              <a:spLocks noChangeArrowheads="1"/>
            </p:cNvSpPr>
            <p:nvPr/>
          </p:nvSpPr>
          <p:spPr bwMode="auto">
            <a:xfrm>
              <a:off x="1583208" y="1697331"/>
              <a:ext cx="9517062" cy="549275"/>
            </a:xfrm>
            <a:prstGeom prst="rect">
              <a:avLst/>
            </a:prstGeom>
            <a:noFill/>
            <a:ln w="9525">
              <a:noFill/>
              <a:miter lim="800000"/>
            </a:ln>
          </p:spPr>
          <p:txBody>
            <a:bodyPr lIns="182843" tIns="91422" rIns="182843" bIns="91422">
              <a:spAutoFit/>
            </a:bodyPr>
            <a:lstStyle/>
            <a:p>
              <a:r>
                <a:rPr lang="zh-CN" altLang="en-US" sz="2400" b="1">
                  <a:solidFill>
                    <a:srgbClr val="F79646"/>
                  </a:solidFill>
                </a:rPr>
                <a:t>一、审计机构</a:t>
              </a:r>
              <a:endParaRPr lang="zh-CN" altLang="en-US" sz="2400" b="1">
                <a:solidFill>
                  <a:srgbClr val="F79646"/>
                </a:solidFill>
              </a:endParaRPr>
            </a:p>
          </p:txBody>
        </p:sp>
        <p:sp>
          <p:nvSpPr>
            <p:cNvPr id="82954" name="TextBox 89"/>
            <p:cNvSpPr txBox="1">
              <a:spLocks noChangeArrowheads="1"/>
            </p:cNvSpPr>
            <p:nvPr/>
          </p:nvSpPr>
          <p:spPr bwMode="auto">
            <a:xfrm>
              <a:off x="1583208" y="2603793"/>
              <a:ext cx="9517062" cy="504826"/>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认识审计组织</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2951" name="Rectangle 3"/>
          <p:cNvSpPr>
            <a:spLocks noChangeArrowheads="1"/>
          </p:cNvSpPr>
          <p:nvPr/>
        </p:nvSpPr>
        <p:spPr bwMode="auto">
          <a:xfrm>
            <a:off x="838200" y="1484313"/>
            <a:ext cx="10225088" cy="4608512"/>
          </a:xfrm>
          <a:prstGeom prst="rect">
            <a:avLst/>
          </a:prstGeom>
          <a:noFill/>
          <a:ln w="9525">
            <a:noFill/>
            <a:miter lim="800000"/>
          </a:ln>
        </p:spPr>
        <p:txBody>
          <a:bodyPr/>
          <a:lstStyle/>
          <a:p>
            <a:pPr marL="469900" indent="-469900" eaLnBrk="0" hangingPunct="0">
              <a:spcBef>
                <a:spcPct val="20000"/>
              </a:spcBef>
              <a:buFont typeface="Arial" panose="020B0604020202020204" pitchFamily="34" charset="0"/>
              <a:buNone/>
            </a:pPr>
            <a:endParaRPr lang="en-US" altLang="zh-CN" sz="2800">
              <a:solidFill>
                <a:srgbClr val="000000"/>
              </a:solidFill>
              <a:latin typeface="Calibri" panose="020F0502020204030204" pitchFamily="34" charset="0"/>
            </a:endParaRPr>
          </a:p>
          <a:p>
            <a:pPr marL="469900" indent="-469900" eaLnBrk="0" hangingPunct="0">
              <a:spcBef>
                <a:spcPct val="20000"/>
              </a:spcBef>
              <a:buFont typeface="Arial" panose="020B0604020202020204" pitchFamily="34" charset="0"/>
              <a:buNone/>
            </a:pPr>
            <a:r>
              <a:rPr lang="en-US" altLang="zh-CN" sz="2800">
                <a:solidFill>
                  <a:srgbClr val="000000"/>
                </a:solidFill>
                <a:latin typeface="Calibri" panose="020F0502020204030204" pitchFamily="34" charset="0"/>
              </a:rPr>
              <a:t>   </a:t>
            </a:r>
            <a:r>
              <a:rPr lang="zh-CN" altLang="en-US" sz="2800">
                <a:solidFill>
                  <a:srgbClr val="000000"/>
                </a:solidFill>
                <a:latin typeface="Calibri" panose="020F0502020204030204" pitchFamily="34" charset="0"/>
              </a:rPr>
              <a:t>（二） 民间审计组织</a:t>
            </a:r>
            <a:endParaRPr lang="zh-CN" altLang="en-US" sz="2800">
              <a:solidFill>
                <a:srgbClr val="000000"/>
              </a:solidFill>
              <a:latin typeface="Calibri" panose="020F0502020204030204" pitchFamily="34" charset="0"/>
            </a:endParaRPr>
          </a:p>
          <a:p>
            <a:pPr marL="469900" indent="-469900" eaLnBrk="0" hangingPunct="0">
              <a:spcBef>
                <a:spcPct val="20000"/>
              </a:spcBef>
              <a:buFont typeface="Arial" panose="020B0604020202020204" pitchFamily="34" charset="0"/>
              <a:buNone/>
            </a:pPr>
            <a:r>
              <a:rPr lang="en-US" altLang="zh-CN" sz="2800">
                <a:solidFill>
                  <a:srgbClr val="000000"/>
                </a:solidFill>
                <a:latin typeface="Calibri" panose="020F0502020204030204" pitchFamily="34" charset="0"/>
              </a:rPr>
              <a:t>      </a:t>
            </a:r>
            <a:r>
              <a:rPr lang="en-US" altLang="zh-CN" sz="2800">
                <a:solidFill>
                  <a:srgbClr val="0000FF"/>
                </a:solidFill>
                <a:latin typeface="Calibri" panose="020F0502020204030204" pitchFamily="34" charset="0"/>
              </a:rPr>
              <a:t>3.</a:t>
            </a:r>
            <a:r>
              <a:rPr lang="zh-CN" altLang="en-US" sz="2800">
                <a:solidFill>
                  <a:srgbClr val="0000FF"/>
                </a:solidFill>
                <a:latin typeface="Calibri" panose="020F0502020204030204" pitchFamily="34" charset="0"/>
              </a:rPr>
              <a:t>中国注册会计师协会的性质、职责</a:t>
            </a:r>
            <a:endParaRPr lang="zh-CN" altLang="en-US" sz="2800">
              <a:solidFill>
                <a:srgbClr val="0000FF"/>
              </a:solidFill>
              <a:latin typeface="Calibri" panose="020F0502020204030204" pitchFamily="34" charset="0"/>
            </a:endParaRPr>
          </a:p>
          <a:p>
            <a:pPr marL="469900" indent="-469900" eaLnBrk="0" hangingPunct="0">
              <a:spcBef>
                <a:spcPct val="20000"/>
              </a:spcBef>
              <a:buFont typeface="Arial" panose="020B0604020202020204" pitchFamily="34" charset="0"/>
              <a:buNone/>
            </a:pPr>
            <a:r>
              <a:rPr lang="zh-CN" altLang="en-US" sz="2400">
                <a:latin typeface="Calibri" panose="020F0502020204030204" pitchFamily="34" charset="0"/>
              </a:rPr>
              <a:t>              中国注册会计师协会（</a:t>
            </a:r>
            <a:r>
              <a:rPr lang="en-US" altLang="zh-CN" sz="2400">
                <a:latin typeface="Calibri" panose="020F0502020204030204" pitchFamily="34" charset="0"/>
              </a:rPr>
              <a:t>The Chinese Institute of Certified Public Accountants</a:t>
            </a:r>
            <a:r>
              <a:rPr lang="zh-CN" altLang="en-US" sz="2400">
                <a:latin typeface="Calibri" panose="020F0502020204030204" pitchFamily="34" charset="0"/>
              </a:rPr>
              <a:t>，</a:t>
            </a:r>
            <a:r>
              <a:rPr lang="en-US" altLang="zh-CN" sz="2400">
                <a:latin typeface="Calibri" panose="020F0502020204030204" pitchFamily="34" charset="0"/>
              </a:rPr>
              <a:t>CICPA</a:t>
            </a:r>
            <a:r>
              <a:rPr lang="zh-CN" altLang="en-US" sz="2400">
                <a:latin typeface="Calibri" panose="020F0502020204030204" pitchFamily="34" charset="0"/>
              </a:rPr>
              <a:t>）于</a:t>
            </a:r>
            <a:r>
              <a:rPr lang="en-US" altLang="zh-CN" sz="2400">
                <a:latin typeface="Calibri" panose="020F0502020204030204" pitchFamily="34" charset="0"/>
              </a:rPr>
              <a:t>1988 </a:t>
            </a:r>
            <a:r>
              <a:rPr lang="zh-CN" altLang="en-US" sz="2400">
                <a:latin typeface="Calibri" panose="020F0502020204030204" pitchFamily="34" charset="0"/>
              </a:rPr>
              <a:t>年</a:t>
            </a:r>
            <a:r>
              <a:rPr lang="en-US" altLang="zh-CN" sz="2400">
                <a:latin typeface="Calibri" panose="020F0502020204030204" pitchFamily="34" charset="0"/>
              </a:rPr>
              <a:t>11 </a:t>
            </a:r>
            <a:r>
              <a:rPr lang="zh-CN" altLang="en-US" sz="2400">
                <a:latin typeface="Calibri" panose="020F0502020204030204" pitchFamily="34" charset="0"/>
              </a:rPr>
              <a:t>月</a:t>
            </a:r>
            <a:r>
              <a:rPr lang="en-US" altLang="zh-CN" sz="2400">
                <a:latin typeface="Calibri" panose="020F0502020204030204" pitchFamily="34" charset="0"/>
              </a:rPr>
              <a:t>15 </a:t>
            </a:r>
            <a:r>
              <a:rPr lang="zh-CN" altLang="en-US" sz="2400">
                <a:latin typeface="Calibri" panose="020F0502020204030204" pitchFamily="34" charset="0"/>
              </a:rPr>
              <a:t>日成立。根据</a:t>
            </a:r>
            <a:r>
              <a:rPr lang="en-US" altLang="zh-CN" sz="2400">
                <a:latin typeface="Calibri" panose="020F0502020204030204" pitchFamily="34" charset="0"/>
              </a:rPr>
              <a:t>《</a:t>
            </a:r>
            <a:r>
              <a:rPr lang="zh-CN" altLang="en-US" sz="2400">
                <a:latin typeface="Calibri" panose="020F0502020204030204" pitchFamily="34" charset="0"/>
              </a:rPr>
              <a:t>注册会计师法</a:t>
            </a:r>
            <a:r>
              <a:rPr lang="en-US" altLang="zh-CN" sz="2400">
                <a:latin typeface="Calibri" panose="020F0502020204030204" pitchFamily="34" charset="0"/>
              </a:rPr>
              <a:t>》</a:t>
            </a:r>
            <a:r>
              <a:rPr lang="zh-CN" altLang="en-US" sz="2400">
                <a:latin typeface="Calibri" panose="020F0502020204030204" pitchFamily="34" charset="0"/>
              </a:rPr>
              <a:t>，中国注册会计师协会是中国注册会计师行业的全国组织，接受财政部、民政部的监督、指导。省、自治区、直辖市注册会计师协会是注册会计师行业的地方组织。</a:t>
            </a:r>
            <a:endParaRPr lang="zh-CN" altLang="en-US" sz="2400" b="1">
              <a:solidFill>
                <a:srgbClr val="008000"/>
              </a:solidFill>
              <a:latin typeface="Calibri" panose="020F0502020204030204" pitchFamily="34" charset="0"/>
            </a:endParaRPr>
          </a:p>
          <a:p>
            <a:pPr marL="469900" indent="-469900" eaLnBrk="0" hangingPunct="0">
              <a:spcBef>
                <a:spcPct val="20000"/>
              </a:spcBef>
              <a:buFont typeface="Arial" panose="020B0604020202020204" pitchFamily="34" charset="0"/>
              <a:buNone/>
            </a:pPr>
            <a:endParaRPr lang="zh-CN" altLang="en-US" sz="2400">
              <a:solidFill>
                <a:schemeClr val="accent2"/>
              </a:solidFill>
              <a:latin typeface="Calibri" panose="020F050202020403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765175"/>
            <a:ext cx="10153650" cy="1438275"/>
            <a:chOff x="946620" y="1670343"/>
            <a:chExt cx="10153650" cy="1438276"/>
          </a:xfrm>
        </p:grpSpPr>
        <p:grpSp>
          <p:nvGrpSpPr>
            <p:cNvPr id="85000"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85004"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85001" name="TextBox 90"/>
            <p:cNvSpPr txBox="1">
              <a:spLocks noChangeArrowheads="1"/>
            </p:cNvSpPr>
            <p:nvPr/>
          </p:nvSpPr>
          <p:spPr bwMode="auto">
            <a:xfrm>
              <a:off x="1583208" y="1697331"/>
              <a:ext cx="9517062" cy="549275"/>
            </a:xfrm>
            <a:prstGeom prst="rect">
              <a:avLst/>
            </a:prstGeom>
            <a:noFill/>
            <a:ln w="9525">
              <a:noFill/>
              <a:miter lim="800000"/>
            </a:ln>
          </p:spPr>
          <p:txBody>
            <a:bodyPr lIns="182843" tIns="91422" rIns="182843" bIns="91422">
              <a:spAutoFit/>
            </a:bodyPr>
            <a:lstStyle/>
            <a:p>
              <a:r>
                <a:rPr lang="zh-CN" altLang="en-US" sz="2400" b="1">
                  <a:solidFill>
                    <a:srgbClr val="F79646"/>
                  </a:solidFill>
                </a:rPr>
                <a:t>一、审计机构</a:t>
              </a:r>
              <a:endParaRPr lang="zh-CN" altLang="en-US" sz="2400" b="1">
                <a:solidFill>
                  <a:srgbClr val="F79646"/>
                </a:solidFill>
              </a:endParaRPr>
            </a:p>
          </p:txBody>
        </p:sp>
        <p:sp>
          <p:nvSpPr>
            <p:cNvPr id="85002" name="TextBox 89"/>
            <p:cNvSpPr txBox="1">
              <a:spLocks noChangeArrowheads="1"/>
            </p:cNvSpPr>
            <p:nvPr/>
          </p:nvSpPr>
          <p:spPr bwMode="auto">
            <a:xfrm>
              <a:off x="1583208" y="2603793"/>
              <a:ext cx="9517062" cy="504826"/>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认识审计组织</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4999" name="Rectangle 3"/>
          <p:cNvSpPr>
            <a:spLocks noChangeArrowheads="1"/>
          </p:cNvSpPr>
          <p:nvPr/>
        </p:nvSpPr>
        <p:spPr bwMode="auto">
          <a:xfrm>
            <a:off x="550863" y="1412875"/>
            <a:ext cx="10225087" cy="5445125"/>
          </a:xfrm>
          <a:prstGeom prst="rect">
            <a:avLst/>
          </a:prstGeom>
          <a:noFill/>
          <a:ln w="9525">
            <a:noFill/>
            <a:miter lim="800000"/>
          </a:ln>
        </p:spPr>
        <p:txBody>
          <a:bodyPr/>
          <a:lstStyle/>
          <a:p>
            <a:pPr marL="469900" indent="-469900" eaLnBrk="0" hangingPunct="0">
              <a:spcBef>
                <a:spcPct val="20000"/>
              </a:spcBef>
              <a:buFont typeface="Arial" panose="020B0604020202020204" pitchFamily="34" charset="0"/>
              <a:buNone/>
            </a:pPr>
            <a:r>
              <a:rPr lang="zh-CN" altLang="en-US" sz="2800" b="1">
                <a:solidFill>
                  <a:srgbClr val="000000"/>
                </a:solidFill>
                <a:latin typeface="Calibri" panose="020F0502020204030204" pitchFamily="34" charset="0"/>
              </a:rPr>
              <a:t>（二） 民间审计组织</a:t>
            </a:r>
            <a:endParaRPr lang="zh-CN" altLang="en-US" sz="2800" b="1">
              <a:solidFill>
                <a:srgbClr val="000000"/>
              </a:solidFill>
              <a:latin typeface="Calibri" panose="020F0502020204030204" pitchFamily="34" charset="0"/>
            </a:endParaRPr>
          </a:p>
          <a:p>
            <a:pPr marL="469900" indent="-469900" eaLnBrk="0" hangingPunct="0">
              <a:spcBef>
                <a:spcPct val="20000"/>
              </a:spcBef>
              <a:buFont typeface="Arial" panose="020B0604020202020204" pitchFamily="34" charset="0"/>
              <a:buNone/>
            </a:pPr>
            <a:r>
              <a:rPr lang="en-US" altLang="zh-CN" sz="2800">
                <a:solidFill>
                  <a:srgbClr val="000000"/>
                </a:solidFill>
                <a:latin typeface="Calibri" panose="020F0502020204030204" pitchFamily="34" charset="0"/>
              </a:rPr>
              <a:t>      </a:t>
            </a:r>
            <a:r>
              <a:rPr lang="en-US" altLang="zh-CN" sz="2800">
                <a:solidFill>
                  <a:srgbClr val="0000FF"/>
                </a:solidFill>
                <a:latin typeface="Calibri" panose="020F0502020204030204" pitchFamily="34" charset="0"/>
              </a:rPr>
              <a:t>3.</a:t>
            </a:r>
            <a:r>
              <a:rPr lang="zh-CN" altLang="en-US" sz="2800">
                <a:solidFill>
                  <a:srgbClr val="0000FF"/>
                </a:solidFill>
                <a:latin typeface="Calibri" panose="020F0502020204030204" pitchFamily="34" charset="0"/>
              </a:rPr>
              <a:t>中国注册会计师协会的性质、职责</a:t>
            </a:r>
            <a:endParaRPr lang="zh-CN" altLang="en-US" sz="2800">
              <a:solidFill>
                <a:srgbClr val="0000FF"/>
              </a:solidFill>
              <a:latin typeface="Calibri" panose="020F0502020204030204" pitchFamily="34" charset="0"/>
            </a:endParaRPr>
          </a:p>
          <a:p>
            <a:pPr marL="469900" indent="-469900" eaLnBrk="0" hangingPunct="0">
              <a:spcBef>
                <a:spcPct val="20000"/>
              </a:spcBef>
              <a:buFont typeface="Arial" panose="020B0604020202020204" pitchFamily="34" charset="0"/>
              <a:buNone/>
            </a:pPr>
            <a:r>
              <a:rPr lang="zh-CN" altLang="en-US" sz="2000">
                <a:latin typeface="楷体" panose="02010609060101010101" pitchFamily="49" charset="-122"/>
                <a:ea typeface="楷体" panose="02010609060101010101" pitchFamily="49" charset="-122"/>
              </a:rPr>
              <a:t>（</a:t>
            </a:r>
            <a:r>
              <a:rPr lang="en-US" altLang="zh-CN" sz="2000">
                <a:latin typeface="楷体" panose="02010609060101010101" pitchFamily="49" charset="-122"/>
                <a:ea typeface="楷体" panose="02010609060101010101" pitchFamily="49" charset="-122"/>
              </a:rPr>
              <a:t>1</a:t>
            </a:r>
            <a:r>
              <a:rPr lang="zh-CN" altLang="en-US" sz="2000">
                <a:latin typeface="楷体" panose="02010609060101010101" pitchFamily="49" charset="-122"/>
                <a:ea typeface="楷体" panose="02010609060101010101" pitchFamily="49" charset="-122"/>
              </a:rPr>
              <a:t>）审批和管理本会会员，指导地方注册会计师协会办理注册会计师注册；</a:t>
            </a:r>
            <a:endParaRPr lang="zh-CN" altLang="en-US" sz="20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None/>
            </a:pPr>
            <a:r>
              <a:rPr lang="zh-CN" altLang="en-US" sz="2000">
                <a:latin typeface="楷体" panose="02010609060101010101" pitchFamily="49" charset="-122"/>
                <a:ea typeface="楷体" panose="02010609060101010101" pitchFamily="49" charset="-122"/>
              </a:rPr>
              <a:t>（</a:t>
            </a:r>
            <a:r>
              <a:rPr lang="en-US" altLang="zh-CN" sz="2000">
                <a:latin typeface="楷体" panose="02010609060101010101" pitchFamily="49" charset="-122"/>
                <a:ea typeface="楷体" panose="02010609060101010101" pitchFamily="49" charset="-122"/>
              </a:rPr>
              <a:t>2</a:t>
            </a:r>
            <a:r>
              <a:rPr lang="zh-CN" altLang="en-US" sz="2000">
                <a:latin typeface="楷体" panose="02010609060101010101" pitchFamily="49" charset="-122"/>
                <a:ea typeface="楷体" panose="02010609060101010101" pitchFamily="49" charset="-122"/>
              </a:rPr>
              <a:t>）拟订注册会计师执业准则、规则，监督、检查实施情况；</a:t>
            </a:r>
            <a:endParaRPr lang="zh-CN" altLang="en-US" sz="20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None/>
            </a:pPr>
            <a:r>
              <a:rPr lang="zh-CN" altLang="en-US" sz="2000">
                <a:latin typeface="楷体" panose="02010609060101010101" pitchFamily="49" charset="-122"/>
                <a:ea typeface="楷体" panose="02010609060101010101" pitchFamily="49" charset="-122"/>
              </a:rPr>
              <a:t>（</a:t>
            </a:r>
            <a:r>
              <a:rPr lang="en-US" altLang="zh-CN" sz="2000">
                <a:latin typeface="楷体" panose="02010609060101010101" pitchFamily="49" charset="-122"/>
                <a:ea typeface="楷体" panose="02010609060101010101" pitchFamily="49" charset="-122"/>
              </a:rPr>
              <a:t>3</a:t>
            </a:r>
            <a:r>
              <a:rPr lang="zh-CN" altLang="en-US" sz="2000">
                <a:latin typeface="楷体" panose="02010609060101010101" pitchFamily="49" charset="-122"/>
                <a:ea typeface="楷体" panose="02010609060101010101" pitchFamily="49" charset="-122"/>
              </a:rPr>
              <a:t>）组织对注册会计师的任职资格、注册会计师和会计师事务所的执业情况进行年度检查</a:t>
            </a:r>
            <a:endParaRPr lang="zh-CN" altLang="en-US" sz="20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None/>
            </a:pPr>
            <a:r>
              <a:rPr lang="zh-CN" altLang="en-US" sz="2000">
                <a:latin typeface="楷体" panose="02010609060101010101" pitchFamily="49" charset="-122"/>
                <a:ea typeface="楷体" panose="02010609060101010101" pitchFamily="49" charset="-122"/>
              </a:rPr>
              <a:t>（</a:t>
            </a:r>
            <a:r>
              <a:rPr lang="en-US" altLang="zh-CN" sz="2000">
                <a:latin typeface="楷体" panose="02010609060101010101" pitchFamily="49" charset="-122"/>
                <a:ea typeface="楷体" panose="02010609060101010101" pitchFamily="49" charset="-122"/>
              </a:rPr>
              <a:t>4</a:t>
            </a:r>
            <a:r>
              <a:rPr lang="zh-CN" altLang="en-US" sz="2000">
                <a:latin typeface="楷体" panose="02010609060101010101" pitchFamily="49" charset="-122"/>
                <a:ea typeface="楷体" panose="02010609060101010101" pitchFamily="49" charset="-122"/>
              </a:rPr>
              <a:t>）制定行业自律管理规范，对违反行业自律管理规范的行为予以惩戒；</a:t>
            </a:r>
            <a:endParaRPr lang="zh-CN" altLang="en-US" sz="20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None/>
            </a:pPr>
            <a:r>
              <a:rPr lang="zh-CN" altLang="en-US" sz="2000">
                <a:latin typeface="楷体" panose="02010609060101010101" pitchFamily="49" charset="-122"/>
                <a:ea typeface="楷体" panose="02010609060101010101" pitchFamily="49" charset="-122"/>
              </a:rPr>
              <a:t>（</a:t>
            </a:r>
            <a:r>
              <a:rPr lang="en-US" altLang="zh-CN" sz="2000">
                <a:latin typeface="楷体" panose="02010609060101010101" pitchFamily="49" charset="-122"/>
                <a:ea typeface="楷体" panose="02010609060101010101" pitchFamily="49" charset="-122"/>
              </a:rPr>
              <a:t>5</a:t>
            </a:r>
            <a:r>
              <a:rPr lang="zh-CN" altLang="en-US" sz="2000">
                <a:latin typeface="楷体" panose="02010609060101010101" pitchFamily="49" charset="-122"/>
                <a:ea typeface="楷体" panose="02010609060101010101" pitchFamily="49" charset="-122"/>
              </a:rPr>
              <a:t>）组织实施注册会计师全国统一考试；</a:t>
            </a:r>
            <a:endParaRPr lang="zh-CN" altLang="en-US" sz="20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None/>
            </a:pPr>
            <a:r>
              <a:rPr lang="zh-CN" altLang="en-US" sz="2000">
                <a:latin typeface="楷体" panose="02010609060101010101" pitchFamily="49" charset="-122"/>
                <a:ea typeface="楷体" panose="02010609060101010101" pitchFamily="49" charset="-122"/>
              </a:rPr>
              <a:t>（</a:t>
            </a:r>
            <a:r>
              <a:rPr lang="en-US" altLang="zh-CN" sz="2000">
                <a:latin typeface="楷体" panose="02010609060101010101" pitchFamily="49" charset="-122"/>
                <a:ea typeface="楷体" panose="02010609060101010101" pitchFamily="49" charset="-122"/>
              </a:rPr>
              <a:t>6</a:t>
            </a:r>
            <a:r>
              <a:rPr lang="zh-CN" altLang="en-US" sz="2000">
                <a:latin typeface="楷体" panose="02010609060101010101" pitchFamily="49" charset="-122"/>
                <a:ea typeface="楷体" panose="02010609060101010101" pitchFamily="49" charset="-122"/>
              </a:rPr>
              <a:t>）组织和推动会员培训工作；</a:t>
            </a:r>
            <a:endParaRPr lang="zh-CN" altLang="en-US" sz="20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None/>
            </a:pPr>
            <a:r>
              <a:rPr lang="zh-CN" altLang="en-US" sz="2000">
                <a:latin typeface="楷体" panose="02010609060101010101" pitchFamily="49" charset="-122"/>
                <a:ea typeface="楷体" panose="02010609060101010101" pitchFamily="49" charset="-122"/>
              </a:rPr>
              <a:t>（</a:t>
            </a:r>
            <a:r>
              <a:rPr lang="en-US" altLang="zh-CN" sz="2000">
                <a:latin typeface="楷体" panose="02010609060101010101" pitchFamily="49" charset="-122"/>
                <a:ea typeface="楷体" panose="02010609060101010101" pitchFamily="49" charset="-122"/>
              </a:rPr>
              <a:t>7</a:t>
            </a:r>
            <a:r>
              <a:rPr lang="zh-CN" altLang="en-US" sz="2000">
                <a:latin typeface="楷体" panose="02010609060101010101" pitchFamily="49" charset="-122"/>
                <a:ea typeface="楷体" panose="02010609060101010101" pitchFamily="49" charset="-122"/>
              </a:rPr>
              <a:t>）组织业务交流，开展理论研究，提供技术支持；</a:t>
            </a:r>
            <a:endParaRPr lang="zh-CN" altLang="en-US" sz="20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None/>
            </a:pPr>
            <a:r>
              <a:rPr lang="zh-CN" altLang="en-US" sz="2000">
                <a:latin typeface="楷体" panose="02010609060101010101" pitchFamily="49" charset="-122"/>
                <a:ea typeface="楷体" panose="02010609060101010101" pitchFamily="49" charset="-122"/>
              </a:rPr>
              <a:t>（</a:t>
            </a:r>
            <a:r>
              <a:rPr lang="en-US" altLang="zh-CN" sz="2000">
                <a:latin typeface="楷体" panose="02010609060101010101" pitchFamily="49" charset="-122"/>
                <a:ea typeface="楷体" panose="02010609060101010101" pitchFamily="49" charset="-122"/>
              </a:rPr>
              <a:t>8</a:t>
            </a:r>
            <a:r>
              <a:rPr lang="zh-CN" altLang="en-US" sz="2000">
                <a:latin typeface="楷体" panose="02010609060101010101" pitchFamily="49" charset="-122"/>
                <a:ea typeface="楷体" panose="02010609060101010101" pitchFamily="49" charset="-122"/>
              </a:rPr>
              <a:t>）开展注册会计师行业宣传；</a:t>
            </a:r>
            <a:endParaRPr lang="zh-CN" altLang="en-US" sz="20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None/>
            </a:pPr>
            <a:r>
              <a:rPr lang="zh-CN" altLang="en-US" sz="2000">
                <a:latin typeface="楷体" panose="02010609060101010101" pitchFamily="49" charset="-122"/>
                <a:ea typeface="楷体" panose="02010609060101010101" pitchFamily="49" charset="-122"/>
              </a:rPr>
              <a:t>（</a:t>
            </a:r>
            <a:r>
              <a:rPr lang="en-US" altLang="zh-CN" sz="2000">
                <a:latin typeface="楷体" panose="02010609060101010101" pitchFamily="49" charset="-122"/>
                <a:ea typeface="楷体" panose="02010609060101010101" pitchFamily="49" charset="-122"/>
              </a:rPr>
              <a:t>9</a:t>
            </a:r>
            <a:r>
              <a:rPr lang="zh-CN" altLang="en-US" sz="2000">
                <a:latin typeface="楷体" panose="02010609060101010101" pitchFamily="49" charset="-122"/>
                <a:ea typeface="楷体" panose="02010609060101010101" pitchFamily="49" charset="-122"/>
              </a:rPr>
              <a:t>） 协调行业内、外部关系，支持会员依法执业，维护会员合法权益；</a:t>
            </a:r>
            <a:endParaRPr lang="zh-CN" altLang="en-US" sz="20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None/>
            </a:pPr>
            <a:r>
              <a:rPr lang="zh-CN" altLang="en-US" sz="2000">
                <a:latin typeface="楷体" panose="02010609060101010101" pitchFamily="49" charset="-122"/>
                <a:ea typeface="楷体" panose="02010609060101010101" pitchFamily="49" charset="-122"/>
              </a:rPr>
              <a:t>（</a:t>
            </a:r>
            <a:r>
              <a:rPr lang="en-US" altLang="zh-CN" sz="2000">
                <a:latin typeface="楷体" panose="02010609060101010101" pitchFamily="49" charset="-122"/>
                <a:ea typeface="楷体" panose="02010609060101010101" pitchFamily="49" charset="-122"/>
              </a:rPr>
              <a:t>10</a:t>
            </a:r>
            <a:r>
              <a:rPr lang="zh-CN" altLang="en-US" sz="2000">
                <a:latin typeface="楷体" panose="02010609060101010101" pitchFamily="49" charset="-122"/>
                <a:ea typeface="楷体" panose="02010609060101010101" pitchFamily="49" charset="-122"/>
              </a:rPr>
              <a:t>）代表中国注册会计师行业开展国际交流活动；</a:t>
            </a:r>
            <a:endParaRPr lang="zh-CN" altLang="en-US" sz="20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None/>
            </a:pPr>
            <a:r>
              <a:rPr lang="zh-CN" altLang="en-US" sz="2000">
                <a:latin typeface="楷体" panose="02010609060101010101" pitchFamily="49" charset="-122"/>
                <a:ea typeface="楷体" panose="02010609060101010101" pitchFamily="49" charset="-122"/>
              </a:rPr>
              <a:t>（</a:t>
            </a:r>
            <a:r>
              <a:rPr lang="en-US" altLang="zh-CN" sz="2000">
                <a:latin typeface="楷体" panose="02010609060101010101" pitchFamily="49" charset="-122"/>
                <a:ea typeface="楷体" panose="02010609060101010101" pitchFamily="49" charset="-122"/>
              </a:rPr>
              <a:t>11</a:t>
            </a:r>
            <a:r>
              <a:rPr lang="zh-CN" altLang="en-US" sz="2000">
                <a:latin typeface="楷体" panose="02010609060101010101" pitchFamily="49" charset="-122"/>
                <a:ea typeface="楷体" panose="02010609060101010101" pitchFamily="49" charset="-122"/>
              </a:rPr>
              <a:t>）指导地方注册会计师协会工作；</a:t>
            </a:r>
            <a:endParaRPr lang="zh-CN" altLang="en-US" sz="20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None/>
            </a:pPr>
            <a:r>
              <a:rPr lang="zh-CN" altLang="en-US" sz="2000">
                <a:latin typeface="楷体" panose="02010609060101010101" pitchFamily="49" charset="-122"/>
                <a:ea typeface="楷体" panose="02010609060101010101" pitchFamily="49" charset="-122"/>
              </a:rPr>
              <a:t>（</a:t>
            </a:r>
            <a:r>
              <a:rPr lang="en-US" altLang="zh-CN" sz="2000">
                <a:latin typeface="楷体" panose="02010609060101010101" pitchFamily="49" charset="-122"/>
                <a:ea typeface="楷体" panose="02010609060101010101" pitchFamily="49" charset="-122"/>
              </a:rPr>
              <a:t>12</a:t>
            </a:r>
            <a:r>
              <a:rPr lang="zh-CN" altLang="en-US" sz="2000">
                <a:latin typeface="楷体" panose="02010609060101010101" pitchFamily="49" charset="-122"/>
                <a:ea typeface="楷体" panose="02010609060101010101" pitchFamily="49" charset="-122"/>
              </a:rPr>
              <a:t>）办理法律、行政法规规定和国家机关委托或授权的其他有关工作。</a:t>
            </a:r>
            <a:endParaRPr lang="zh-CN" altLang="en-US" sz="2000">
              <a:latin typeface="楷体" panose="02010609060101010101" pitchFamily="49" charset="-122"/>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052513"/>
            <a:ext cx="10153650" cy="1438275"/>
            <a:chOff x="946620" y="1670343"/>
            <a:chExt cx="10153650" cy="1438276"/>
          </a:xfrm>
        </p:grpSpPr>
        <p:grpSp>
          <p:nvGrpSpPr>
            <p:cNvPr id="8704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8705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87049" name="TextBox 90"/>
            <p:cNvSpPr txBox="1">
              <a:spLocks noChangeArrowheads="1"/>
            </p:cNvSpPr>
            <p:nvPr/>
          </p:nvSpPr>
          <p:spPr bwMode="auto">
            <a:xfrm>
              <a:off x="1583208" y="1697331"/>
              <a:ext cx="9517062" cy="549275"/>
            </a:xfrm>
            <a:prstGeom prst="rect">
              <a:avLst/>
            </a:prstGeom>
            <a:noFill/>
            <a:ln w="9525">
              <a:noFill/>
              <a:miter lim="800000"/>
            </a:ln>
          </p:spPr>
          <p:txBody>
            <a:bodyPr lIns="182843" tIns="91422" rIns="182843" bIns="91422">
              <a:spAutoFit/>
            </a:bodyPr>
            <a:lstStyle/>
            <a:p>
              <a:r>
                <a:rPr lang="zh-CN" altLang="en-US" sz="2400" b="1">
                  <a:solidFill>
                    <a:srgbClr val="F79646"/>
                  </a:solidFill>
                </a:rPr>
                <a:t>一、审计机构</a:t>
              </a:r>
              <a:endParaRPr lang="zh-CN" altLang="en-US" sz="2400" b="1">
                <a:solidFill>
                  <a:srgbClr val="F79646"/>
                </a:solidFill>
              </a:endParaRPr>
            </a:p>
          </p:txBody>
        </p:sp>
        <p:sp>
          <p:nvSpPr>
            <p:cNvPr id="87050" name="TextBox 89"/>
            <p:cNvSpPr txBox="1">
              <a:spLocks noChangeArrowheads="1"/>
            </p:cNvSpPr>
            <p:nvPr/>
          </p:nvSpPr>
          <p:spPr bwMode="auto">
            <a:xfrm>
              <a:off x="1583208" y="2603793"/>
              <a:ext cx="9517062" cy="504826"/>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认识审计组织</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7047" name="Rectangle 3"/>
          <p:cNvSpPr>
            <a:spLocks noChangeArrowheads="1"/>
          </p:cNvSpPr>
          <p:nvPr/>
        </p:nvSpPr>
        <p:spPr bwMode="auto">
          <a:xfrm>
            <a:off x="838200" y="1484313"/>
            <a:ext cx="10225088" cy="4608512"/>
          </a:xfrm>
          <a:prstGeom prst="rect">
            <a:avLst/>
          </a:prstGeom>
          <a:noFill/>
          <a:ln w="9525">
            <a:noFill/>
            <a:miter lim="800000"/>
          </a:ln>
        </p:spPr>
        <p:txBody>
          <a:bodyPr/>
          <a:lstStyle/>
          <a:p>
            <a:pPr marL="469900" indent="-469900" eaLnBrk="0" hangingPunct="0">
              <a:spcBef>
                <a:spcPct val="20000"/>
              </a:spcBef>
              <a:buFont typeface="Arial" panose="020B0604020202020204" pitchFamily="34" charset="0"/>
              <a:buNone/>
            </a:pPr>
            <a:endParaRPr lang="en-US" altLang="zh-CN" sz="2800">
              <a:solidFill>
                <a:srgbClr val="000000"/>
              </a:solidFill>
              <a:latin typeface="Calibri" panose="020F0502020204030204" pitchFamily="34" charset="0"/>
            </a:endParaRPr>
          </a:p>
          <a:p>
            <a:pPr marL="469900" indent="-469900" eaLnBrk="0" hangingPunct="0">
              <a:spcBef>
                <a:spcPct val="20000"/>
              </a:spcBef>
              <a:buFont typeface="Arial" panose="020B0604020202020204" pitchFamily="34" charset="0"/>
              <a:buNone/>
            </a:pPr>
            <a:r>
              <a:rPr lang="en-US" altLang="zh-CN" sz="2800">
                <a:solidFill>
                  <a:srgbClr val="000000"/>
                </a:solidFill>
                <a:latin typeface="Calibri" panose="020F0502020204030204" pitchFamily="34" charset="0"/>
              </a:rPr>
              <a:t>   </a:t>
            </a:r>
            <a:r>
              <a:rPr lang="zh-CN" altLang="en-US" sz="2800" b="1">
                <a:solidFill>
                  <a:srgbClr val="000000"/>
                </a:solidFill>
                <a:latin typeface="Calibri" panose="020F0502020204030204" pitchFamily="34" charset="0"/>
              </a:rPr>
              <a:t>（三）</a:t>
            </a:r>
            <a:r>
              <a:rPr lang="zh-CN" altLang="en-US" sz="3400" b="1">
                <a:latin typeface="Calibri" panose="020F0502020204030204" pitchFamily="34" charset="0"/>
              </a:rPr>
              <a:t>内部审计机构的设置</a:t>
            </a:r>
            <a:endParaRPr lang="zh-CN" altLang="en-US" sz="2800" b="1">
              <a:solidFill>
                <a:srgbClr val="000000"/>
              </a:solidFill>
              <a:latin typeface="Calibri" panose="020F0502020204030204" pitchFamily="34" charset="0"/>
            </a:endParaRPr>
          </a:p>
          <a:p>
            <a:pPr marL="469900" indent="-469900" eaLnBrk="0" hangingPunct="0">
              <a:spcBef>
                <a:spcPct val="20000"/>
              </a:spcBef>
              <a:buFont typeface="Wingdings" panose="05000000000000000000" pitchFamily="2" charset="2"/>
              <a:buChar char="p"/>
            </a:pPr>
            <a:r>
              <a:rPr lang="zh-CN" altLang="en-US" sz="2800" b="1">
                <a:solidFill>
                  <a:schemeClr val="folHlink"/>
                </a:solidFill>
                <a:latin typeface="楷体" panose="02010609060101010101" pitchFamily="49" charset="-122"/>
                <a:ea typeface="楷体" panose="02010609060101010101" pitchFamily="49" charset="-122"/>
              </a:rPr>
              <a:t>国家机关、金融机构、企业事业组织、社会团体以及其他单位，应当按照国家有关规定建立健全内部审计制度。 </a:t>
            </a:r>
            <a:endParaRPr lang="zh-CN" altLang="en-US" sz="2800" b="1">
              <a:solidFill>
                <a:schemeClr val="folHlink"/>
              </a:solidFill>
              <a:latin typeface="楷体" panose="02010609060101010101" pitchFamily="49" charset="-122"/>
              <a:ea typeface="楷体" panose="02010609060101010101" pitchFamily="49" charset="-122"/>
            </a:endParaRPr>
          </a:p>
          <a:p>
            <a:pPr marL="469900" indent="-469900" eaLnBrk="0" hangingPunct="0">
              <a:spcBef>
                <a:spcPct val="20000"/>
              </a:spcBef>
              <a:buFont typeface="Wingdings" panose="05000000000000000000" pitchFamily="2" charset="2"/>
              <a:buChar char="p"/>
            </a:pPr>
            <a:r>
              <a:rPr lang="zh-CN" altLang="en-US" sz="2800" b="1">
                <a:solidFill>
                  <a:schemeClr val="folHlink"/>
                </a:solidFill>
                <a:latin typeface="楷体" panose="02010609060101010101" pitchFamily="49" charset="-122"/>
                <a:ea typeface="楷体" panose="02010609060101010101" pitchFamily="49" charset="-122"/>
              </a:rPr>
              <a:t>设立内部审计机构的单位，可以根据需要</a:t>
            </a:r>
            <a:r>
              <a:rPr lang="zh-CN" altLang="en-US" sz="2800" b="1">
                <a:solidFill>
                  <a:srgbClr val="CC3300"/>
                </a:solidFill>
                <a:latin typeface="楷体" panose="02010609060101010101" pitchFamily="49" charset="-122"/>
                <a:ea typeface="楷体" panose="02010609060101010101" pitchFamily="49" charset="-122"/>
              </a:rPr>
              <a:t>设立审计委员会，配备总审计师。</a:t>
            </a:r>
            <a:endParaRPr lang="zh-CN" altLang="en-US" sz="2800" b="1">
              <a:solidFill>
                <a:srgbClr val="CC3300"/>
              </a:solidFill>
              <a:latin typeface="楷体" panose="02010609060101010101" pitchFamily="49" charset="-122"/>
              <a:ea typeface="楷体" panose="02010609060101010101" pitchFamily="49" charset="-122"/>
            </a:endParaRPr>
          </a:p>
          <a:p>
            <a:pPr marL="469900" indent="-469900" eaLnBrk="0" hangingPunct="0">
              <a:spcBef>
                <a:spcPct val="20000"/>
              </a:spcBef>
              <a:buFont typeface="Wingdings" panose="05000000000000000000" pitchFamily="2" charset="2"/>
              <a:buChar char="p"/>
            </a:pPr>
            <a:r>
              <a:rPr lang="zh-CN" altLang="en-US" sz="2800" b="1">
                <a:solidFill>
                  <a:schemeClr val="folHlink"/>
                </a:solidFill>
                <a:latin typeface="楷体" panose="02010609060101010101" pitchFamily="49" charset="-122"/>
                <a:ea typeface="楷体" panose="02010609060101010101" pitchFamily="49" charset="-122"/>
              </a:rPr>
              <a:t>内部审计机构在</a:t>
            </a:r>
            <a:r>
              <a:rPr lang="zh-CN" altLang="en-US" sz="2800" b="1">
                <a:solidFill>
                  <a:srgbClr val="CC3300"/>
                </a:solidFill>
                <a:latin typeface="楷体" panose="02010609060101010101" pitchFamily="49" charset="-122"/>
                <a:ea typeface="楷体" panose="02010609060101010101" pitchFamily="49" charset="-122"/>
              </a:rPr>
              <a:t>本单位主要负责人或者权力机构的领导</a:t>
            </a:r>
            <a:r>
              <a:rPr lang="zh-CN" altLang="en-US" sz="2800" b="1">
                <a:solidFill>
                  <a:schemeClr val="folHlink"/>
                </a:solidFill>
                <a:latin typeface="楷体" panose="02010609060101010101" pitchFamily="49" charset="-122"/>
                <a:ea typeface="楷体" panose="02010609060101010101" pitchFamily="49" charset="-122"/>
              </a:rPr>
              <a:t>下开展工作。</a:t>
            </a:r>
            <a:endParaRPr lang="zh-CN" altLang="en-US" sz="2800" b="1">
              <a:solidFill>
                <a:schemeClr val="folHlink"/>
              </a:solidFill>
              <a:latin typeface="楷体" panose="02010609060101010101" pitchFamily="49" charset="-122"/>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95325" y="692150"/>
            <a:ext cx="10225088" cy="1671638"/>
            <a:chOff x="946620" y="1670343"/>
            <a:chExt cx="10153650" cy="1336721"/>
          </a:xfrm>
        </p:grpSpPr>
        <p:grpSp>
          <p:nvGrpSpPr>
            <p:cNvPr id="89096"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855" cy="288215"/>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89100"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89097" name="TextBox 90"/>
            <p:cNvSpPr txBox="1">
              <a:spLocks noChangeArrowheads="1"/>
            </p:cNvSpPr>
            <p:nvPr/>
          </p:nvSpPr>
          <p:spPr bwMode="auto">
            <a:xfrm>
              <a:off x="1583489" y="1697001"/>
              <a:ext cx="9516781" cy="439227"/>
            </a:xfrm>
            <a:prstGeom prst="rect">
              <a:avLst/>
            </a:prstGeom>
            <a:noFill/>
            <a:ln w="9525">
              <a:noFill/>
              <a:miter lim="800000"/>
            </a:ln>
          </p:spPr>
          <p:txBody>
            <a:bodyPr lIns="182843" tIns="91422" rIns="182843" bIns="91422">
              <a:spAutoFit/>
            </a:bodyPr>
            <a:lstStyle/>
            <a:p>
              <a:r>
                <a:rPr lang="zh-CN" altLang="en-US" sz="2400" b="1">
                  <a:solidFill>
                    <a:srgbClr val="F79646"/>
                  </a:solidFill>
                </a:rPr>
                <a:t>一、审计机构</a:t>
              </a:r>
              <a:endParaRPr lang="zh-CN" altLang="en-US" sz="2400" b="1">
                <a:solidFill>
                  <a:srgbClr val="F79646"/>
                </a:solidFill>
              </a:endParaRPr>
            </a:p>
          </p:txBody>
        </p:sp>
        <p:sp>
          <p:nvSpPr>
            <p:cNvPr id="89098" name="TextBox 89"/>
            <p:cNvSpPr txBox="1">
              <a:spLocks noChangeArrowheads="1"/>
            </p:cNvSpPr>
            <p:nvPr/>
          </p:nvSpPr>
          <p:spPr bwMode="auto">
            <a:xfrm>
              <a:off x="1583489" y="2603382"/>
              <a:ext cx="9516781" cy="403682"/>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认识审计组织</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9095" name="Rectangle 3"/>
          <p:cNvSpPr>
            <a:spLocks noChangeArrowheads="1"/>
          </p:cNvSpPr>
          <p:nvPr/>
        </p:nvSpPr>
        <p:spPr bwMode="auto">
          <a:xfrm>
            <a:off x="766763" y="809625"/>
            <a:ext cx="11017250" cy="6048375"/>
          </a:xfrm>
          <a:prstGeom prst="rect">
            <a:avLst/>
          </a:prstGeom>
          <a:noFill/>
          <a:ln w="9525">
            <a:noFill/>
            <a:miter lim="800000"/>
          </a:ln>
        </p:spPr>
        <p:txBody>
          <a:bodyPr/>
          <a:lstStyle/>
          <a:p>
            <a:pPr marL="469900" indent="-469900" eaLnBrk="0" hangingPunct="0">
              <a:spcBef>
                <a:spcPct val="20000"/>
              </a:spcBef>
              <a:buFont typeface="Arial" panose="020B0604020202020204" pitchFamily="34" charset="0"/>
              <a:buNone/>
            </a:pPr>
            <a:endParaRPr lang="en-US" altLang="zh-CN" sz="2800">
              <a:solidFill>
                <a:srgbClr val="000000"/>
              </a:solidFill>
              <a:latin typeface="Calibri" panose="020F0502020204030204" pitchFamily="34" charset="0"/>
            </a:endParaRPr>
          </a:p>
          <a:p>
            <a:pPr marL="469900" indent="-469900" eaLnBrk="0" hangingPunct="0">
              <a:spcBef>
                <a:spcPct val="20000"/>
              </a:spcBef>
              <a:buFont typeface="Arial" panose="020B0604020202020204" pitchFamily="34" charset="0"/>
              <a:buNone/>
            </a:pPr>
            <a:r>
              <a:rPr lang="zh-CN" altLang="en-US" sz="2800" b="1">
                <a:solidFill>
                  <a:srgbClr val="0000FF"/>
                </a:solidFill>
                <a:latin typeface="Calibri" panose="020F0502020204030204" pitchFamily="34" charset="0"/>
              </a:rPr>
              <a:t>内部审计机构的职责：</a:t>
            </a:r>
            <a:endParaRPr lang="zh-CN" altLang="en-US" sz="2800" b="1">
              <a:solidFill>
                <a:srgbClr val="0000FF"/>
              </a:solidFill>
              <a:latin typeface="Calibri" panose="020F0502020204030204" pitchFamily="34" charset="0"/>
            </a:endParaRPr>
          </a:p>
          <a:p>
            <a:pPr marL="469900" indent="-469900" eaLnBrk="0" hangingPunct="0">
              <a:spcBef>
                <a:spcPct val="20000"/>
              </a:spcBef>
              <a:buFont typeface="Arial" panose="020B0604020202020204" pitchFamily="34" charset="0"/>
              <a:buChar char="•"/>
            </a:pPr>
            <a:r>
              <a:rPr lang="zh-CN" altLang="en-US" sz="2000">
                <a:latin typeface="楷体" panose="02010609060101010101" pitchFamily="49" charset="-122"/>
                <a:ea typeface="楷体" panose="02010609060101010101" pitchFamily="49" charset="-122"/>
              </a:rPr>
              <a:t>①对本单位及所属单位贯彻落实国家重大政策措施情况进行审计；</a:t>
            </a:r>
            <a:endParaRPr lang="zh-CN" altLang="en-US" sz="20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Char char="•"/>
            </a:pPr>
            <a:r>
              <a:rPr lang="zh-CN" altLang="en-US" sz="2000">
                <a:latin typeface="楷体" panose="02010609060101010101" pitchFamily="49" charset="-122"/>
                <a:ea typeface="楷体" panose="02010609060101010101" pitchFamily="49" charset="-122"/>
              </a:rPr>
              <a:t>②对本单位及所属单位发展规划、战略决策、重大措施以及年度业务计划执</a:t>
            </a:r>
            <a:endParaRPr lang="zh-CN" altLang="en-US" sz="20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Char char="•"/>
            </a:pPr>
            <a:r>
              <a:rPr lang="zh-CN" altLang="en-US" sz="2000">
                <a:latin typeface="楷体" panose="02010609060101010101" pitchFamily="49" charset="-122"/>
                <a:ea typeface="楷体" panose="02010609060101010101" pitchFamily="49" charset="-122"/>
              </a:rPr>
              <a:t>行情况进行审计；</a:t>
            </a:r>
            <a:endParaRPr lang="zh-CN" altLang="en-US" sz="20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Char char="•"/>
            </a:pPr>
            <a:r>
              <a:rPr lang="zh-CN" altLang="en-US" sz="2000">
                <a:latin typeface="楷体" panose="02010609060101010101" pitchFamily="49" charset="-122"/>
                <a:ea typeface="楷体" panose="02010609060101010101" pitchFamily="49" charset="-122"/>
              </a:rPr>
              <a:t>③对本单位及所属单位财政财务收支进行审计；</a:t>
            </a:r>
            <a:endParaRPr lang="zh-CN" altLang="en-US" sz="20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Char char="•"/>
            </a:pPr>
            <a:r>
              <a:rPr lang="zh-CN" altLang="en-US" sz="2000">
                <a:latin typeface="楷体" panose="02010609060101010101" pitchFamily="49" charset="-122"/>
                <a:ea typeface="楷体" panose="02010609060101010101" pitchFamily="49" charset="-122"/>
              </a:rPr>
              <a:t>④对本单位及所属单位固定资产投资项目进行审计；</a:t>
            </a:r>
            <a:endParaRPr lang="zh-CN" altLang="en-US" sz="20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Char char="•"/>
            </a:pPr>
            <a:r>
              <a:rPr lang="zh-CN" altLang="en-US" sz="2000">
                <a:latin typeface="楷体" panose="02010609060101010101" pitchFamily="49" charset="-122"/>
                <a:ea typeface="楷体" panose="02010609060101010101" pitchFamily="49" charset="-122"/>
              </a:rPr>
              <a:t>⑤对本单位及所属单位的自然资源资产管理和生态环境保护责任的履行情况</a:t>
            </a:r>
            <a:endParaRPr lang="zh-CN" altLang="en-US" sz="20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Char char="•"/>
            </a:pPr>
            <a:r>
              <a:rPr lang="zh-CN" altLang="en-US" sz="2000">
                <a:latin typeface="楷体" panose="02010609060101010101" pitchFamily="49" charset="-122"/>
                <a:ea typeface="楷体" panose="02010609060101010101" pitchFamily="49" charset="-122"/>
              </a:rPr>
              <a:t>进行审计；</a:t>
            </a:r>
            <a:endParaRPr lang="zh-CN" altLang="en-US" sz="20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Char char="•"/>
            </a:pPr>
            <a:r>
              <a:rPr lang="zh-CN" altLang="en-US" sz="2000">
                <a:latin typeface="楷体" panose="02010609060101010101" pitchFamily="49" charset="-122"/>
                <a:ea typeface="楷体" panose="02010609060101010101" pitchFamily="49" charset="-122"/>
              </a:rPr>
              <a:t>⑥对本单位及所属单位的境外机构、境外资产和境外经济活动进行审计；</a:t>
            </a:r>
            <a:endParaRPr lang="zh-CN" altLang="en-US" sz="20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Char char="•"/>
            </a:pPr>
            <a:r>
              <a:rPr lang="zh-CN" altLang="en-US" sz="2000">
                <a:latin typeface="楷体" panose="02010609060101010101" pitchFamily="49" charset="-122"/>
                <a:ea typeface="楷体" panose="02010609060101010101" pitchFamily="49" charset="-122"/>
              </a:rPr>
              <a:t>⑦对本单位及所属单位经济管理和效益情况进行审计；</a:t>
            </a:r>
            <a:endParaRPr lang="zh-CN" altLang="en-US" sz="20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Char char="•"/>
            </a:pPr>
            <a:r>
              <a:rPr lang="zh-CN" altLang="en-US" sz="2000">
                <a:latin typeface="楷体" panose="02010609060101010101" pitchFamily="49" charset="-122"/>
                <a:ea typeface="楷体" panose="02010609060101010101" pitchFamily="49" charset="-122"/>
              </a:rPr>
              <a:t>⑧对本单位及所属单位内部控制及风险管理情况进行审计；</a:t>
            </a:r>
            <a:endParaRPr lang="zh-CN" altLang="en-US" sz="20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Char char="•"/>
            </a:pPr>
            <a:r>
              <a:rPr lang="zh-CN" altLang="en-US" sz="2000">
                <a:latin typeface="楷体" panose="02010609060101010101" pitchFamily="49" charset="-122"/>
                <a:ea typeface="楷体" panose="02010609060101010101" pitchFamily="49" charset="-122"/>
              </a:rPr>
              <a:t>⑨对本单位内部管理的领导人员履行经济责任情况进行审计；</a:t>
            </a:r>
            <a:endParaRPr lang="zh-CN" altLang="en-US" sz="20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Char char="•"/>
            </a:pPr>
            <a:r>
              <a:rPr lang="zh-CN" altLang="en-US" sz="2000">
                <a:latin typeface="楷体" panose="02010609060101010101" pitchFamily="49" charset="-122"/>
                <a:ea typeface="楷体" panose="02010609060101010101" pitchFamily="49" charset="-122"/>
              </a:rPr>
              <a:t>⑩协助本单位主要负责人督促落实审计发现问题的整改工作；</a:t>
            </a:r>
            <a:endParaRPr lang="zh-CN" altLang="en-US" sz="20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Char char="•"/>
            </a:pPr>
            <a:r>
              <a:rPr lang="en-US" altLang="zh-CN" sz="2000">
                <a:latin typeface="楷体" panose="02010609060101010101" pitchFamily="49" charset="-122"/>
                <a:ea typeface="楷体" panose="02010609060101010101" pitchFamily="49" charset="-122"/>
              </a:rPr>
              <a:t> </a:t>
            </a:r>
            <a:r>
              <a:rPr lang="zh-CN" altLang="en-US" sz="2000">
                <a:latin typeface="楷体" panose="02010609060101010101" pitchFamily="49" charset="-122"/>
                <a:ea typeface="楷体" panose="02010609060101010101" pitchFamily="49" charset="-122"/>
              </a:rPr>
              <a:t>⑾对本单位所属单位的内部审计工作进行指导、监督和管理；</a:t>
            </a:r>
            <a:endParaRPr lang="zh-CN" altLang="en-US" sz="20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Char char="•"/>
            </a:pPr>
            <a:r>
              <a:rPr lang="zh-CN" altLang="en-US" sz="2000">
                <a:latin typeface="楷体" panose="02010609060101010101" pitchFamily="49" charset="-122"/>
                <a:ea typeface="楷体" panose="02010609060101010101" pitchFamily="49" charset="-122"/>
              </a:rPr>
              <a:t>⑿国家有关规定和本单位要求办理的其他事项。</a:t>
            </a:r>
            <a:endParaRPr lang="zh-CN" altLang="en-US" sz="2000">
              <a:latin typeface="楷体" panose="02010609060101010101" pitchFamily="49" charset="-122"/>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95325" y="692150"/>
            <a:ext cx="10225088" cy="1671638"/>
            <a:chOff x="946620" y="1670343"/>
            <a:chExt cx="10153650" cy="1336721"/>
          </a:xfrm>
        </p:grpSpPr>
        <p:grpSp>
          <p:nvGrpSpPr>
            <p:cNvPr id="91144"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855" cy="288215"/>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91148"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91145" name="TextBox 90"/>
            <p:cNvSpPr txBox="1">
              <a:spLocks noChangeArrowheads="1"/>
            </p:cNvSpPr>
            <p:nvPr/>
          </p:nvSpPr>
          <p:spPr bwMode="auto">
            <a:xfrm>
              <a:off x="1583489" y="1697001"/>
              <a:ext cx="9516781" cy="439227"/>
            </a:xfrm>
            <a:prstGeom prst="rect">
              <a:avLst/>
            </a:prstGeom>
            <a:noFill/>
            <a:ln w="9525">
              <a:noFill/>
              <a:miter lim="800000"/>
            </a:ln>
          </p:spPr>
          <p:txBody>
            <a:bodyPr lIns="182843" tIns="91422" rIns="182843" bIns="91422">
              <a:spAutoFit/>
            </a:bodyPr>
            <a:lstStyle/>
            <a:p>
              <a:r>
                <a:rPr lang="zh-CN" altLang="en-US" sz="2400" b="1">
                  <a:solidFill>
                    <a:srgbClr val="F79646"/>
                  </a:solidFill>
                </a:rPr>
                <a:t>一、审计机构</a:t>
              </a:r>
              <a:endParaRPr lang="zh-CN" altLang="en-US" sz="2400" b="1">
                <a:solidFill>
                  <a:srgbClr val="F79646"/>
                </a:solidFill>
              </a:endParaRPr>
            </a:p>
          </p:txBody>
        </p:sp>
        <p:sp>
          <p:nvSpPr>
            <p:cNvPr id="91146" name="TextBox 89"/>
            <p:cNvSpPr txBox="1">
              <a:spLocks noChangeArrowheads="1"/>
            </p:cNvSpPr>
            <p:nvPr/>
          </p:nvSpPr>
          <p:spPr bwMode="auto">
            <a:xfrm>
              <a:off x="1583489" y="2603382"/>
              <a:ext cx="9516781" cy="403682"/>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认识审计组织</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1143" name="Rectangle 3"/>
          <p:cNvSpPr>
            <a:spLocks noChangeArrowheads="1"/>
          </p:cNvSpPr>
          <p:nvPr/>
        </p:nvSpPr>
        <p:spPr bwMode="auto">
          <a:xfrm>
            <a:off x="766763" y="809625"/>
            <a:ext cx="11017250" cy="6048375"/>
          </a:xfrm>
          <a:prstGeom prst="rect">
            <a:avLst/>
          </a:prstGeom>
          <a:noFill/>
          <a:ln w="9525">
            <a:noFill/>
            <a:miter lim="800000"/>
          </a:ln>
        </p:spPr>
        <p:txBody>
          <a:bodyPr/>
          <a:lstStyle/>
          <a:p>
            <a:pPr marL="469900" indent="-469900" eaLnBrk="0" hangingPunct="0">
              <a:spcBef>
                <a:spcPct val="20000"/>
              </a:spcBef>
              <a:buFont typeface="Arial" panose="020B0604020202020204" pitchFamily="34" charset="0"/>
              <a:buNone/>
            </a:pPr>
            <a:endParaRPr lang="en-US" altLang="zh-CN" sz="2800">
              <a:solidFill>
                <a:srgbClr val="000000"/>
              </a:solidFill>
              <a:latin typeface="Calibri" panose="020F0502020204030204" pitchFamily="34" charset="0"/>
            </a:endParaRPr>
          </a:p>
          <a:p>
            <a:pPr marL="469900" indent="-469900" eaLnBrk="0" hangingPunct="0">
              <a:spcBef>
                <a:spcPct val="20000"/>
              </a:spcBef>
              <a:buFont typeface="Arial" panose="020B0604020202020204" pitchFamily="34" charset="0"/>
              <a:buNone/>
            </a:pPr>
            <a:r>
              <a:rPr lang="zh-CN" altLang="en-US" sz="2800">
                <a:solidFill>
                  <a:srgbClr val="0000FF"/>
                </a:solidFill>
                <a:latin typeface="Calibri" panose="020F0502020204030204" pitchFamily="34" charset="0"/>
              </a:rPr>
              <a:t>内部审计机构的权限：</a:t>
            </a:r>
            <a:endParaRPr lang="zh-CN" altLang="en-US" sz="3600" b="1">
              <a:solidFill>
                <a:schemeClr val="folHlink"/>
              </a:solidFill>
              <a:latin typeface="Calibri" panose="020F0502020204030204" pitchFamily="34" charset="0"/>
            </a:endParaRPr>
          </a:p>
          <a:p>
            <a:pPr marL="1600200" lvl="3" indent="-228600" eaLnBrk="0" hangingPunct="0">
              <a:lnSpc>
                <a:spcPct val="90000"/>
              </a:lnSpc>
              <a:spcBef>
                <a:spcPct val="20000"/>
              </a:spcBef>
              <a:buFont typeface="Wingdings" panose="05000000000000000000" pitchFamily="2" charset="2"/>
              <a:buChar char="u"/>
            </a:pPr>
            <a:r>
              <a:rPr lang="zh-CN" altLang="en-US" sz="2400" b="1">
                <a:solidFill>
                  <a:srgbClr val="CC3300"/>
                </a:solidFill>
                <a:latin typeface="Calibri" panose="020F0502020204030204" pitchFamily="34" charset="0"/>
              </a:rPr>
              <a:t>参与决策权</a:t>
            </a:r>
            <a:r>
              <a:rPr lang="zh-CN" altLang="en-US" sz="2400" b="1">
                <a:solidFill>
                  <a:schemeClr val="folHlink"/>
                </a:solidFill>
                <a:latin typeface="Calibri" panose="020F0502020204030204" pitchFamily="34" charset="0"/>
              </a:rPr>
              <a:t>；</a:t>
            </a:r>
            <a:endParaRPr lang="zh-CN" altLang="en-US" sz="2400" b="1">
              <a:solidFill>
                <a:schemeClr val="folHlink"/>
              </a:solidFill>
              <a:latin typeface="Calibri" panose="020F0502020204030204" pitchFamily="34" charset="0"/>
            </a:endParaRPr>
          </a:p>
          <a:p>
            <a:pPr marL="1600200" lvl="3" indent="-228600" eaLnBrk="0" hangingPunct="0">
              <a:lnSpc>
                <a:spcPct val="90000"/>
              </a:lnSpc>
              <a:spcBef>
                <a:spcPct val="20000"/>
              </a:spcBef>
              <a:buFont typeface="Wingdings" panose="05000000000000000000" pitchFamily="2" charset="2"/>
              <a:buChar char="u"/>
            </a:pPr>
            <a:r>
              <a:rPr lang="zh-CN" altLang="en-US" sz="2400" b="1">
                <a:solidFill>
                  <a:schemeClr val="folHlink"/>
                </a:solidFill>
                <a:latin typeface="Calibri" panose="020F0502020204030204" pitchFamily="34" charset="0"/>
              </a:rPr>
              <a:t>检查权；</a:t>
            </a:r>
            <a:endParaRPr lang="zh-CN" altLang="en-US" sz="2400" b="1">
              <a:solidFill>
                <a:schemeClr val="folHlink"/>
              </a:solidFill>
              <a:latin typeface="Calibri" panose="020F0502020204030204" pitchFamily="34" charset="0"/>
            </a:endParaRPr>
          </a:p>
          <a:p>
            <a:pPr marL="1600200" lvl="3" indent="-228600" eaLnBrk="0" hangingPunct="0">
              <a:lnSpc>
                <a:spcPct val="90000"/>
              </a:lnSpc>
              <a:spcBef>
                <a:spcPct val="20000"/>
              </a:spcBef>
              <a:buFont typeface="Wingdings" panose="05000000000000000000" pitchFamily="2" charset="2"/>
              <a:buChar char="u"/>
            </a:pPr>
            <a:r>
              <a:rPr lang="zh-CN" altLang="en-US" sz="2400" b="1">
                <a:solidFill>
                  <a:schemeClr val="folHlink"/>
                </a:solidFill>
                <a:latin typeface="Calibri" panose="020F0502020204030204" pitchFamily="34" charset="0"/>
              </a:rPr>
              <a:t>调查取证权</a:t>
            </a:r>
            <a:r>
              <a:rPr lang="zh-CN" altLang="en-US" sz="2400">
                <a:latin typeface="Calibri" panose="020F0502020204030204" pitchFamily="34" charset="0"/>
              </a:rPr>
              <a:t> </a:t>
            </a:r>
            <a:endParaRPr lang="zh-CN" altLang="en-US" sz="2400" b="1">
              <a:solidFill>
                <a:schemeClr val="folHlink"/>
              </a:solidFill>
              <a:latin typeface="Calibri" panose="020F0502020204030204" pitchFamily="34" charset="0"/>
            </a:endParaRPr>
          </a:p>
          <a:p>
            <a:pPr marL="1600200" lvl="3" indent="-228600" eaLnBrk="0" hangingPunct="0">
              <a:lnSpc>
                <a:spcPct val="90000"/>
              </a:lnSpc>
              <a:spcBef>
                <a:spcPct val="20000"/>
              </a:spcBef>
              <a:buFont typeface="Wingdings" panose="05000000000000000000" pitchFamily="2" charset="2"/>
              <a:buChar char="u"/>
            </a:pPr>
            <a:r>
              <a:rPr lang="zh-CN" altLang="en-US" sz="2400" b="1">
                <a:solidFill>
                  <a:schemeClr val="folHlink"/>
                </a:solidFill>
                <a:latin typeface="Calibri" panose="020F0502020204030204" pitchFamily="34" charset="0"/>
              </a:rPr>
              <a:t>采取强制措施权；</a:t>
            </a:r>
            <a:endParaRPr lang="zh-CN" altLang="en-US" sz="2400" b="1">
              <a:solidFill>
                <a:schemeClr val="folHlink"/>
              </a:solidFill>
              <a:latin typeface="Calibri" panose="020F0502020204030204" pitchFamily="34" charset="0"/>
            </a:endParaRPr>
          </a:p>
          <a:p>
            <a:pPr marL="1600200" lvl="3" indent="-228600" eaLnBrk="0" hangingPunct="0">
              <a:lnSpc>
                <a:spcPct val="90000"/>
              </a:lnSpc>
              <a:spcBef>
                <a:spcPct val="20000"/>
              </a:spcBef>
              <a:buFont typeface="Wingdings" panose="05000000000000000000" pitchFamily="2" charset="2"/>
              <a:buChar char="u"/>
            </a:pPr>
            <a:r>
              <a:rPr lang="zh-CN" altLang="en-US" sz="2400" b="1">
                <a:solidFill>
                  <a:schemeClr val="folHlink"/>
                </a:solidFill>
                <a:latin typeface="Calibri" panose="020F0502020204030204" pitchFamily="34" charset="0"/>
              </a:rPr>
              <a:t>建议权 ；</a:t>
            </a:r>
            <a:endParaRPr lang="zh-CN" altLang="en-US" sz="2400" b="1">
              <a:solidFill>
                <a:schemeClr val="folHlink"/>
              </a:solidFill>
              <a:latin typeface="Calibri" panose="020F0502020204030204" pitchFamily="34" charset="0"/>
            </a:endParaRPr>
          </a:p>
          <a:p>
            <a:pPr marL="1600200" lvl="3" indent="-228600" eaLnBrk="0" hangingPunct="0">
              <a:lnSpc>
                <a:spcPct val="90000"/>
              </a:lnSpc>
              <a:spcBef>
                <a:spcPct val="20000"/>
              </a:spcBef>
              <a:buFont typeface="Wingdings" panose="05000000000000000000" pitchFamily="2" charset="2"/>
              <a:buChar char="u"/>
            </a:pPr>
            <a:r>
              <a:rPr lang="zh-CN" altLang="en-US" sz="2400" b="1">
                <a:solidFill>
                  <a:schemeClr val="folHlink"/>
                </a:solidFill>
                <a:latin typeface="Calibri" panose="020F0502020204030204" pitchFamily="34" charset="0"/>
              </a:rPr>
              <a:t>通报批评权；</a:t>
            </a:r>
            <a:endParaRPr lang="zh-CN" altLang="en-US" sz="2400" b="1">
              <a:solidFill>
                <a:schemeClr val="folHlink"/>
              </a:solidFill>
              <a:latin typeface="Calibri" panose="020F0502020204030204" pitchFamily="34" charset="0"/>
            </a:endParaRPr>
          </a:p>
          <a:p>
            <a:pPr marL="1600200" lvl="3" indent="-228600" eaLnBrk="0" hangingPunct="0">
              <a:lnSpc>
                <a:spcPct val="90000"/>
              </a:lnSpc>
              <a:spcBef>
                <a:spcPct val="20000"/>
              </a:spcBef>
              <a:buFont typeface="Wingdings" panose="05000000000000000000" pitchFamily="2" charset="2"/>
              <a:buChar char="u"/>
            </a:pPr>
            <a:r>
              <a:rPr lang="zh-CN" altLang="en-US" sz="2400" b="1">
                <a:solidFill>
                  <a:schemeClr val="folHlink"/>
                </a:solidFill>
                <a:latin typeface="Calibri" panose="020F0502020204030204" pitchFamily="34" charset="0"/>
              </a:rPr>
              <a:t>处理、处罚权。</a:t>
            </a:r>
            <a:endParaRPr lang="zh-CN" altLang="en-US" sz="2400" b="1">
              <a:solidFill>
                <a:schemeClr val="folHlink"/>
              </a:solidFill>
              <a:latin typeface="Calibri" panose="020F0502020204030204" pitchFamily="34" charset="0"/>
            </a:endParaRPr>
          </a:p>
          <a:p>
            <a:pPr marL="469900" indent="-469900" eaLnBrk="0" hangingPunct="0">
              <a:spcBef>
                <a:spcPct val="20000"/>
              </a:spcBef>
              <a:buFont typeface="Arial" panose="020B0604020202020204" pitchFamily="34" charset="0"/>
              <a:buNone/>
            </a:pPr>
            <a:endParaRPr lang="zh-CN" altLang="en-US" sz="2800">
              <a:solidFill>
                <a:srgbClr val="0000FF"/>
              </a:solidFill>
              <a:latin typeface="Calibri" panose="020F050202020403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911225" y="1052513"/>
            <a:ext cx="10225088" cy="1671637"/>
            <a:chOff x="946620" y="1670343"/>
            <a:chExt cx="10153650" cy="1336721"/>
          </a:xfrm>
        </p:grpSpPr>
        <p:grpSp>
          <p:nvGrpSpPr>
            <p:cNvPr id="93192"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855" cy="288215"/>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93196"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93193" name="TextBox 90"/>
            <p:cNvSpPr txBox="1">
              <a:spLocks noChangeArrowheads="1"/>
            </p:cNvSpPr>
            <p:nvPr/>
          </p:nvSpPr>
          <p:spPr bwMode="auto">
            <a:xfrm>
              <a:off x="1583489" y="1697001"/>
              <a:ext cx="9516781" cy="439227"/>
            </a:xfrm>
            <a:prstGeom prst="rect">
              <a:avLst/>
            </a:prstGeom>
            <a:noFill/>
            <a:ln w="9525">
              <a:noFill/>
              <a:miter lim="800000"/>
            </a:ln>
          </p:spPr>
          <p:txBody>
            <a:bodyPr lIns="182843" tIns="91422" rIns="182843" bIns="91422">
              <a:spAutoFit/>
            </a:bodyPr>
            <a:lstStyle/>
            <a:p>
              <a:r>
                <a:rPr lang="zh-CN" altLang="en-US" sz="2400" b="1">
                  <a:solidFill>
                    <a:srgbClr val="F79646"/>
                  </a:solidFill>
                </a:rPr>
                <a:t>二、审计人员</a:t>
              </a:r>
              <a:endParaRPr lang="zh-CN" altLang="en-US" sz="2400" b="1">
                <a:solidFill>
                  <a:srgbClr val="F79646"/>
                </a:solidFill>
              </a:endParaRPr>
            </a:p>
          </p:txBody>
        </p:sp>
        <p:sp>
          <p:nvSpPr>
            <p:cNvPr id="93194" name="TextBox 89"/>
            <p:cNvSpPr txBox="1">
              <a:spLocks noChangeArrowheads="1"/>
            </p:cNvSpPr>
            <p:nvPr/>
          </p:nvSpPr>
          <p:spPr bwMode="auto">
            <a:xfrm>
              <a:off x="1583489" y="2603382"/>
              <a:ext cx="9516781" cy="403682"/>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a:t>
            </a:r>
            <a:r>
              <a:rPr lang="en-GB" altLang="zh-CN"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  </a:t>
            </a: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认识审计组织</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3191" name="内容占位符 2"/>
          <p:cNvSpPr/>
          <p:nvPr/>
        </p:nvSpPr>
        <p:spPr bwMode="auto">
          <a:xfrm>
            <a:off x="566738" y="1752600"/>
            <a:ext cx="8001000" cy="4267200"/>
          </a:xfrm>
          <a:prstGeom prst="rect">
            <a:avLst/>
          </a:prstGeom>
          <a:noFill/>
          <a:ln w="9525">
            <a:noFill/>
            <a:miter lim="800000"/>
          </a:ln>
        </p:spPr>
        <p:txBody>
          <a:bodyPr/>
          <a:lstStyle/>
          <a:p>
            <a:pPr marL="469900" indent="-469900" eaLnBrk="0" hangingPunct="0">
              <a:spcBef>
                <a:spcPct val="20000"/>
              </a:spcBef>
              <a:buFont typeface="Arial" panose="020B0604020202020204" pitchFamily="34" charset="0"/>
              <a:buChar char="•"/>
            </a:pPr>
            <a:r>
              <a:rPr lang="zh-CN" altLang="en-US" sz="3200">
                <a:latin typeface="Calibri" panose="020F0502020204030204" pitchFamily="34" charset="0"/>
              </a:rPr>
              <a:t>国家审计人员：</a:t>
            </a:r>
            <a:r>
              <a:rPr lang="zh-CN" altLang="en-US" sz="2200">
                <a:latin typeface="Calibri" panose="020F0502020204030204" pitchFamily="34" charset="0"/>
              </a:rPr>
              <a:t>高级审计师、审计师、助理审计师</a:t>
            </a:r>
            <a:endParaRPr lang="en-US" altLang="zh-CN" sz="2200">
              <a:latin typeface="Calibri" panose="020F0502020204030204" pitchFamily="34" charset="0"/>
            </a:endParaRPr>
          </a:p>
          <a:p>
            <a:pPr marL="469900" indent="-469900" eaLnBrk="0" hangingPunct="0">
              <a:spcBef>
                <a:spcPct val="20000"/>
              </a:spcBef>
              <a:buFont typeface="Arial" panose="020B0604020202020204" pitchFamily="34" charset="0"/>
              <a:buChar char="•"/>
            </a:pPr>
            <a:r>
              <a:rPr lang="zh-CN" altLang="en-US" sz="3200">
                <a:latin typeface="Calibri" panose="020F0502020204030204" pitchFamily="34" charset="0"/>
              </a:rPr>
              <a:t>内部审计人员</a:t>
            </a:r>
            <a:endParaRPr lang="en-US" altLang="zh-CN" sz="3200">
              <a:latin typeface="Calibri" panose="020F0502020204030204" pitchFamily="34" charset="0"/>
            </a:endParaRPr>
          </a:p>
          <a:p>
            <a:pPr marL="469900" indent="-469900" eaLnBrk="0" hangingPunct="0">
              <a:spcBef>
                <a:spcPct val="20000"/>
              </a:spcBef>
              <a:buFont typeface="Arial" panose="020B0604020202020204" pitchFamily="34" charset="0"/>
              <a:buChar char="•"/>
            </a:pPr>
            <a:r>
              <a:rPr lang="zh-CN" altLang="en-US" sz="3200">
                <a:latin typeface="Calibri" panose="020F0502020204030204" pitchFamily="34" charset="0"/>
              </a:rPr>
              <a:t>注册会计师（</a:t>
            </a:r>
            <a:r>
              <a:rPr lang="en-US" altLang="zh-CN" sz="3200">
                <a:latin typeface="Calibri" panose="020F0502020204030204" pitchFamily="34" charset="0"/>
              </a:rPr>
              <a:t>CPA</a:t>
            </a:r>
            <a:r>
              <a:rPr lang="zh-CN" altLang="en-US" sz="3200">
                <a:latin typeface="Calibri" panose="020F0502020204030204" pitchFamily="34" charset="0"/>
              </a:rPr>
              <a:t>）</a:t>
            </a:r>
            <a:endParaRPr lang="zh-CN" altLang="en-US" sz="3200">
              <a:latin typeface="Calibri" panose="020F050202020403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一、我国审计的起源与发展</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2062163" y="2133600"/>
            <a:ext cx="8001000" cy="4267200"/>
          </a:xfrm>
          <a:prstGeom prst="rect">
            <a:avLst/>
          </a:prstGeom>
          <a:noFill/>
          <a:ln w="9525">
            <a:noFill/>
            <a:miter lim="800000"/>
          </a:ln>
        </p:spPr>
        <p:txBody>
          <a:bodyPr/>
          <a:lstStyle/>
          <a:p>
            <a:pPr marL="469900" indent="-469900" eaLnBrk="0" hangingPunct="0">
              <a:spcBef>
                <a:spcPct val="20000"/>
              </a:spcBef>
              <a:buFont typeface="Arial" panose="020B0604020202020204" pitchFamily="34" charset="0"/>
              <a:buChar char="•"/>
            </a:pPr>
            <a:r>
              <a:rPr lang="en-US" altLang="zh-CN" sz="2800">
                <a:latin typeface="Calibri" panose="020F0502020204030204" pitchFamily="34" charset="0"/>
              </a:rPr>
              <a:t>1.</a:t>
            </a:r>
            <a:r>
              <a:rPr lang="zh-CN" altLang="en-US" sz="2800">
                <a:latin typeface="Calibri" panose="020F0502020204030204" pitchFamily="34" charset="0"/>
              </a:rPr>
              <a:t>西周时期</a:t>
            </a:r>
            <a:r>
              <a:rPr lang="zh-CN" altLang="zh-CN" sz="2800">
                <a:latin typeface="Calibri" panose="020F0502020204030204" pitchFamily="34" charset="0"/>
              </a:rPr>
              <a:t>——</a:t>
            </a:r>
            <a:r>
              <a:rPr lang="zh-CN" altLang="en-US" sz="2800">
                <a:latin typeface="Calibri" panose="020F0502020204030204" pitchFamily="34" charset="0"/>
              </a:rPr>
              <a:t>初步形成阶段</a:t>
            </a:r>
            <a:endParaRPr lang="zh-CN" altLang="en-US" sz="2800">
              <a:latin typeface="Calibri" panose="020F0502020204030204" pitchFamily="34" charset="0"/>
            </a:endParaRPr>
          </a:p>
          <a:p>
            <a:pPr marL="469900" indent="-469900" eaLnBrk="0" hangingPunct="0">
              <a:spcBef>
                <a:spcPct val="20000"/>
              </a:spcBef>
              <a:buFont typeface="Arial" panose="020B0604020202020204" pitchFamily="34" charset="0"/>
              <a:buChar char="•"/>
            </a:pPr>
            <a:r>
              <a:rPr lang="en-US" altLang="zh-CN" sz="2800">
                <a:latin typeface="Calibri" panose="020F0502020204030204" pitchFamily="34" charset="0"/>
              </a:rPr>
              <a:t>2.</a:t>
            </a:r>
            <a:r>
              <a:rPr lang="zh-CN" altLang="en-US" sz="2800">
                <a:latin typeface="Calibri" panose="020F0502020204030204" pitchFamily="34" charset="0"/>
              </a:rPr>
              <a:t>秦汉时期</a:t>
            </a:r>
            <a:r>
              <a:rPr lang="zh-CN" altLang="zh-CN" sz="2800">
                <a:latin typeface="Calibri" panose="020F0502020204030204" pitchFamily="34" charset="0"/>
              </a:rPr>
              <a:t>——</a:t>
            </a:r>
            <a:r>
              <a:rPr lang="zh-CN" altLang="en-US" sz="2800">
                <a:latin typeface="Calibri" panose="020F0502020204030204" pitchFamily="34" charset="0"/>
              </a:rPr>
              <a:t>逐渐发展阶段</a:t>
            </a:r>
            <a:endParaRPr lang="zh-CN" altLang="en-US" sz="2800">
              <a:latin typeface="Calibri" panose="020F0502020204030204" pitchFamily="34" charset="0"/>
            </a:endParaRPr>
          </a:p>
          <a:p>
            <a:pPr marL="469900" indent="-469900" eaLnBrk="0" hangingPunct="0">
              <a:spcBef>
                <a:spcPct val="20000"/>
              </a:spcBef>
              <a:buFont typeface="Arial" panose="020B0604020202020204" pitchFamily="34" charset="0"/>
              <a:buChar char="•"/>
            </a:pPr>
            <a:r>
              <a:rPr lang="en-US" altLang="zh-CN" sz="2800">
                <a:latin typeface="Calibri" panose="020F0502020204030204" pitchFamily="34" charset="0"/>
              </a:rPr>
              <a:t>3.</a:t>
            </a:r>
            <a:r>
              <a:rPr lang="zh-CN" altLang="en-US" sz="2800">
                <a:latin typeface="Calibri" panose="020F0502020204030204" pitchFamily="34" charset="0"/>
              </a:rPr>
              <a:t>隋唐至宋</a:t>
            </a:r>
            <a:r>
              <a:rPr lang="zh-CN" altLang="zh-CN" sz="2800">
                <a:latin typeface="Calibri" panose="020F0502020204030204" pitchFamily="34" charset="0"/>
              </a:rPr>
              <a:t>——</a:t>
            </a:r>
            <a:r>
              <a:rPr lang="zh-CN" altLang="en-US" sz="2800">
                <a:latin typeface="Calibri" panose="020F0502020204030204" pitchFamily="34" charset="0"/>
              </a:rPr>
              <a:t>日臻健全阶段</a:t>
            </a:r>
            <a:endParaRPr lang="zh-CN" altLang="en-US" sz="2800">
              <a:latin typeface="Calibri" panose="020F0502020204030204" pitchFamily="34" charset="0"/>
            </a:endParaRPr>
          </a:p>
          <a:p>
            <a:pPr marL="469900" indent="-469900" eaLnBrk="0" hangingPunct="0">
              <a:spcBef>
                <a:spcPct val="20000"/>
              </a:spcBef>
              <a:buFont typeface="Arial" panose="020B0604020202020204" pitchFamily="34" charset="0"/>
              <a:buChar char="•"/>
            </a:pPr>
            <a:r>
              <a:rPr lang="en-US" altLang="zh-CN" sz="2800">
                <a:latin typeface="Calibri" panose="020F0502020204030204" pitchFamily="34" charset="0"/>
              </a:rPr>
              <a:t>4.</a:t>
            </a:r>
            <a:r>
              <a:rPr lang="zh-CN" altLang="en-US" sz="2800">
                <a:latin typeface="Calibri" panose="020F0502020204030204" pitchFamily="34" charset="0"/>
              </a:rPr>
              <a:t>元、明、清</a:t>
            </a:r>
            <a:r>
              <a:rPr lang="zh-CN" altLang="zh-CN" sz="2800">
                <a:latin typeface="Calibri" panose="020F0502020204030204" pitchFamily="34" charset="0"/>
              </a:rPr>
              <a:t>——</a:t>
            </a:r>
            <a:r>
              <a:rPr lang="zh-CN" altLang="en-US" sz="2800">
                <a:latin typeface="Calibri" panose="020F0502020204030204" pitchFamily="34" charset="0"/>
              </a:rPr>
              <a:t>停滞不前阶段</a:t>
            </a:r>
            <a:endParaRPr lang="zh-CN" altLang="en-US" sz="2800">
              <a:latin typeface="Calibri" panose="020F0502020204030204" pitchFamily="34" charset="0"/>
            </a:endParaRPr>
          </a:p>
          <a:p>
            <a:pPr marL="469900" indent="-469900" eaLnBrk="0" hangingPunct="0">
              <a:spcBef>
                <a:spcPct val="20000"/>
              </a:spcBef>
              <a:buFont typeface="Arial" panose="020B0604020202020204" pitchFamily="34" charset="0"/>
              <a:buChar char="•"/>
            </a:pPr>
            <a:r>
              <a:rPr lang="en-US" altLang="zh-CN" sz="2800">
                <a:latin typeface="Calibri" panose="020F0502020204030204" pitchFamily="34" charset="0"/>
              </a:rPr>
              <a:t>5.</a:t>
            </a:r>
            <a:r>
              <a:rPr lang="zh-CN" altLang="en-US" sz="2800">
                <a:latin typeface="Calibri" panose="020F0502020204030204" pitchFamily="34" charset="0"/>
              </a:rPr>
              <a:t>中华民国</a:t>
            </a:r>
            <a:r>
              <a:rPr lang="zh-CN" altLang="zh-CN" sz="2800">
                <a:latin typeface="Calibri" panose="020F0502020204030204" pitchFamily="34" charset="0"/>
              </a:rPr>
              <a:t>——</a:t>
            </a:r>
            <a:r>
              <a:rPr lang="zh-CN" altLang="en-US" sz="2800">
                <a:latin typeface="Calibri" panose="020F0502020204030204" pitchFamily="34" charset="0"/>
              </a:rPr>
              <a:t>不断演进阶段</a:t>
            </a:r>
            <a:endParaRPr lang="zh-CN" altLang="en-US" sz="2800">
              <a:latin typeface="Calibri" panose="020F0502020204030204" pitchFamily="34" charset="0"/>
            </a:endParaRPr>
          </a:p>
          <a:p>
            <a:pPr marL="469900" indent="-469900" eaLnBrk="0" hangingPunct="0">
              <a:spcBef>
                <a:spcPct val="20000"/>
              </a:spcBef>
              <a:buFont typeface="Arial" panose="020B0604020202020204" pitchFamily="34" charset="0"/>
              <a:buChar char="•"/>
            </a:pPr>
            <a:r>
              <a:rPr lang="en-US" altLang="zh-CN" sz="2800">
                <a:latin typeface="Calibri" panose="020F0502020204030204" pitchFamily="34" charset="0"/>
              </a:rPr>
              <a:t>6.</a:t>
            </a:r>
            <a:r>
              <a:rPr lang="zh-CN" altLang="en-US" sz="2800">
                <a:latin typeface="Calibri" panose="020F0502020204030204" pitchFamily="34" charset="0"/>
              </a:rPr>
              <a:t>新中国</a:t>
            </a:r>
            <a:r>
              <a:rPr lang="zh-CN" altLang="zh-CN" sz="2800">
                <a:latin typeface="Calibri" panose="020F0502020204030204" pitchFamily="34" charset="0"/>
              </a:rPr>
              <a:t>——</a:t>
            </a:r>
            <a:r>
              <a:rPr lang="zh-CN" altLang="en-US" sz="2800">
                <a:latin typeface="Calibri" panose="020F0502020204030204" pitchFamily="34" charset="0"/>
              </a:rPr>
              <a:t>振兴阶段</a:t>
            </a:r>
            <a:endParaRPr lang="zh-CN" altLang="en-US" sz="2800">
              <a:latin typeface="Calibri" panose="020F0502020204030204" pitchFamily="34" charset="0"/>
            </a:endParaRPr>
          </a:p>
          <a:p>
            <a:pPr marL="469900" indent="-469900" eaLnBrk="0" hangingPunct="0">
              <a:spcBef>
                <a:spcPct val="20000"/>
              </a:spcBef>
              <a:buFont typeface="Arial" panose="020B0604020202020204" pitchFamily="34" charset="0"/>
              <a:buChar char="•"/>
            </a:pPr>
            <a:endParaRPr lang="zh-CN" altLang="en-US" sz="2800">
              <a:latin typeface="Calibri" panose="020F050202020403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911225" y="836613"/>
            <a:ext cx="10009188" cy="1570037"/>
            <a:chOff x="946620" y="1670343"/>
            <a:chExt cx="10153650" cy="1374238"/>
          </a:xfrm>
        </p:grpSpPr>
        <p:grpSp>
          <p:nvGrpSpPr>
            <p:cNvPr id="95240"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203" cy="28875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95244"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95241" name="TextBox 90"/>
            <p:cNvSpPr txBox="1">
              <a:spLocks noChangeArrowheads="1"/>
            </p:cNvSpPr>
            <p:nvPr/>
          </p:nvSpPr>
          <p:spPr bwMode="auto">
            <a:xfrm>
              <a:off x="1582733" y="1696744"/>
              <a:ext cx="9517537" cy="480775"/>
            </a:xfrm>
            <a:prstGeom prst="rect">
              <a:avLst/>
            </a:prstGeom>
            <a:noFill/>
            <a:ln w="9525">
              <a:noFill/>
              <a:miter lim="800000"/>
            </a:ln>
          </p:spPr>
          <p:txBody>
            <a:bodyPr lIns="182843" tIns="91422" rIns="182843" bIns="91422">
              <a:spAutoFit/>
            </a:bodyPr>
            <a:lstStyle/>
            <a:p>
              <a:r>
                <a:rPr lang="zh-CN" altLang="en-US" sz="2400" b="1">
                  <a:solidFill>
                    <a:srgbClr val="F79646"/>
                  </a:solidFill>
                </a:rPr>
                <a:t>一、遵守审计准则</a:t>
              </a:r>
              <a:endParaRPr lang="zh-CN" altLang="en-US" sz="2400" b="1">
                <a:solidFill>
                  <a:srgbClr val="F79646"/>
                </a:solidFill>
              </a:endParaRPr>
            </a:p>
          </p:txBody>
        </p:sp>
        <p:sp>
          <p:nvSpPr>
            <p:cNvPr id="95242" name="TextBox 89"/>
            <p:cNvSpPr txBox="1">
              <a:spLocks noChangeArrowheads="1"/>
            </p:cNvSpPr>
            <p:nvPr/>
          </p:nvSpPr>
          <p:spPr bwMode="auto">
            <a:xfrm>
              <a:off x="1582733" y="2602713"/>
              <a:ext cx="9517537" cy="441868"/>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培养审计素质</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8319" name="内容占位符 2"/>
          <p:cNvSpPr/>
          <p:nvPr/>
        </p:nvSpPr>
        <p:spPr bwMode="auto">
          <a:xfrm>
            <a:off x="566738" y="1752600"/>
            <a:ext cx="10280650" cy="4267200"/>
          </a:xfrm>
          <a:prstGeom prst="rect">
            <a:avLst/>
          </a:prstGeom>
          <a:noFill/>
          <a:ln w="9525">
            <a:noFill/>
            <a:miter lim="800000"/>
          </a:ln>
        </p:spPr>
        <p:txBody>
          <a:bodyPr/>
          <a:lstStyle/>
          <a:p>
            <a:pPr marL="469900" indent="-469900">
              <a:spcBef>
                <a:spcPct val="20000"/>
              </a:spcBef>
              <a:buFont typeface="Arial" panose="020B0604020202020204" pitchFamily="34" charset="0"/>
              <a:buChar char="•"/>
              <a:defRPr/>
            </a:pPr>
            <a:r>
              <a:rPr lang="zh-CN" altLang="en-US" sz="2800" b="1">
                <a:solidFill>
                  <a:srgbClr val="660066"/>
                </a:solidFill>
                <a:effectLst>
                  <a:outerShdw blurRad="38100" dist="38100" dir="2700000" algn="tl">
                    <a:srgbClr val="C0C0C0"/>
                  </a:outerShdw>
                </a:effectLst>
                <a:latin typeface="Calibri" panose="020F0502020204030204" pitchFamily="34" charset="0"/>
              </a:rPr>
              <a:t>（一）审计准则的涵义、特征</a:t>
            </a:r>
            <a:endParaRPr lang="zh-CN" altLang="en-US" sz="2800" b="1">
              <a:solidFill>
                <a:srgbClr val="660066"/>
              </a:solidFill>
              <a:effectLst>
                <a:outerShdw blurRad="38100" dist="38100" dir="2700000" algn="tl">
                  <a:srgbClr val="C0C0C0"/>
                </a:outerShdw>
              </a:effectLst>
              <a:latin typeface="Calibri" panose="020F0502020204030204" pitchFamily="34" charset="0"/>
            </a:endParaRPr>
          </a:p>
          <a:p>
            <a:pPr marL="469900" indent="-469900">
              <a:spcBef>
                <a:spcPct val="20000"/>
              </a:spcBef>
              <a:buFont typeface="Arial" panose="020B0604020202020204" pitchFamily="34" charset="0"/>
              <a:buChar char="•"/>
              <a:defRPr/>
            </a:pPr>
            <a:r>
              <a:rPr lang="zh-CN" altLang="en-US" sz="3200" b="1">
                <a:latin typeface="Calibri" panose="020F0502020204030204" pitchFamily="34" charset="0"/>
              </a:rPr>
              <a:t>涵义：</a:t>
            </a:r>
            <a:r>
              <a:rPr lang="zh-CN" altLang="en-US" sz="2800">
                <a:latin typeface="Calibri" panose="020F0502020204030204" pitchFamily="34" charset="0"/>
                <a:ea typeface="楷体" panose="02010609060101010101" pitchFamily="49" charset="-122"/>
              </a:rPr>
              <a:t>指审计人员在执行审计业务时必须遵循的行为规范和指南，也是衡量审计工作质量的尺度和标准。</a:t>
            </a:r>
            <a:endParaRPr lang="en-US" altLang="zh-CN" sz="2800">
              <a:latin typeface="Calibri" panose="020F0502020204030204" pitchFamily="34" charset="0"/>
              <a:ea typeface="楷体" panose="02010609060101010101" pitchFamily="49" charset="-122"/>
            </a:endParaRPr>
          </a:p>
          <a:p>
            <a:pPr marL="469900" indent="-469900">
              <a:spcBef>
                <a:spcPct val="20000"/>
              </a:spcBef>
              <a:buFont typeface="Arial" panose="020B0604020202020204" pitchFamily="34" charset="0"/>
              <a:buChar char="•"/>
              <a:defRPr/>
            </a:pPr>
            <a:r>
              <a:rPr lang="zh-CN" altLang="en-US" sz="3200" b="1">
                <a:latin typeface="Calibri" panose="020F0502020204030204" pitchFamily="34" charset="0"/>
              </a:rPr>
              <a:t>特征：</a:t>
            </a:r>
            <a:endParaRPr lang="en-US" altLang="zh-CN" sz="3200" b="1">
              <a:latin typeface="Calibri" panose="020F0502020204030204" pitchFamily="34" charset="0"/>
            </a:endParaRPr>
          </a:p>
          <a:p>
            <a:pPr marL="469900" indent="-469900">
              <a:spcBef>
                <a:spcPct val="20000"/>
              </a:spcBef>
              <a:buFont typeface="Arial" panose="020B0604020202020204" pitchFamily="34" charset="0"/>
              <a:buNone/>
              <a:defRPr/>
            </a:pPr>
            <a:r>
              <a:rPr lang="en-US" altLang="zh-CN" sz="3200" b="1">
                <a:latin typeface="Calibri" panose="020F0502020204030204" pitchFamily="34" charset="0"/>
              </a:rPr>
              <a:t>          </a:t>
            </a:r>
            <a:r>
              <a:rPr lang="zh-CN" altLang="en-US" sz="2800">
                <a:latin typeface="楷体" panose="02010609060101010101" pitchFamily="49" charset="-122"/>
                <a:ea typeface="楷体" panose="02010609060101010101" pitchFamily="49" charset="-122"/>
              </a:rPr>
              <a:t>适应性</a:t>
            </a:r>
            <a:endParaRPr lang="en-US" altLang="zh-CN" sz="2800">
              <a:latin typeface="楷体" panose="02010609060101010101" pitchFamily="49" charset="-122"/>
              <a:ea typeface="楷体" panose="02010609060101010101" pitchFamily="49" charset="-122"/>
            </a:endParaRPr>
          </a:p>
          <a:p>
            <a:pPr marL="469900" indent="-469900">
              <a:spcBef>
                <a:spcPct val="20000"/>
              </a:spcBef>
              <a:buFont typeface="Arial" panose="020B0604020202020204" pitchFamily="34" charset="0"/>
              <a:buNone/>
              <a:defRPr/>
            </a:pPr>
            <a:r>
              <a:rPr lang="en-US" altLang="zh-CN" sz="2800">
                <a:latin typeface="楷体" panose="02010609060101010101" pitchFamily="49" charset="-122"/>
                <a:ea typeface="楷体" panose="02010609060101010101" pitchFamily="49" charset="-122"/>
              </a:rPr>
              <a:t>     </a:t>
            </a:r>
            <a:r>
              <a:rPr lang="zh-CN" altLang="en-US" sz="2800">
                <a:latin typeface="楷体" panose="02010609060101010101" pitchFamily="49" charset="-122"/>
                <a:ea typeface="楷体" panose="02010609060101010101" pitchFamily="49" charset="-122"/>
              </a:rPr>
              <a:t>主体性</a:t>
            </a:r>
            <a:endParaRPr lang="en-US" altLang="zh-CN" sz="2800">
              <a:latin typeface="楷体" panose="02010609060101010101" pitchFamily="49" charset="-122"/>
              <a:ea typeface="楷体" panose="02010609060101010101" pitchFamily="49" charset="-122"/>
            </a:endParaRPr>
          </a:p>
          <a:p>
            <a:pPr marL="469900" indent="-469900">
              <a:spcBef>
                <a:spcPct val="20000"/>
              </a:spcBef>
              <a:buFont typeface="Arial" panose="020B0604020202020204" pitchFamily="34" charset="0"/>
              <a:buNone/>
              <a:defRPr/>
            </a:pPr>
            <a:r>
              <a:rPr lang="en-US" altLang="zh-CN" sz="2800">
                <a:latin typeface="楷体" panose="02010609060101010101" pitchFamily="49" charset="-122"/>
                <a:ea typeface="楷体" panose="02010609060101010101" pitchFamily="49" charset="-122"/>
              </a:rPr>
              <a:t>     </a:t>
            </a:r>
            <a:r>
              <a:rPr lang="zh-CN" altLang="en-US" sz="2800">
                <a:latin typeface="楷体" panose="02010609060101010101" pitchFamily="49" charset="-122"/>
                <a:ea typeface="楷体" panose="02010609060101010101" pitchFamily="49" charset="-122"/>
              </a:rPr>
              <a:t>全面性</a:t>
            </a:r>
            <a:endParaRPr lang="en-US" altLang="zh-CN" sz="2800">
              <a:latin typeface="楷体" panose="02010609060101010101" pitchFamily="49" charset="-122"/>
              <a:ea typeface="楷体" panose="02010609060101010101" pitchFamily="49" charset="-122"/>
            </a:endParaRPr>
          </a:p>
          <a:p>
            <a:pPr marL="469900" indent="-469900">
              <a:spcBef>
                <a:spcPct val="20000"/>
              </a:spcBef>
              <a:buFont typeface="Arial" panose="020B0604020202020204" pitchFamily="34" charset="0"/>
              <a:buNone/>
              <a:defRPr/>
            </a:pPr>
            <a:r>
              <a:rPr lang="en-US" altLang="zh-CN" sz="2800">
                <a:latin typeface="楷体" panose="02010609060101010101" pitchFamily="49" charset="-122"/>
                <a:ea typeface="楷体" panose="02010609060101010101" pitchFamily="49" charset="-122"/>
              </a:rPr>
              <a:t>     </a:t>
            </a:r>
            <a:r>
              <a:rPr lang="zh-CN" altLang="en-US" sz="2800">
                <a:latin typeface="楷体" panose="02010609060101010101" pitchFamily="49" charset="-122"/>
                <a:ea typeface="楷体" panose="02010609060101010101" pitchFamily="49" charset="-122"/>
              </a:rPr>
              <a:t>权威性</a:t>
            </a:r>
            <a:r>
              <a:rPr lang="zh-CN" altLang="en-US" sz="2800" b="1">
                <a:latin typeface="楷体" panose="02010609060101010101" pitchFamily="49" charset="-122"/>
                <a:ea typeface="楷体" panose="02010609060101010101" pitchFamily="49" charset="-122"/>
              </a:rPr>
              <a:t> </a:t>
            </a:r>
            <a:endParaRPr lang="zh-CN" altLang="en-US" sz="2800" b="1">
              <a:latin typeface="楷体" panose="02010609060101010101" pitchFamily="49" charset="-122"/>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911225" y="836613"/>
            <a:ext cx="10009188" cy="1570037"/>
            <a:chOff x="946620" y="1670343"/>
            <a:chExt cx="10153650" cy="1374238"/>
          </a:xfrm>
        </p:grpSpPr>
        <p:grpSp>
          <p:nvGrpSpPr>
            <p:cNvPr id="97289"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203" cy="28875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97293"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97290" name="TextBox 90"/>
            <p:cNvSpPr txBox="1">
              <a:spLocks noChangeArrowheads="1"/>
            </p:cNvSpPr>
            <p:nvPr/>
          </p:nvSpPr>
          <p:spPr bwMode="auto">
            <a:xfrm>
              <a:off x="1582733" y="1696744"/>
              <a:ext cx="9517537" cy="480775"/>
            </a:xfrm>
            <a:prstGeom prst="rect">
              <a:avLst/>
            </a:prstGeom>
            <a:noFill/>
            <a:ln w="9525">
              <a:noFill/>
              <a:miter lim="800000"/>
            </a:ln>
          </p:spPr>
          <p:txBody>
            <a:bodyPr lIns="182843" tIns="91422" rIns="182843" bIns="91422">
              <a:spAutoFit/>
            </a:bodyPr>
            <a:lstStyle/>
            <a:p>
              <a:r>
                <a:rPr lang="zh-CN" altLang="en-US" sz="2400" b="1">
                  <a:solidFill>
                    <a:srgbClr val="F79646"/>
                  </a:solidFill>
                </a:rPr>
                <a:t>一、遵守审计准则</a:t>
              </a:r>
              <a:endParaRPr lang="zh-CN" altLang="en-US" sz="2400" b="1">
                <a:solidFill>
                  <a:srgbClr val="F79646"/>
                </a:solidFill>
              </a:endParaRPr>
            </a:p>
          </p:txBody>
        </p:sp>
        <p:sp>
          <p:nvSpPr>
            <p:cNvPr id="97291" name="TextBox 89"/>
            <p:cNvSpPr txBox="1">
              <a:spLocks noChangeArrowheads="1"/>
            </p:cNvSpPr>
            <p:nvPr/>
          </p:nvSpPr>
          <p:spPr bwMode="auto">
            <a:xfrm>
              <a:off x="1582733" y="2602713"/>
              <a:ext cx="9517537" cy="441868"/>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培养审计素质</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2413" name="内容占位符 2"/>
          <p:cNvSpPr/>
          <p:nvPr/>
        </p:nvSpPr>
        <p:spPr bwMode="auto">
          <a:xfrm>
            <a:off x="566738" y="1752600"/>
            <a:ext cx="10280650" cy="4267200"/>
          </a:xfrm>
          <a:prstGeom prst="rect">
            <a:avLst/>
          </a:prstGeom>
          <a:noFill/>
          <a:ln w="9525">
            <a:noFill/>
            <a:miter lim="800000"/>
          </a:ln>
        </p:spPr>
        <p:txBody>
          <a:bodyPr/>
          <a:lstStyle/>
          <a:p>
            <a:pPr marL="469900" indent="-469900">
              <a:spcBef>
                <a:spcPct val="20000"/>
              </a:spcBef>
              <a:buFont typeface="Arial" panose="020B0604020202020204" pitchFamily="34" charset="0"/>
              <a:buChar char="•"/>
              <a:defRPr/>
            </a:pPr>
            <a:r>
              <a:rPr lang="zh-CN" altLang="en-US" sz="2800" b="1">
                <a:solidFill>
                  <a:srgbClr val="660066"/>
                </a:solidFill>
                <a:effectLst>
                  <a:outerShdw blurRad="38100" dist="38100" dir="2700000" algn="tl">
                    <a:srgbClr val="C0C0C0"/>
                  </a:outerShdw>
                </a:effectLst>
                <a:latin typeface="Calibri" panose="020F0502020204030204" pitchFamily="34" charset="0"/>
              </a:rPr>
              <a:t>（一）我国的审计准则体系</a:t>
            </a:r>
            <a:endParaRPr lang="zh-CN" altLang="en-US" sz="2800" b="1">
              <a:solidFill>
                <a:srgbClr val="660066"/>
              </a:solidFill>
              <a:effectLst>
                <a:outerShdw blurRad="38100" dist="38100" dir="2700000" algn="tl">
                  <a:srgbClr val="C0C0C0"/>
                </a:outerShdw>
              </a:effectLst>
              <a:latin typeface="Calibri" panose="020F0502020204030204" pitchFamily="34" charset="0"/>
            </a:endParaRPr>
          </a:p>
        </p:txBody>
      </p:sp>
      <p:sp>
        <p:nvSpPr>
          <p:cNvPr id="102414" name="Rectangle 4" descr="蓝色面巾纸"/>
          <p:cNvSpPr>
            <a:spLocks noChangeArrowheads="1"/>
          </p:cNvSpPr>
          <p:nvPr/>
        </p:nvSpPr>
        <p:spPr bwMode="auto">
          <a:xfrm>
            <a:off x="1774825" y="3213100"/>
            <a:ext cx="6589713" cy="2854325"/>
          </a:xfrm>
          <a:prstGeom prst="rect">
            <a:avLst/>
          </a:prstGeom>
          <a:blipFill dpi="0" rotWithShape="1">
            <a:blip r:embed="rId1"/>
            <a:srcRect/>
            <a:tile tx="0" ty="0" sx="100000" sy="100000" flip="none" algn="tl"/>
          </a:blipFill>
          <a:ln w="9525">
            <a:noFill/>
            <a:miter lim="800000"/>
          </a:ln>
          <a:effectLst>
            <a:prstShdw prst="shdw17" dist="17961" dir="2700000">
              <a:srgbClr val="7A8E99"/>
            </a:prstShdw>
          </a:effectLst>
        </p:spPr>
        <p:txBody>
          <a:bodyPr anchor="ctr" anchorCtr="1"/>
          <a:lstStyle/>
          <a:p>
            <a:pPr marL="469900" indent="-469900">
              <a:spcBef>
                <a:spcPct val="20000"/>
              </a:spcBef>
              <a:buFont typeface="Arial" panose="020B0604020202020204" pitchFamily="34" charset="0"/>
              <a:buBlip>
                <a:blip r:embed="rId2"/>
              </a:buBlip>
            </a:pPr>
            <a:r>
              <a:rPr lang="zh-CN" altLang="en-US" sz="3200" b="1">
                <a:solidFill>
                  <a:srgbClr val="006600"/>
                </a:solidFill>
                <a:latin typeface="华文中宋" panose="02010600040101010101" charset="-122"/>
                <a:ea typeface="华文中宋" panose="02010600040101010101" charset="-122"/>
                <a:cs typeface="华文中宋" panose="02010600040101010101" charset="-122"/>
              </a:rPr>
              <a:t>国家审计准则</a:t>
            </a:r>
            <a:endParaRPr lang="zh-CN" altLang="en-US" sz="3200" b="1">
              <a:solidFill>
                <a:srgbClr val="006600"/>
              </a:solidFill>
              <a:latin typeface="华文中宋" panose="02010600040101010101" charset="-122"/>
              <a:ea typeface="华文中宋" panose="02010600040101010101" charset="-122"/>
              <a:cs typeface="华文中宋" panose="02010600040101010101" charset="-122"/>
            </a:endParaRPr>
          </a:p>
          <a:p>
            <a:pPr marL="469900" indent="-469900">
              <a:spcBef>
                <a:spcPct val="20000"/>
              </a:spcBef>
              <a:buFont typeface="Arial" panose="020B0604020202020204" pitchFamily="34" charset="0"/>
              <a:buBlip>
                <a:blip r:embed="rId2"/>
              </a:buBlip>
            </a:pPr>
            <a:r>
              <a:rPr lang="zh-CN" altLang="en-US" sz="3200" b="1">
                <a:solidFill>
                  <a:srgbClr val="006600"/>
                </a:solidFill>
                <a:latin typeface="华文中宋" panose="02010600040101010101" charset="-122"/>
                <a:ea typeface="华文中宋" panose="02010600040101010101" charset="-122"/>
                <a:cs typeface="华文中宋" panose="02010600040101010101" charset="-122"/>
              </a:rPr>
              <a:t>内部审计准则</a:t>
            </a:r>
            <a:endParaRPr lang="zh-CN" altLang="en-US" sz="3200" b="1">
              <a:solidFill>
                <a:srgbClr val="006600"/>
              </a:solidFill>
              <a:latin typeface="华文中宋" panose="02010600040101010101" charset="-122"/>
              <a:ea typeface="华文中宋" panose="02010600040101010101" charset="-122"/>
              <a:cs typeface="华文中宋" panose="02010600040101010101" charset="-122"/>
            </a:endParaRPr>
          </a:p>
          <a:p>
            <a:pPr marL="469900" indent="-469900">
              <a:spcBef>
                <a:spcPct val="20000"/>
              </a:spcBef>
              <a:buFont typeface="Arial" panose="020B0604020202020204" pitchFamily="34" charset="0"/>
              <a:buBlip>
                <a:blip r:embed="rId2"/>
              </a:buBlip>
            </a:pPr>
            <a:r>
              <a:rPr lang="zh-CN" altLang="en-US" sz="3200" b="1">
                <a:solidFill>
                  <a:srgbClr val="006600"/>
                </a:solidFill>
                <a:latin typeface="华文中宋" panose="02010600040101010101" charset="-122"/>
                <a:ea typeface="华文中宋" panose="02010600040101010101" charset="-122"/>
                <a:cs typeface="华文中宋" panose="02010600040101010101" charset="-122"/>
              </a:rPr>
              <a:t>独立审计准则</a:t>
            </a:r>
            <a:endParaRPr lang="zh-CN" altLang="en-US" sz="3200" b="1">
              <a:solidFill>
                <a:srgbClr val="006600"/>
              </a:solidFill>
              <a:latin typeface="华文中宋" panose="02010600040101010101" charset="-122"/>
              <a:ea typeface="华文中宋" panose="02010600040101010101" charset="-122"/>
              <a:cs typeface="华文中宋" panose="02010600040101010101" charset="-122"/>
            </a:endParaRPr>
          </a:p>
          <a:p>
            <a:pPr marL="469900" indent="-469900">
              <a:spcBef>
                <a:spcPct val="20000"/>
              </a:spcBef>
              <a:buFont typeface="Arial" panose="020B0604020202020204" pitchFamily="34" charset="0"/>
              <a:buNone/>
            </a:pPr>
            <a:endParaRPr lang="en-US" altLang="zh-CN" sz="3200" b="1">
              <a:solidFill>
                <a:srgbClr val="006600"/>
              </a:solidFill>
              <a:latin typeface="华文中宋" panose="02010600040101010101" charset="-122"/>
              <a:ea typeface="华文中宋" panose="02010600040101010101" charset="-122"/>
              <a:cs typeface="华文中宋" panose="02010600040101010101"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par>
                          <p:cTn id="29" fill="hold">
                            <p:stCondLst>
                              <p:cond delay="100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102414">
                                            <p:bg/>
                                          </p:spTgt>
                                        </p:tgtEl>
                                        <p:attrNameLst>
                                          <p:attrName>style.visibility</p:attrName>
                                        </p:attrNameLst>
                                      </p:cBhvr>
                                      <p:to>
                                        <p:strVal val="visible"/>
                                      </p:to>
                                    </p:set>
                                    <p:anim by="(-#ppt_w*2)" calcmode="lin" valueType="num">
                                      <p:cBhvr rctx="PPT">
                                        <p:cTn id="32" dur="500" autoRev="1" fill="hold">
                                          <p:stCondLst>
                                            <p:cond delay="0"/>
                                          </p:stCondLst>
                                        </p:cTn>
                                        <p:tgtEl>
                                          <p:spTgt spid="102414">
                                            <p:bg/>
                                          </p:spTgt>
                                        </p:tgtEl>
                                        <p:attrNameLst>
                                          <p:attrName>ppt_w</p:attrName>
                                        </p:attrNameLst>
                                      </p:cBhvr>
                                    </p:anim>
                                    <p:anim by="(#ppt_w*0.50)" calcmode="lin" valueType="num">
                                      <p:cBhvr>
                                        <p:cTn id="33" dur="500" decel="50000" autoRev="1" fill="hold">
                                          <p:stCondLst>
                                            <p:cond delay="0"/>
                                          </p:stCondLst>
                                        </p:cTn>
                                        <p:tgtEl>
                                          <p:spTgt spid="102414">
                                            <p:bg/>
                                          </p:spTgt>
                                        </p:tgtEl>
                                        <p:attrNameLst>
                                          <p:attrName>ppt_x</p:attrName>
                                        </p:attrNameLst>
                                      </p:cBhvr>
                                    </p:anim>
                                    <p:anim from="(-#ppt_h/2)" to="(#ppt_y)" calcmode="lin" valueType="num">
                                      <p:cBhvr>
                                        <p:cTn id="34" dur="1000" fill="hold">
                                          <p:stCondLst>
                                            <p:cond delay="0"/>
                                          </p:stCondLst>
                                        </p:cTn>
                                        <p:tgtEl>
                                          <p:spTgt spid="102414">
                                            <p:bg/>
                                          </p:spTgt>
                                        </p:tgtEl>
                                        <p:attrNameLst>
                                          <p:attrName>ppt_y</p:attrName>
                                        </p:attrNameLst>
                                      </p:cBhvr>
                                    </p:anim>
                                    <p:animRot by="21600000">
                                      <p:cBhvr>
                                        <p:cTn id="35" dur="1000" fill="hold">
                                          <p:stCondLst>
                                            <p:cond delay="0"/>
                                          </p:stCondLst>
                                        </p:cTn>
                                        <p:tgtEl>
                                          <p:spTgt spid="102414">
                                            <p:bg/>
                                          </p:spTgt>
                                        </p:tgtEl>
                                        <p:attrNameLst>
                                          <p:attrName>r</p:attrName>
                                        </p:attrNameLst>
                                      </p:cBhvr>
                                    </p:animRot>
                                  </p:childTnLst>
                                </p:cTn>
                              </p:par>
                            </p:childTnLst>
                          </p:cTn>
                        </p:par>
                        <p:par>
                          <p:cTn id="36" fill="hold">
                            <p:stCondLst>
                              <p:cond delay="2500"/>
                            </p:stCondLst>
                            <p:childTnLst>
                              <p:par>
                                <p:cTn id="37" presetID="2" presetClass="entr" presetSubtype="8" fill="hold" grpId="0" nodeType="afterEffect">
                                  <p:stCondLst>
                                    <p:cond delay="0"/>
                                  </p:stCondLst>
                                  <p:childTnLst>
                                    <p:set>
                                      <p:cBhvr>
                                        <p:cTn id="38" dur="1" fill="hold">
                                          <p:stCondLst>
                                            <p:cond delay="0"/>
                                          </p:stCondLst>
                                        </p:cTn>
                                        <p:tgtEl>
                                          <p:spTgt spid="102414">
                                            <p:txEl>
                                              <p:pRg st="0" end="0"/>
                                            </p:txEl>
                                          </p:spTgt>
                                        </p:tgtEl>
                                        <p:attrNameLst>
                                          <p:attrName>style.visibility</p:attrName>
                                        </p:attrNameLst>
                                      </p:cBhvr>
                                      <p:to>
                                        <p:strVal val="visible"/>
                                      </p:to>
                                    </p:set>
                                    <p:anim calcmode="lin" valueType="num">
                                      <p:cBhvr additive="base">
                                        <p:cTn id="39" dur="1000" fill="hold"/>
                                        <p:tgtEl>
                                          <p:spTgt spid="102414">
                                            <p:txEl>
                                              <p:pRg st="0" end="0"/>
                                            </p:txEl>
                                          </p:spTgt>
                                        </p:tgtEl>
                                        <p:attrNameLst>
                                          <p:attrName>ppt_x</p:attrName>
                                        </p:attrNameLst>
                                      </p:cBhvr>
                                      <p:tavLst>
                                        <p:tav tm="0">
                                          <p:val>
                                            <p:strVal val="0-#ppt_w/2"/>
                                          </p:val>
                                        </p:tav>
                                        <p:tav tm="100000">
                                          <p:val>
                                            <p:strVal val="#ppt_x"/>
                                          </p:val>
                                        </p:tav>
                                      </p:tavLst>
                                    </p:anim>
                                    <p:anim calcmode="lin" valueType="num">
                                      <p:cBhvr additive="base">
                                        <p:cTn id="40" dur="1000" fill="hold"/>
                                        <p:tgtEl>
                                          <p:spTgt spid="10241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102414">
                                            <p:txEl>
                                              <p:pRg st="1" end="1"/>
                                            </p:txEl>
                                          </p:spTgt>
                                        </p:tgtEl>
                                        <p:attrNameLst>
                                          <p:attrName>style.visibility</p:attrName>
                                        </p:attrNameLst>
                                      </p:cBhvr>
                                      <p:to>
                                        <p:strVal val="visible"/>
                                      </p:to>
                                    </p:set>
                                    <p:anim calcmode="lin" valueType="num">
                                      <p:cBhvr additive="base">
                                        <p:cTn id="45" dur="1000" fill="hold"/>
                                        <p:tgtEl>
                                          <p:spTgt spid="102414">
                                            <p:txEl>
                                              <p:pRg st="1" end="1"/>
                                            </p:txEl>
                                          </p:spTgt>
                                        </p:tgtEl>
                                        <p:attrNameLst>
                                          <p:attrName>ppt_x</p:attrName>
                                        </p:attrNameLst>
                                      </p:cBhvr>
                                      <p:tavLst>
                                        <p:tav tm="0">
                                          <p:val>
                                            <p:strVal val="0-#ppt_w/2"/>
                                          </p:val>
                                        </p:tav>
                                        <p:tav tm="100000">
                                          <p:val>
                                            <p:strVal val="#ppt_x"/>
                                          </p:val>
                                        </p:tav>
                                      </p:tavLst>
                                    </p:anim>
                                    <p:anim calcmode="lin" valueType="num">
                                      <p:cBhvr additive="base">
                                        <p:cTn id="46" dur="1000" fill="hold"/>
                                        <p:tgtEl>
                                          <p:spTgt spid="10241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102414">
                                            <p:txEl>
                                              <p:pRg st="2" end="2"/>
                                            </p:txEl>
                                          </p:spTgt>
                                        </p:tgtEl>
                                        <p:attrNameLst>
                                          <p:attrName>style.visibility</p:attrName>
                                        </p:attrNameLst>
                                      </p:cBhvr>
                                      <p:to>
                                        <p:strVal val="visible"/>
                                      </p:to>
                                    </p:set>
                                    <p:anim calcmode="lin" valueType="num">
                                      <p:cBhvr additive="base">
                                        <p:cTn id="51" dur="1000" fill="hold"/>
                                        <p:tgtEl>
                                          <p:spTgt spid="102414">
                                            <p:txEl>
                                              <p:pRg st="2" end="2"/>
                                            </p:txEl>
                                          </p:spTgt>
                                        </p:tgtEl>
                                        <p:attrNameLst>
                                          <p:attrName>ppt_x</p:attrName>
                                        </p:attrNameLst>
                                      </p:cBhvr>
                                      <p:tavLst>
                                        <p:tav tm="0">
                                          <p:val>
                                            <p:strVal val="0-#ppt_w/2"/>
                                          </p:val>
                                        </p:tav>
                                        <p:tav tm="100000">
                                          <p:val>
                                            <p:strVal val="#ppt_x"/>
                                          </p:val>
                                        </p:tav>
                                      </p:tavLst>
                                    </p:anim>
                                    <p:anim calcmode="lin" valueType="num">
                                      <p:cBhvr additive="base">
                                        <p:cTn id="52" dur="1000" fill="hold"/>
                                        <p:tgtEl>
                                          <p:spTgt spid="102414">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102414"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911225" y="836613"/>
            <a:ext cx="10009188" cy="1570037"/>
            <a:chOff x="946620" y="1670343"/>
            <a:chExt cx="10153650" cy="1374238"/>
          </a:xfrm>
        </p:grpSpPr>
        <p:grpSp>
          <p:nvGrpSpPr>
            <p:cNvPr id="9933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203" cy="28875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9934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99339" name="TextBox 90"/>
            <p:cNvSpPr txBox="1">
              <a:spLocks noChangeArrowheads="1"/>
            </p:cNvSpPr>
            <p:nvPr/>
          </p:nvSpPr>
          <p:spPr bwMode="auto">
            <a:xfrm>
              <a:off x="1582733" y="1696744"/>
              <a:ext cx="9517537" cy="480775"/>
            </a:xfrm>
            <a:prstGeom prst="rect">
              <a:avLst/>
            </a:prstGeom>
            <a:noFill/>
            <a:ln w="9525">
              <a:noFill/>
              <a:miter lim="800000"/>
            </a:ln>
          </p:spPr>
          <p:txBody>
            <a:bodyPr lIns="182843" tIns="91422" rIns="182843" bIns="91422">
              <a:spAutoFit/>
            </a:bodyPr>
            <a:lstStyle/>
            <a:p>
              <a:r>
                <a:rPr lang="zh-CN" altLang="en-US" sz="2400" b="1">
                  <a:solidFill>
                    <a:srgbClr val="F79646"/>
                  </a:solidFill>
                </a:rPr>
                <a:t>一、遵守审计准则</a:t>
              </a:r>
              <a:endParaRPr lang="zh-CN" altLang="en-US" sz="2400" b="1">
                <a:solidFill>
                  <a:srgbClr val="F79646"/>
                </a:solidFill>
              </a:endParaRPr>
            </a:p>
          </p:txBody>
        </p:sp>
        <p:sp>
          <p:nvSpPr>
            <p:cNvPr id="99340" name="TextBox 89"/>
            <p:cNvSpPr txBox="1">
              <a:spLocks noChangeArrowheads="1"/>
            </p:cNvSpPr>
            <p:nvPr/>
          </p:nvSpPr>
          <p:spPr bwMode="auto">
            <a:xfrm>
              <a:off x="1582733" y="2602713"/>
              <a:ext cx="9517537" cy="441868"/>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培养审计素质</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4461" name="内容占位符 2"/>
          <p:cNvSpPr/>
          <p:nvPr/>
        </p:nvSpPr>
        <p:spPr bwMode="auto">
          <a:xfrm>
            <a:off x="566738" y="1752600"/>
            <a:ext cx="10280650" cy="4267200"/>
          </a:xfrm>
          <a:prstGeom prst="rect">
            <a:avLst/>
          </a:prstGeom>
          <a:noFill/>
          <a:ln w="9525">
            <a:noFill/>
            <a:miter lim="800000"/>
          </a:ln>
        </p:spPr>
        <p:txBody>
          <a:bodyPr/>
          <a:lstStyle/>
          <a:p>
            <a:pPr marL="469900" indent="-469900">
              <a:spcBef>
                <a:spcPct val="20000"/>
              </a:spcBef>
              <a:buFont typeface="Arial" panose="020B0604020202020204" pitchFamily="34" charset="0"/>
              <a:buChar char="•"/>
              <a:defRPr/>
            </a:pPr>
            <a:r>
              <a:rPr lang="zh-CN" altLang="en-US" sz="2800" b="1">
                <a:solidFill>
                  <a:srgbClr val="660066"/>
                </a:solidFill>
                <a:effectLst>
                  <a:outerShdw blurRad="38100" dist="38100" dir="2700000" algn="tl">
                    <a:srgbClr val="C0C0C0"/>
                  </a:outerShdw>
                </a:effectLst>
                <a:latin typeface="Calibri" panose="020F0502020204030204" pitchFamily="34" charset="0"/>
              </a:rPr>
              <a:t>（一）我国的审计准则体系</a:t>
            </a:r>
            <a:endParaRPr lang="zh-CN" altLang="en-US" sz="2800" b="1">
              <a:solidFill>
                <a:srgbClr val="660066"/>
              </a:solidFill>
              <a:effectLst>
                <a:outerShdw blurRad="38100" dist="38100" dir="2700000" algn="tl">
                  <a:srgbClr val="C0C0C0"/>
                </a:outerShdw>
              </a:effectLst>
              <a:latin typeface="Calibri" panose="020F0502020204030204" pitchFamily="34" charset="0"/>
            </a:endParaRPr>
          </a:p>
        </p:txBody>
      </p:sp>
      <p:sp>
        <p:nvSpPr>
          <p:cNvPr id="104463" name="Rectangle 15"/>
          <p:cNvSpPr>
            <a:spLocks noChangeArrowheads="1"/>
          </p:cNvSpPr>
          <p:nvPr/>
        </p:nvSpPr>
        <p:spPr bwMode="auto">
          <a:xfrm>
            <a:off x="477838" y="3948113"/>
            <a:ext cx="1755775" cy="366712"/>
          </a:xfrm>
          <a:prstGeom prst="rect">
            <a:avLst/>
          </a:prstGeom>
          <a:noFill/>
          <a:ln w="9525">
            <a:noFill/>
            <a:miter lim="800000"/>
          </a:ln>
          <a:effectLst/>
        </p:spPr>
        <p:txBody>
          <a:bodyPr wrap="none">
            <a:spAutoFit/>
          </a:bodyPr>
          <a:lstStyle/>
          <a:p>
            <a:pPr>
              <a:defRPr/>
            </a:pPr>
            <a:r>
              <a:rPr lang="en-US" altLang="zh-CN" b="1">
                <a:solidFill>
                  <a:srgbClr val="660066"/>
                </a:solidFill>
                <a:effectLst>
                  <a:outerShdw blurRad="38100" dist="38100" dir="2700000" algn="tl">
                    <a:srgbClr val="C0C0C0"/>
                  </a:outerShdw>
                </a:effectLst>
              </a:rPr>
              <a:t>1.</a:t>
            </a:r>
            <a:r>
              <a:rPr lang="zh-CN" altLang="en-US" b="1">
                <a:solidFill>
                  <a:srgbClr val="660066"/>
                </a:solidFill>
                <a:effectLst>
                  <a:outerShdw blurRad="38100" dist="38100" dir="2700000" algn="tl">
                    <a:srgbClr val="C0C0C0"/>
                  </a:outerShdw>
                </a:effectLst>
              </a:rPr>
              <a:t>国家审计准则</a:t>
            </a:r>
            <a:endParaRPr lang="zh-CN" altLang="en-US" b="1">
              <a:solidFill>
                <a:srgbClr val="660066"/>
              </a:solidFill>
              <a:effectLst>
                <a:outerShdw blurRad="38100" dist="38100" dir="2700000" algn="tl">
                  <a:srgbClr val="C0C0C0"/>
                </a:outerShdw>
              </a:effectLst>
            </a:endParaRPr>
          </a:p>
        </p:txBody>
      </p:sp>
      <p:sp>
        <p:nvSpPr>
          <p:cNvPr id="104464" name="Rectangle 4" descr="蓝色面巾纸"/>
          <p:cNvSpPr>
            <a:spLocks noChangeArrowheads="1"/>
          </p:cNvSpPr>
          <p:nvPr/>
        </p:nvSpPr>
        <p:spPr bwMode="auto">
          <a:xfrm>
            <a:off x="2495550" y="2492375"/>
            <a:ext cx="7920038" cy="3960813"/>
          </a:xfrm>
          <a:prstGeom prst="rect">
            <a:avLst/>
          </a:prstGeom>
          <a:blipFill dpi="0" rotWithShape="1">
            <a:blip r:embed="rId1"/>
            <a:srcRect/>
            <a:tile tx="0" ty="0" sx="100000" sy="100000" flip="none" algn="tl"/>
          </a:blipFill>
          <a:ln w="9525">
            <a:noFill/>
            <a:miter lim="800000"/>
          </a:ln>
          <a:effectLst>
            <a:prstShdw prst="shdw17" dist="17961" dir="2700000">
              <a:srgbClr val="7A8E99"/>
            </a:prstShdw>
          </a:effectLst>
        </p:spPr>
        <p:txBody>
          <a:bodyPr anchor="ctr" anchorCtr="1"/>
          <a:lstStyle/>
          <a:p>
            <a:pPr marL="469900" indent="-469900">
              <a:spcBef>
                <a:spcPct val="20000"/>
              </a:spcBef>
              <a:buFont typeface="Arial" panose="020B0604020202020204" pitchFamily="34" charset="0"/>
              <a:buBlip>
                <a:blip r:embed="rId2"/>
              </a:buBlip>
            </a:pPr>
            <a:r>
              <a:rPr lang="en-US" altLang="zh-CN" sz="3200" b="1">
                <a:latin typeface="Calibri" panose="020F0502020204030204" pitchFamily="34" charset="0"/>
              </a:rPr>
              <a:t>2010</a:t>
            </a:r>
            <a:r>
              <a:rPr lang="zh-CN" altLang="en-US" sz="3200" b="1">
                <a:latin typeface="Calibri" panose="020F0502020204030204" pitchFamily="34" charset="0"/>
              </a:rPr>
              <a:t>年修订，</a:t>
            </a:r>
            <a:r>
              <a:rPr lang="en-US" altLang="zh-CN" sz="3200" b="1">
                <a:latin typeface="Calibri" panose="020F0502020204030204" pitchFamily="34" charset="0"/>
              </a:rPr>
              <a:t>2011</a:t>
            </a:r>
            <a:r>
              <a:rPr lang="zh-CN" altLang="en-US" sz="3200" b="1">
                <a:latin typeface="Calibri" panose="020F0502020204030204" pitchFamily="34" charset="0"/>
              </a:rPr>
              <a:t>年</a:t>
            </a:r>
            <a:r>
              <a:rPr lang="en-US" altLang="zh-CN" sz="3200" b="1">
                <a:latin typeface="Calibri" panose="020F0502020204030204" pitchFamily="34" charset="0"/>
              </a:rPr>
              <a:t>1</a:t>
            </a:r>
            <a:r>
              <a:rPr lang="zh-CN" altLang="en-US" sz="3200" b="1">
                <a:latin typeface="Calibri" panose="020F0502020204030204" pitchFamily="34" charset="0"/>
              </a:rPr>
              <a:t>月</a:t>
            </a:r>
            <a:r>
              <a:rPr lang="en-US" altLang="zh-CN" sz="3200" b="1">
                <a:latin typeface="Calibri" panose="020F0502020204030204" pitchFamily="34" charset="0"/>
              </a:rPr>
              <a:t>1</a:t>
            </a:r>
            <a:r>
              <a:rPr lang="zh-CN" altLang="en-US" sz="3200" b="1">
                <a:latin typeface="Calibri" panose="020F0502020204030204" pitchFamily="34" charset="0"/>
              </a:rPr>
              <a:t>日起施行的</a:t>
            </a:r>
            <a:r>
              <a:rPr lang="en-US" altLang="zh-CN" sz="3200" b="1">
                <a:latin typeface="Calibri" panose="020F0502020204030204" pitchFamily="34" charset="0"/>
              </a:rPr>
              <a:t>《</a:t>
            </a:r>
            <a:r>
              <a:rPr lang="zh-CN" altLang="en-US" sz="3200" b="1">
                <a:latin typeface="Calibri" panose="020F0502020204030204" pitchFamily="34" charset="0"/>
              </a:rPr>
              <a:t>中华人民共和国国家审计准则</a:t>
            </a:r>
            <a:r>
              <a:rPr lang="en-US" altLang="zh-CN" sz="3200" b="1">
                <a:latin typeface="Calibri" panose="020F0502020204030204" pitchFamily="34" charset="0"/>
              </a:rPr>
              <a:t>》</a:t>
            </a:r>
            <a:r>
              <a:rPr lang="zh-CN" altLang="en-US" sz="3200" b="1">
                <a:latin typeface="Calibri" panose="020F0502020204030204" pitchFamily="34" charset="0"/>
              </a:rPr>
              <a:t>包括</a:t>
            </a:r>
            <a:r>
              <a:rPr lang="zh-CN" altLang="en-US" sz="3200" b="1">
                <a:solidFill>
                  <a:schemeClr val="accent2"/>
                </a:solidFill>
                <a:latin typeface="Calibri" panose="020F0502020204030204" pitchFamily="34" charset="0"/>
              </a:rPr>
              <a:t>总则、 审计机关和审计人员、审计计划、 审计实施 、审计报告、审计质量控制和责任、附则，</a:t>
            </a:r>
            <a:r>
              <a:rPr lang="zh-CN" altLang="en-US" sz="3200" b="1">
                <a:latin typeface="Calibri" panose="020F0502020204030204" pitchFamily="34" charset="0"/>
              </a:rPr>
              <a:t>共七章。</a:t>
            </a:r>
            <a:r>
              <a:rPr lang="zh-CN" altLang="en-US" sz="3200">
                <a:latin typeface="Calibri" panose="020F0502020204030204" pitchFamily="34" charset="0"/>
              </a:rPr>
              <a:t> </a:t>
            </a:r>
            <a:endParaRPr lang="zh-CN" altLang="en-US" sz="3200" b="1">
              <a:solidFill>
                <a:srgbClr val="006600"/>
              </a:solidFill>
              <a:latin typeface="华文中宋" panose="02010600040101010101" charset="-122"/>
              <a:ea typeface="华文中宋" panose="02010600040101010101" charset="-122"/>
              <a:cs typeface="华文中宋" panose="02010600040101010101" charset="-122"/>
            </a:endParaRPr>
          </a:p>
          <a:p>
            <a:pPr marL="469900" indent="-469900">
              <a:spcBef>
                <a:spcPct val="20000"/>
              </a:spcBef>
              <a:buFont typeface="Arial" panose="020B0604020202020204" pitchFamily="34" charset="0"/>
              <a:buNone/>
            </a:pPr>
            <a:endParaRPr lang="en-US" altLang="zh-CN" sz="3200" b="1">
              <a:solidFill>
                <a:srgbClr val="006600"/>
              </a:solidFill>
              <a:latin typeface="华文中宋" panose="02010600040101010101" charset="-122"/>
              <a:ea typeface="华文中宋" panose="02010600040101010101" charset="-122"/>
              <a:cs typeface="华文中宋" panose="02010600040101010101"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par>
                          <p:cTn id="29" fill="hold">
                            <p:stCondLst>
                              <p:cond delay="100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104464">
                                            <p:bg/>
                                          </p:spTgt>
                                        </p:tgtEl>
                                        <p:attrNameLst>
                                          <p:attrName>style.visibility</p:attrName>
                                        </p:attrNameLst>
                                      </p:cBhvr>
                                      <p:to>
                                        <p:strVal val="visible"/>
                                      </p:to>
                                    </p:set>
                                    <p:anim by="(-#ppt_w*2)" calcmode="lin" valueType="num">
                                      <p:cBhvr rctx="PPT">
                                        <p:cTn id="32" dur="500" autoRev="1" fill="hold">
                                          <p:stCondLst>
                                            <p:cond delay="0"/>
                                          </p:stCondLst>
                                        </p:cTn>
                                        <p:tgtEl>
                                          <p:spTgt spid="104464">
                                            <p:bg/>
                                          </p:spTgt>
                                        </p:tgtEl>
                                        <p:attrNameLst>
                                          <p:attrName>ppt_w</p:attrName>
                                        </p:attrNameLst>
                                      </p:cBhvr>
                                    </p:anim>
                                    <p:anim by="(#ppt_w*0.50)" calcmode="lin" valueType="num">
                                      <p:cBhvr>
                                        <p:cTn id="33" dur="500" decel="50000" autoRev="1" fill="hold">
                                          <p:stCondLst>
                                            <p:cond delay="0"/>
                                          </p:stCondLst>
                                        </p:cTn>
                                        <p:tgtEl>
                                          <p:spTgt spid="104464">
                                            <p:bg/>
                                          </p:spTgt>
                                        </p:tgtEl>
                                        <p:attrNameLst>
                                          <p:attrName>ppt_x</p:attrName>
                                        </p:attrNameLst>
                                      </p:cBhvr>
                                    </p:anim>
                                    <p:anim from="(-#ppt_h/2)" to="(#ppt_y)" calcmode="lin" valueType="num">
                                      <p:cBhvr>
                                        <p:cTn id="34" dur="1000" fill="hold">
                                          <p:stCondLst>
                                            <p:cond delay="0"/>
                                          </p:stCondLst>
                                        </p:cTn>
                                        <p:tgtEl>
                                          <p:spTgt spid="104464">
                                            <p:bg/>
                                          </p:spTgt>
                                        </p:tgtEl>
                                        <p:attrNameLst>
                                          <p:attrName>ppt_y</p:attrName>
                                        </p:attrNameLst>
                                      </p:cBhvr>
                                    </p:anim>
                                    <p:animRot by="21600000">
                                      <p:cBhvr>
                                        <p:cTn id="35" dur="1000" fill="hold">
                                          <p:stCondLst>
                                            <p:cond delay="0"/>
                                          </p:stCondLst>
                                        </p:cTn>
                                        <p:tgtEl>
                                          <p:spTgt spid="104464">
                                            <p:bg/>
                                          </p:spTgt>
                                        </p:tgtEl>
                                        <p:attrNameLst>
                                          <p:attrName>r</p:attrName>
                                        </p:attrNameLst>
                                      </p:cBhvr>
                                    </p:animRot>
                                  </p:childTnLst>
                                </p:cTn>
                              </p:par>
                            </p:childTnLst>
                          </p:cTn>
                        </p:par>
                        <p:par>
                          <p:cTn id="36" fill="hold">
                            <p:stCondLst>
                              <p:cond delay="2500"/>
                            </p:stCondLst>
                            <p:childTnLst>
                              <p:par>
                                <p:cTn id="37" presetID="2" presetClass="entr" presetSubtype="8" fill="hold" grpId="0" nodeType="afterEffect">
                                  <p:stCondLst>
                                    <p:cond delay="0"/>
                                  </p:stCondLst>
                                  <p:childTnLst>
                                    <p:set>
                                      <p:cBhvr>
                                        <p:cTn id="38" dur="1" fill="hold">
                                          <p:stCondLst>
                                            <p:cond delay="0"/>
                                          </p:stCondLst>
                                        </p:cTn>
                                        <p:tgtEl>
                                          <p:spTgt spid="104464">
                                            <p:txEl>
                                              <p:pRg st="0" end="0"/>
                                            </p:txEl>
                                          </p:spTgt>
                                        </p:tgtEl>
                                        <p:attrNameLst>
                                          <p:attrName>style.visibility</p:attrName>
                                        </p:attrNameLst>
                                      </p:cBhvr>
                                      <p:to>
                                        <p:strVal val="visible"/>
                                      </p:to>
                                    </p:set>
                                    <p:anim calcmode="lin" valueType="num">
                                      <p:cBhvr additive="base">
                                        <p:cTn id="39" dur="1000" fill="hold"/>
                                        <p:tgtEl>
                                          <p:spTgt spid="104464">
                                            <p:txEl>
                                              <p:pRg st="0" end="0"/>
                                            </p:txEl>
                                          </p:spTgt>
                                        </p:tgtEl>
                                        <p:attrNameLst>
                                          <p:attrName>ppt_x</p:attrName>
                                        </p:attrNameLst>
                                      </p:cBhvr>
                                      <p:tavLst>
                                        <p:tav tm="0">
                                          <p:val>
                                            <p:strVal val="0-#ppt_w/2"/>
                                          </p:val>
                                        </p:tav>
                                        <p:tav tm="100000">
                                          <p:val>
                                            <p:strVal val="#ppt_x"/>
                                          </p:val>
                                        </p:tav>
                                      </p:tavLst>
                                    </p:anim>
                                    <p:anim calcmode="lin" valueType="num">
                                      <p:cBhvr additive="base">
                                        <p:cTn id="40" dur="1000" fill="hold"/>
                                        <p:tgtEl>
                                          <p:spTgt spid="10446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104464"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911225" y="836613"/>
            <a:ext cx="10009188" cy="1570037"/>
            <a:chOff x="946620" y="1670343"/>
            <a:chExt cx="10153650" cy="1374238"/>
          </a:xfrm>
        </p:grpSpPr>
        <p:grpSp>
          <p:nvGrpSpPr>
            <p:cNvPr id="1013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203" cy="28875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1013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101388" name="TextBox 90"/>
            <p:cNvSpPr txBox="1">
              <a:spLocks noChangeArrowheads="1"/>
            </p:cNvSpPr>
            <p:nvPr/>
          </p:nvSpPr>
          <p:spPr bwMode="auto">
            <a:xfrm>
              <a:off x="1582733" y="1696744"/>
              <a:ext cx="9517537" cy="480775"/>
            </a:xfrm>
            <a:prstGeom prst="rect">
              <a:avLst/>
            </a:prstGeom>
            <a:noFill/>
            <a:ln w="9525">
              <a:noFill/>
              <a:miter lim="800000"/>
            </a:ln>
          </p:spPr>
          <p:txBody>
            <a:bodyPr lIns="182843" tIns="91422" rIns="182843" bIns="91422">
              <a:spAutoFit/>
            </a:bodyPr>
            <a:lstStyle/>
            <a:p>
              <a:r>
                <a:rPr lang="zh-CN" altLang="en-US" sz="2400" b="1">
                  <a:solidFill>
                    <a:srgbClr val="F79646"/>
                  </a:solidFill>
                </a:rPr>
                <a:t>一、遵守审计准则</a:t>
              </a:r>
              <a:endParaRPr lang="zh-CN" altLang="en-US" sz="2400" b="1">
                <a:solidFill>
                  <a:srgbClr val="F79646"/>
                </a:solidFill>
              </a:endParaRPr>
            </a:p>
          </p:txBody>
        </p:sp>
        <p:sp>
          <p:nvSpPr>
            <p:cNvPr id="101389" name="TextBox 89"/>
            <p:cNvSpPr txBox="1">
              <a:spLocks noChangeArrowheads="1"/>
            </p:cNvSpPr>
            <p:nvPr/>
          </p:nvSpPr>
          <p:spPr bwMode="auto">
            <a:xfrm>
              <a:off x="1582733" y="2602713"/>
              <a:ext cx="9517537" cy="441868"/>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培养审计素质</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8557" name="内容占位符 2"/>
          <p:cNvSpPr/>
          <p:nvPr/>
        </p:nvSpPr>
        <p:spPr bwMode="auto">
          <a:xfrm>
            <a:off x="566738" y="1752600"/>
            <a:ext cx="10280650" cy="4267200"/>
          </a:xfrm>
          <a:prstGeom prst="rect">
            <a:avLst/>
          </a:prstGeom>
          <a:noFill/>
          <a:ln w="9525">
            <a:noFill/>
            <a:miter lim="800000"/>
          </a:ln>
        </p:spPr>
        <p:txBody>
          <a:bodyPr/>
          <a:lstStyle/>
          <a:p>
            <a:pPr marL="469900" indent="-469900">
              <a:spcBef>
                <a:spcPct val="20000"/>
              </a:spcBef>
              <a:buFont typeface="Arial" panose="020B0604020202020204" pitchFamily="34" charset="0"/>
              <a:buChar char="•"/>
              <a:defRPr/>
            </a:pPr>
            <a:r>
              <a:rPr lang="zh-CN" altLang="en-US" sz="2800" b="1">
                <a:solidFill>
                  <a:srgbClr val="660066"/>
                </a:solidFill>
                <a:effectLst>
                  <a:outerShdw blurRad="38100" dist="38100" dir="2700000" algn="tl">
                    <a:srgbClr val="C0C0C0"/>
                  </a:outerShdw>
                </a:effectLst>
                <a:latin typeface="Calibri" panose="020F0502020204030204" pitchFamily="34" charset="0"/>
              </a:rPr>
              <a:t>（一）我国的审计准则体系</a:t>
            </a:r>
            <a:endParaRPr lang="zh-CN" altLang="en-US" sz="2800" b="1">
              <a:solidFill>
                <a:srgbClr val="660066"/>
              </a:solidFill>
              <a:effectLst>
                <a:outerShdw blurRad="38100" dist="38100" dir="2700000" algn="tl">
                  <a:srgbClr val="C0C0C0"/>
                </a:outerShdw>
              </a:effectLst>
              <a:latin typeface="Calibri" panose="020F0502020204030204" pitchFamily="34" charset="0"/>
            </a:endParaRPr>
          </a:p>
        </p:txBody>
      </p:sp>
      <p:sp>
        <p:nvSpPr>
          <p:cNvPr id="108558" name="Rectangle 14"/>
          <p:cNvSpPr>
            <a:spLocks noChangeArrowheads="1"/>
          </p:cNvSpPr>
          <p:nvPr/>
        </p:nvSpPr>
        <p:spPr bwMode="auto">
          <a:xfrm>
            <a:off x="477838" y="3948113"/>
            <a:ext cx="1755775" cy="366712"/>
          </a:xfrm>
          <a:prstGeom prst="rect">
            <a:avLst/>
          </a:prstGeom>
          <a:noFill/>
          <a:ln w="9525">
            <a:noFill/>
            <a:miter lim="800000"/>
          </a:ln>
          <a:effectLst/>
        </p:spPr>
        <p:txBody>
          <a:bodyPr wrap="none">
            <a:spAutoFit/>
          </a:bodyPr>
          <a:lstStyle/>
          <a:p>
            <a:pPr>
              <a:defRPr/>
            </a:pPr>
            <a:r>
              <a:rPr lang="en-US" altLang="zh-CN" b="1">
                <a:solidFill>
                  <a:srgbClr val="660066"/>
                </a:solidFill>
                <a:effectLst>
                  <a:outerShdw blurRad="38100" dist="38100" dir="2700000" algn="tl">
                    <a:srgbClr val="C0C0C0"/>
                  </a:outerShdw>
                </a:effectLst>
              </a:rPr>
              <a:t>2.</a:t>
            </a:r>
            <a:r>
              <a:rPr lang="zh-CN" altLang="en-US" b="1">
                <a:solidFill>
                  <a:srgbClr val="660066"/>
                </a:solidFill>
                <a:effectLst>
                  <a:outerShdw blurRad="38100" dist="38100" dir="2700000" algn="tl">
                    <a:srgbClr val="C0C0C0"/>
                  </a:outerShdw>
                </a:effectLst>
              </a:rPr>
              <a:t>内部审计准则</a:t>
            </a:r>
            <a:endParaRPr lang="zh-CN" altLang="en-US" b="1">
              <a:solidFill>
                <a:srgbClr val="660066"/>
              </a:solidFill>
              <a:effectLst>
                <a:outerShdw blurRad="38100" dist="38100" dir="2700000" algn="tl">
                  <a:srgbClr val="C0C0C0"/>
                </a:outerShdw>
              </a:effectLst>
            </a:endParaRPr>
          </a:p>
        </p:txBody>
      </p:sp>
      <p:sp>
        <p:nvSpPr>
          <p:cNvPr id="101385" name="矩形 7"/>
          <p:cNvSpPr>
            <a:spLocks noChangeArrowheads="1"/>
          </p:cNvSpPr>
          <p:nvPr/>
        </p:nvSpPr>
        <p:spPr bwMode="auto">
          <a:xfrm>
            <a:off x="2062163" y="2781300"/>
            <a:ext cx="7343775" cy="676275"/>
          </a:xfrm>
          <a:prstGeom prst="rect">
            <a:avLst/>
          </a:prstGeom>
          <a:noFill/>
          <a:ln w="9525">
            <a:noFill/>
            <a:miter lim="800000"/>
          </a:ln>
        </p:spPr>
        <p:txBody>
          <a:bodyPr>
            <a:spAutoFit/>
          </a:bodyPr>
          <a:lstStyle/>
          <a:p>
            <a:pPr>
              <a:lnSpc>
                <a:spcPct val="80000"/>
              </a:lnSpc>
              <a:spcBef>
                <a:spcPct val="20000"/>
              </a:spcBef>
              <a:buClr>
                <a:schemeClr val="accent2"/>
              </a:buClr>
              <a:buFont typeface="Wingdings" panose="05000000000000000000" pitchFamily="2" charset="2"/>
              <a:buNone/>
            </a:pPr>
            <a:r>
              <a:rPr lang="en-US" altLang="zh-CN" sz="2400" b="1">
                <a:solidFill>
                  <a:srgbClr val="0000CC"/>
                </a:solidFill>
                <a:latin typeface="Verdana" panose="020B0604030504040204" pitchFamily="34" charset="0"/>
              </a:rPr>
              <a:t>2013</a:t>
            </a:r>
            <a:r>
              <a:rPr lang="zh-CN" altLang="en-US" sz="2400" b="1">
                <a:solidFill>
                  <a:srgbClr val="0000CC"/>
                </a:solidFill>
                <a:latin typeface="Verdana" panose="020B0604030504040204" pitchFamily="34" charset="0"/>
              </a:rPr>
              <a:t> </a:t>
            </a:r>
            <a:r>
              <a:rPr lang="en-US" altLang="zh-CN" sz="2400" b="1">
                <a:solidFill>
                  <a:srgbClr val="0000CC"/>
                </a:solidFill>
                <a:latin typeface="Verdana" panose="020B0604030504040204" pitchFamily="34" charset="0"/>
              </a:rPr>
              <a:t>.8.20</a:t>
            </a:r>
            <a:r>
              <a:rPr lang="zh-CN" altLang="en-US" sz="2400" b="1">
                <a:solidFill>
                  <a:srgbClr val="0000CC"/>
                </a:solidFill>
                <a:latin typeface="Verdana" panose="020B0604030504040204" pitchFamily="34" charset="0"/>
              </a:rPr>
              <a:t>新修订的</a:t>
            </a:r>
            <a:r>
              <a:rPr lang="en-US" altLang="zh-CN" sz="2400" b="1">
                <a:solidFill>
                  <a:srgbClr val="0000CC"/>
                </a:solidFill>
                <a:latin typeface="Verdana" panose="020B0604030504040204" pitchFamily="34" charset="0"/>
              </a:rPr>
              <a:t>《</a:t>
            </a:r>
            <a:r>
              <a:rPr lang="zh-CN" altLang="en-US" sz="2400" b="1">
                <a:solidFill>
                  <a:srgbClr val="0000CC"/>
                </a:solidFill>
                <a:latin typeface="Verdana" panose="020B0604030504040204" pitchFamily="34" charset="0"/>
              </a:rPr>
              <a:t>中国内部审计准则</a:t>
            </a:r>
            <a:r>
              <a:rPr lang="en-US" altLang="zh-CN" sz="2400" b="1">
                <a:solidFill>
                  <a:srgbClr val="0000CC"/>
                </a:solidFill>
                <a:latin typeface="Verdana" panose="020B0604030504040204" pitchFamily="34" charset="0"/>
              </a:rPr>
              <a:t>》</a:t>
            </a:r>
            <a:r>
              <a:rPr lang="zh-CN" altLang="en-US" sz="2400" b="1">
                <a:solidFill>
                  <a:srgbClr val="0000CC"/>
                </a:solidFill>
                <a:latin typeface="Verdana" panose="020B0604030504040204" pitchFamily="34" charset="0"/>
              </a:rPr>
              <a:t>，</a:t>
            </a:r>
            <a:r>
              <a:rPr lang="en-US" altLang="zh-CN" sz="2400" b="1">
                <a:solidFill>
                  <a:srgbClr val="0000CC"/>
                </a:solidFill>
                <a:latin typeface="Verdana" panose="020B0604030504040204" pitchFamily="34" charset="0"/>
              </a:rPr>
              <a:t>2014.1.1</a:t>
            </a:r>
            <a:r>
              <a:rPr lang="zh-CN" altLang="en-US" sz="2400" b="1">
                <a:solidFill>
                  <a:srgbClr val="0000CC"/>
                </a:solidFill>
                <a:latin typeface="Verdana" panose="020B0604030504040204" pitchFamily="34" charset="0"/>
              </a:rPr>
              <a:t>施行。</a:t>
            </a:r>
            <a:endParaRPr lang="zh-CN" altLang="en-US" sz="2100" b="1">
              <a:latin typeface="Verdana" panose="020B0604030504040204" pitchFamily="34" charset="0"/>
            </a:endParaRPr>
          </a:p>
        </p:txBody>
      </p:sp>
      <p:sp>
        <p:nvSpPr>
          <p:cNvPr id="108561" name="Rectangle 3" descr="25%"/>
          <p:cNvSpPr>
            <a:spLocks noChangeArrowheads="1"/>
          </p:cNvSpPr>
          <p:nvPr/>
        </p:nvSpPr>
        <p:spPr bwMode="auto">
          <a:xfrm>
            <a:off x="1990725" y="3429000"/>
            <a:ext cx="6337300" cy="3024188"/>
          </a:xfrm>
          <a:prstGeom prst="rect">
            <a:avLst/>
          </a:prstGeom>
          <a:pattFill prst="pct25">
            <a:fgClr>
              <a:schemeClr val="bg2"/>
            </a:fgClr>
            <a:bgClr>
              <a:schemeClr val="bg1"/>
            </a:bgClr>
          </a:pattFill>
          <a:ln w="9525">
            <a:noFill/>
            <a:miter lim="800000"/>
          </a:ln>
          <a:effectLst>
            <a:prstShdw prst="shdw17" dist="17961" dir="2700000">
              <a:srgbClr val="858585"/>
            </a:prstShdw>
          </a:effectLst>
        </p:spPr>
        <p:txBody>
          <a:bodyPr lIns="0" tIns="262800"/>
          <a:lstStyle/>
          <a:p>
            <a:pPr marL="469900" indent="-469900">
              <a:lnSpc>
                <a:spcPct val="80000"/>
              </a:lnSpc>
              <a:spcBef>
                <a:spcPct val="20000"/>
              </a:spcBef>
              <a:buFont typeface="Wingdings 2" panose="05020102010507070707" pitchFamily="18" charset="2"/>
              <a:buNone/>
            </a:pPr>
            <a:endParaRPr lang="en-US" altLang="zh-CN" sz="2200" b="1">
              <a:solidFill>
                <a:schemeClr val="folHlink"/>
              </a:solidFill>
              <a:latin typeface="Calibri" panose="020F0502020204030204" pitchFamily="34" charset="0"/>
              <a:ea typeface="华文细黑" panose="02010600040101010101" pitchFamily="2" charset="-122"/>
            </a:endParaRPr>
          </a:p>
          <a:p>
            <a:pPr marL="908050" lvl="1" indent="-436880">
              <a:lnSpc>
                <a:spcPct val="80000"/>
              </a:lnSpc>
              <a:spcBef>
                <a:spcPct val="20000"/>
              </a:spcBef>
              <a:buFont typeface="Wingdings 2" panose="05020102010507070707" pitchFamily="18" charset="2"/>
              <a:buChar char="ª"/>
            </a:pPr>
            <a:r>
              <a:rPr lang="zh-CN" altLang="en-US" sz="2800" b="1">
                <a:solidFill>
                  <a:srgbClr val="0000CC"/>
                </a:solidFill>
                <a:latin typeface="Calibri" panose="020F0502020204030204" pitchFamily="34" charset="0"/>
              </a:rPr>
              <a:t>总 则</a:t>
            </a:r>
            <a:endParaRPr lang="zh-CN" altLang="en-US" sz="2800" b="1">
              <a:solidFill>
                <a:srgbClr val="0000CC"/>
              </a:solidFill>
              <a:latin typeface="Calibri" panose="020F0502020204030204" pitchFamily="34" charset="0"/>
              <a:ea typeface="华文细黑" panose="02010600040101010101" pitchFamily="2" charset="-122"/>
            </a:endParaRPr>
          </a:p>
          <a:p>
            <a:pPr marL="908050" lvl="1" indent="-436880">
              <a:lnSpc>
                <a:spcPct val="80000"/>
              </a:lnSpc>
              <a:spcBef>
                <a:spcPct val="20000"/>
              </a:spcBef>
              <a:buFont typeface="Wingdings 2" panose="05020102010507070707" pitchFamily="18" charset="2"/>
              <a:buChar char="ª"/>
            </a:pPr>
            <a:r>
              <a:rPr lang="zh-CN" altLang="en-US" sz="2800" b="1">
                <a:solidFill>
                  <a:srgbClr val="0000CC"/>
                </a:solidFill>
                <a:latin typeface="Calibri" panose="020F0502020204030204" pitchFamily="34" charset="0"/>
              </a:rPr>
              <a:t>一般准则 </a:t>
            </a:r>
            <a:endParaRPr lang="zh-CN" altLang="en-US" sz="2800" b="1">
              <a:solidFill>
                <a:srgbClr val="0000CC"/>
              </a:solidFill>
              <a:latin typeface="Calibri" panose="020F0502020204030204" pitchFamily="34" charset="0"/>
            </a:endParaRPr>
          </a:p>
          <a:p>
            <a:pPr marL="908050" lvl="1" indent="-436880">
              <a:lnSpc>
                <a:spcPct val="80000"/>
              </a:lnSpc>
              <a:spcBef>
                <a:spcPct val="20000"/>
              </a:spcBef>
              <a:buFont typeface="Wingdings 2" panose="05020102010507070707" pitchFamily="18" charset="2"/>
              <a:buChar char="ª"/>
            </a:pPr>
            <a:r>
              <a:rPr lang="zh-CN" altLang="en-US" sz="2800" b="1">
                <a:solidFill>
                  <a:srgbClr val="0000CC"/>
                </a:solidFill>
                <a:latin typeface="Calibri" panose="020F0502020204030204" pitchFamily="34" charset="0"/>
              </a:rPr>
              <a:t> 作业准则 </a:t>
            </a:r>
            <a:endParaRPr lang="zh-CN" altLang="en-US" sz="2800" b="1">
              <a:solidFill>
                <a:srgbClr val="0000CC"/>
              </a:solidFill>
              <a:latin typeface="Calibri" panose="020F0502020204030204" pitchFamily="34" charset="0"/>
            </a:endParaRPr>
          </a:p>
          <a:p>
            <a:pPr marL="908050" lvl="1" indent="-436880">
              <a:lnSpc>
                <a:spcPct val="80000"/>
              </a:lnSpc>
              <a:spcBef>
                <a:spcPct val="20000"/>
              </a:spcBef>
              <a:buFont typeface="Wingdings 2" panose="05020102010507070707" pitchFamily="18" charset="2"/>
              <a:buChar char="ª"/>
            </a:pPr>
            <a:r>
              <a:rPr lang="zh-CN" altLang="en-US" sz="2800" b="1">
                <a:solidFill>
                  <a:srgbClr val="0000CC"/>
                </a:solidFill>
                <a:latin typeface="Calibri" panose="020F0502020204030204" pitchFamily="34" charset="0"/>
              </a:rPr>
              <a:t> 报告准则</a:t>
            </a:r>
            <a:endParaRPr lang="zh-CN" altLang="en-US" sz="2800" b="1">
              <a:solidFill>
                <a:srgbClr val="0000CC"/>
              </a:solidFill>
              <a:latin typeface="Calibri" panose="020F0502020204030204" pitchFamily="34" charset="0"/>
            </a:endParaRPr>
          </a:p>
          <a:p>
            <a:pPr marL="908050" lvl="1" indent="-436880">
              <a:lnSpc>
                <a:spcPct val="80000"/>
              </a:lnSpc>
              <a:spcBef>
                <a:spcPct val="20000"/>
              </a:spcBef>
              <a:buFont typeface="Wingdings 2" panose="05020102010507070707" pitchFamily="18" charset="2"/>
              <a:buChar char="ª"/>
            </a:pPr>
            <a:r>
              <a:rPr lang="zh-CN" altLang="en-US" sz="2800" b="1">
                <a:solidFill>
                  <a:srgbClr val="0000CC"/>
                </a:solidFill>
                <a:latin typeface="Calibri" panose="020F0502020204030204" pitchFamily="34" charset="0"/>
              </a:rPr>
              <a:t> 内部管理准则</a:t>
            </a:r>
            <a:endParaRPr lang="zh-CN" altLang="en-US" sz="2800" b="1">
              <a:solidFill>
                <a:srgbClr val="0000CC"/>
              </a:solidFill>
              <a:latin typeface="Calibri" panose="020F0502020204030204" pitchFamily="34" charset="0"/>
            </a:endParaRPr>
          </a:p>
          <a:p>
            <a:pPr marL="908050" lvl="1" indent="-436880">
              <a:lnSpc>
                <a:spcPct val="80000"/>
              </a:lnSpc>
              <a:spcBef>
                <a:spcPct val="20000"/>
              </a:spcBef>
              <a:buFont typeface="Wingdings 2" panose="05020102010507070707" pitchFamily="18" charset="2"/>
              <a:buChar char="ª"/>
            </a:pPr>
            <a:r>
              <a:rPr lang="zh-CN" altLang="en-US" sz="2800" b="1">
                <a:solidFill>
                  <a:srgbClr val="0000CC"/>
                </a:solidFill>
                <a:latin typeface="Calibri" panose="020F0502020204030204" pitchFamily="34" charset="0"/>
              </a:rPr>
              <a:t> 附则</a:t>
            </a:r>
            <a:endParaRPr lang="zh-CN" altLang="en-US" sz="2800" b="1">
              <a:solidFill>
                <a:srgbClr val="0000CC"/>
              </a:solidFill>
              <a:latin typeface="Calibri" panose="020F050202020403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par>
                          <p:cTn id="29" fill="hold">
                            <p:stCondLst>
                              <p:cond delay="1000"/>
                            </p:stCondLst>
                            <p:childTnLst>
                              <p:par>
                                <p:cTn id="30" presetID="40" presetClass="entr" presetSubtype="0" fill="hold" grpId="0" nodeType="afterEffect">
                                  <p:stCondLst>
                                    <p:cond delay="0"/>
                                  </p:stCondLst>
                                  <p:iterate type="lt">
                                    <p:tmPct val="10000"/>
                                  </p:iterate>
                                  <p:childTnLst>
                                    <p:set>
                                      <p:cBhvr>
                                        <p:cTn id="31" dur="1" fill="hold">
                                          <p:stCondLst>
                                            <p:cond delay="0"/>
                                          </p:stCondLst>
                                        </p:cTn>
                                        <p:tgtEl>
                                          <p:spTgt spid="108561">
                                            <p:bg/>
                                          </p:spTgt>
                                        </p:tgtEl>
                                        <p:attrNameLst>
                                          <p:attrName>style.visibility</p:attrName>
                                        </p:attrNameLst>
                                      </p:cBhvr>
                                      <p:to>
                                        <p:strVal val="visible"/>
                                      </p:to>
                                    </p:set>
                                    <p:animEffect transition="in" filter="fade">
                                      <p:cBhvr>
                                        <p:cTn id="32" dur="1000"/>
                                        <p:tgtEl>
                                          <p:spTgt spid="108561">
                                            <p:bg/>
                                          </p:spTgt>
                                        </p:tgtEl>
                                      </p:cBhvr>
                                    </p:animEffect>
                                    <p:anim calcmode="lin" valueType="num">
                                      <p:cBhvr>
                                        <p:cTn id="33" dur="1000" fill="hold"/>
                                        <p:tgtEl>
                                          <p:spTgt spid="108561">
                                            <p:bg/>
                                          </p:spTgt>
                                        </p:tgtEl>
                                        <p:attrNameLst>
                                          <p:attrName>ppt_x</p:attrName>
                                        </p:attrNameLst>
                                      </p:cBhvr>
                                      <p:tavLst>
                                        <p:tav tm="0">
                                          <p:val>
                                            <p:strVal val="#ppt_x-.1"/>
                                          </p:val>
                                        </p:tav>
                                        <p:tav tm="100000">
                                          <p:val>
                                            <p:strVal val="#ppt_x"/>
                                          </p:val>
                                        </p:tav>
                                      </p:tavLst>
                                    </p:anim>
                                    <p:anim calcmode="lin" valueType="num">
                                      <p:cBhvr>
                                        <p:cTn id="34" dur="1000" fill="hold"/>
                                        <p:tgtEl>
                                          <p:spTgt spid="108561">
                                            <p:bg/>
                                          </p:spTgt>
                                        </p:tgtEl>
                                        <p:attrNameLst>
                                          <p:attrName>ppt_y</p:attrName>
                                        </p:attrNameLst>
                                      </p:cBhvr>
                                      <p:tavLst>
                                        <p:tav tm="0">
                                          <p:val>
                                            <p:strVal val="#ppt_y"/>
                                          </p:val>
                                        </p:tav>
                                        <p:tav tm="100000">
                                          <p:val>
                                            <p:strVal val="#ppt_y"/>
                                          </p:val>
                                        </p:tav>
                                      </p:tavLst>
                                    </p:anim>
                                  </p:childTnLst>
                                </p:cTn>
                              </p:par>
                              <p:par>
                                <p:cTn id="35" presetID="15" presetClass="entr" presetSubtype="0" fill="hold" grpId="0" nodeType="withEffect">
                                  <p:stCondLst>
                                    <p:cond delay="0"/>
                                  </p:stCondLst>
                                  <p:childTnLst>
                                    <p:set>
                                      <p:cBhvr>
                                        <p:cTn id="36" dur="1" fill="hold">
                                          <p:stCondLst>
                                            <p:cond delay="0"/>
                                          </p:stCondLst>
                                        </p:cTn>
                                        <p:tgtEl>
                                          <p:spTgt spid="108561">
                                            <p:txEl>
                                              <p:pRg st="1" end="1"/>
                                            </p:txEl>
                                          </p:spTgt>
                                        </p:tgtEl>
                                        <p:attrNameLst>
                                          <p:attrName>style.visibility</p:attrName>
                                        </p:attrNameLst>
                                      </p:cBhvr>
                                      <p:to>
                                        <p:strVal val="visible"/>
                                      </p:to>
                                    </p:set>
                                    <p:anim calcmode="lin" valueType="num">
                                      <p:cBhvr>
                                        <p:cTn id="37" dur="1000" fill="hold"/>
                                        <p:tgtEl>
                                          <p:spTgt spid="108561">
                                            <p:txEl>
                                              <p:pRg st="1" end="1"/>
                                            </p:txEl>
                                          </p:spTgt>
                                        </p:tgtEl>
                                        <p:attrNameLst>
                                          <p:attrName>ppt_w</p:attrName>
                                        </p:attrNameLst>
                                      </p:cBhvr>
                                      <p:tavLst>
                                        <p:tav tm="0">
                                          <p:val>
                                            <p:fltVal val="0"/>
                                          </p:val>
                                        </p:tav>
                                        <p:tav tm="100000">
                                          <p:val>
                                            <p:strVal val="#ppt_w"/>
                                          </p:val>
                                        </p:tav>
                                      </p:tavLst>
                                    </p:anim>
                                    <p:anim calcmode="lin" valueType="num">
                                      <p:cBhvr>
                                        <p:cTn id="38" dur="1000" fill="hold"/>
                                        <p:tgtEl>
                                          <p:spTgt spid="108561">
                                            <p:txEl>
                                              <p:pRg st="1" end="1"/>
                                            </p:txEl>
                                          </p:spTgt>
                                        </p:tgtEl>
                                        <p:attrNameLst>
                                          <p:attrName>ppt_h</p:attrName>
                                        </p:attrNameLst>
                                      </p:cBhvr>
                                      <p:tavLst>
                                        <p:tav tm="0">
                                          <p:val>
                                            <p:fltVal val="0"/>
                                          </p:val>
                                        </p:tav>
                                        <p:tav tm="100000">
                                          <p:val>
                                            <p:strVal val="#ppt_h"/>
                                          </p:val>
                                        </p:tav>
                                      </p:tavLst>
                                    </p:anim>
                                    <p:anim calcmode="lin" valueType="num">
                                      <p:cBhvr>
                                        <p:cTn id="39" dur="1000" fill="hold"/>
                                        <p:tgtEl>
                                          <p:spTgt spid="108561">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108561">
                                            <p:txEl>
                                              <p:pRg st="1" end="1"/>
                                            </p:txEl>
                                          </p:spTgt>
                                        </p:tgtEl>
                                        <p:attrNameLst>
                                          <p:attrName>ppt_y</p:attrName>
                                        </p:attrNameLst>
                                      </p:cBhvr>
                                      <p:tavLst>
                                        <p:tav tm="0" fmla="#ppt_y+(sin(-2*pi*(1-$))*-#ppt_x+cos(-2*pi*(1-$))*(1-#ppt_y))*(1-$)">
                                          <p:val>
                                            <p:fltVal val="0"/>
                                          </p:val>
                                        </p:tav>
                                        <p:tav tm="100000">
                                          <p:val>
                                            <p:fltVal val="1"/>
                                          </p:val>
                                        </p:tav>
                                      </p:tavLst>
                                    </p:anim>
                                  </p:childTnLst>
                                </p:cTn>
                              </p:par>
                              <p:par>
                                <p:cTn id="41" presetID="15" presetClass="entr" presetSubtype="0" fill="hold" grpId="0" nodeType="withEffect">
                                  <p:stCondLst>
                                    <p:cond delay="0"/>
                                  </p:stCondLst>
                                  <p:childTnLst>
                                    <p:set>
                                      <p:cBhvr>
                                        <p:cTn id="42" dur="1" fill="hold">
                                          <p:stCondLst>
                                            <p:cond delay="0"/>
                                          </p:stCondLst>
                                        </p:cTn>
                                        <p:tgtEl>
                                          <p:spTgt spid="108561">
                                            <p:txEl>
                                              <p:pRg st="2" end="2"/>
                                            </p:txEl>
                                          </p:spTgt>
                                        </p:tgtEl>
                                        <p:attrNameLst>
                                          <p:attrName>style.visibility</p:attrName>
                                        </p:attrNameLst>
                                      </p:cBhvr>
                                      <p:to>
                                        <p:strVal val="visible"/>
                                      </p:to>
                                    </p:set>
                                    <p:anim calcmode="lin" valueType="num">
                                      <p:cBhvr>
                                        <p:cTn id="43" dur="1000" fill="hold"/>
                                        <p:tgtEl>
                                          <p:spTgt spid="108561">
                                            <p:txEl>
                                              <p:pRg st="2" end="2"/>
                                            </p:txEl>
                                          </p:spTgt>
                                        </p:tgtEl>
                                        <p:attrNameLst>
                                          <p:attrName>ppt_w</p:attrName>
                                        </p:attrNameLst>
                                      </p:cBhvr>
                                      <p:tavLst>
                                        <p:tav tm="0">
                                          <p:val>
                                            <p:fltVal val="0"/>
                                          </p:val>
                                        </p:tav>
                                        <p:tav tm="100000">
                                          <p:val>
                                            <p:strVal val="#ppt_w"/>
                                          </p:val>
                                        </p:tav>
                                      </p:tavLst>
                                    </p:anim>
                                    <p:anim calcmode="lin" valueType="num">
                                      <p:cBhvr>
                                        <p:cTn id="44" dur="1000" fill="hold"/>
                                        <p:tgtEl>
                                          <p:spTgt spid="108561">
                                            <p:txEl>
                                              <p:pRg st="2" end="2"/>
                                            </p:txEl>
                                          </p:spTgt>
                                        </p:tgtEl>
                                        <p:attrNameLst>
                                          <p:attrName>ppt_h</p:attrName>
                                        </p:attrNameLst>
                                      </p:cBhvr>
                                      <p:tavLst>
                                        <p:tav tm="0">
                                          <p:val>
                                            <p:fltVal val="0"/>
                                          </p:val>
                                        </p:tav>
                                        <p:tav tm="100000">
                                          <p:val>
                                            <p:strVal val="#ppt_h"/>
                                          </p:val>
                                        </p:tav>
                                      </p:tavLst>
                                    </p:anim>
                                    <p:anim calcmode="lin" valueType="num">
                                      <p:cBhvr>
                                        <p:cTn id="45" dur="1000" fill="hold"/>
                                        <p:tgtEl>
                                          <p:spTgt spid="108561">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46" dur="1000" fill="hold"/>
                                        <p:tgtEl>
                                          <p:spTgt spid="108561">
                                            <p:txEl>
                                              <p:pRg st="2" end="2"/>
                                            </p:txEl>
                                          </p:spTgt>
                                        </p:tgtEl>
                                        <p:attrNameLst>
                                          <p:attrName>ppt_y</p:attrName>
                                        </p:attrNameLst>
                                      </p:cBhvr>
                                      <p:tavLst>
                                        <p:tav tm="0" fmla="#ppt_y+(sin(-2*pi*(1-$))*-#ppt_x+cos(-2*pi*(1-$))*(1-#ppt_y))*(1-$)">
                                          <p:val>
                                            <p:fltVal val="0"/>
                                          </p:val>
                                        </p:tav>
                                        <p:tav tm="100000">
                                          <p:val>
                                            <p:fltVal val="1"/>
                                          </p:val>
                                        </p:tav>
                                      </p:tavLst>
                                    </p:anim>
                                  </p:childTnLst>
                                </p:cTn>
                              </p:par>
                              <p:par>
                                <p:cTn id="47" presetID="15" presetClass="entr" presetSubtype="0" fill="hold" grpId="0" nodeType="withEffect">
                                  <p:stCondLst>
                                    <p:cond delay="0"/>
                                  </p:stCondLst>
                                  <p:childTnLst>
                                    <p:set>
                                      <p:cBhvr>
                                        <p:cTn id="48" dur="1" fill="hold">
                                          <p:stCondLst>
                                            <p:cond delay="0"/>
                                          </p:stCondLst>
                                        </p:cTn>
                                        <p:tgtEl>
                                          <p:spTgt spid="108561">
                                            <p:txEl>
                                              <p:pRg st="3" end="3"/>
                                            </p:txEl>
                                          </p:spTgt>
                                        </p:tgtEl>
                                        <p:attrNameLst>
                                          <p:attrName>style.visibility</p:attrName>
                                        </p:attrNameLst>
                                      </p:cBhvr>
                                      <p:to>
                                        <p:strVal val="visible"/>
                                      </p:to>
                                    </p:set>
                                    <p:anim calcmode="lin" valueType="num">
                                      <p:cBhvr>
                                        <p:cTn id="49" dur="1000" fill="hold"/>
                                        <p:tgtEl>
                                          <p:spTgt spid="108561">
                                            <p:txEl>
                                              <p:pRg st="3" end="3"/>
                                            </p:txEl>
                                          </p:spTgt>
                                        </p:tgtEl>
                                        <p:attrNameLst>
                                          <p:attrName>ppt_w</p:attrName>
                                        </p:attrNameLst>
                                      </p:cBhvr>
                                      <p:tavLst>
                                        <p:tav tm="0">
                                          <p:val>
                                            <p:fltVal val="0"/>
                                          </p:val>
                                        </p:tav>
                                        <p:tav tm="100000">
                                          <p:val>
                                            <p:strVal val="#ppt_w"/>
                                          </p:val>
                                        </p:tav>
                                      </p:tavLst>
                                    </p:anim>
                                    <p:anim calcmode="lin" valueType="num">
                                      <p:cBhvr>
                                        <p:cTn id="50" dur="1000" fill="hold"/>
                                        <p:tgtEl>
                                          <p:spTgt spid="108561">
                                            <p:txEl>
                                              <p:pRg st="3" end="3"/>
                                            </p:txEl>
                                          </p:spTgt>
                                        </p:tgtEl>
                                        <p:attrNameLst>
                                          <p:attrName>ppt_h</p:attrName>
                                        </p:attrNameLst>
                                      </p:cBhvr>
                                      <p:tavLst>
                                        <p:tav tm="0">
                                          <p:val>
                                            <p:fltVal val="0"/>
                                          </p:val>
                                        </p:tav>
                                        <p:tav tm="100000">
                                          <p:val>
                                            <p:strVal val="#ppt_h"/>
                                          </p:val>
                                        </p:tav>
                                      </p:tavLst>
                                    </p:anim>
                                    <p:anim calcmode="lin" valueType="num">
                                      <p:cBhvr>
                                        <p:cTn id="51" dur="1000" fill="hold"/>
                                        <p:tgtEl>
                                          <p:spTgt spid="108561">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52" dur="1000" fill="hold"/>
                                        <p:tgtEl>
                                          <p:spTgt spid="108561">
                                            <p:txEl>
                                              <p:pRg st="3" end="3"/>
                                            </p:txEl>
                                          </p:spTgt>
                                        </p:tgtEl>
                                        <p:attrNameLst>
                                          <p:attrName>ppt_y</p:attrName>
                                        </p:attrNameLst>
                                      </p:cBhvr>
                                      <p:tavLst>
                                        <p:tav tm="0" fmla="#ppt_y+(sin(-2*pi*(1-$))*-#ppt_x+cos(-2*pi*(1-$))*(1-#ppt_y))*(1-$)">
                                          <p:val>
                                            <p:fltVal val="0"/>
                                          </p:val>
                                        </p:tav>
                                        <p:tav tm="100000">
                                          <p:val>
                                            <p:fltVal val="1"/>
                                          </p:val>
                                        </p:tav>
                                      </p:tavLst>
                                    </p:anim>
                                  </p:childTnLst>
                                </p:cTn>
                              </p:par>
                              <p:par>
                                <p:cTn id="53" presetID="15" presetClass="entr" presetSubtype="0" fill="hold" grpId="0" nodeType="withEffect">
                                  <p:stCondLst>
                                    <p:cond delay="0"/>
                                  </p:stCondLst>
                                  <p:childTnLst>
                                    <p:set>
                                      <p:cBhvr>
                                        <p:cTn id="54" dur="1" fill="hold">
                                          <p:stCondLst>
                                            <p:cond delay="0"/>
                                          </p:stCondLst>
                                        </p:cTn>
                                        <p:tgtEl>
                                          <p:spTgt spid="108561">
                                            <p:txEl>
                                              <p:pRg st="4" end="4"/>
                                            </p:txEl>
                                          </p:spTgt>
                                        </p:tgtEl>
                                        <p:attrNameLst>
                                          <p:attrName>style.visibility</p:attrName>
                                        </p:attrNameLst>
                                      </p:cBhvr>
                                      <p:to>
                                        <p:strVal val="visible"/>
                                      </p:to>
                                    </p:set>
                                    <p:anim calcmode="lin" valueType="num">
                                      <p:cBhvr>
                                        <p:cTn id="55" dur="1000" fill="hold"/>
                                        <p:tgtEl>
                                          <p:spTgt spid="108561">
                                            <p:txEl>
                                              <p:pRg st="4" end="4"/>
                                            </p:txEl>
                                          </p:spTgt>
                                        </p:tgtEl>
                                        <p:attrNameLst>
                                          <p:attrName>ppt_w</p:attrName>
                                        </p:attrNameLst>
                                      </p:cBhvr>
                                      <p:tavLst>
                                        <p:tav tm="0">
                                          <p:val>
                                            <p:fltVal val="0"/>
                                          </p:val>
                                        </p:tav>
                                        <p:tav tm="100000">
                                          <p:val>
                                            <p:strVal val="#ppt_w"/>
                                          </p:val>
                                        </p:tav>
                                      </p:tavLst>
                                    </p:anim>
                                    <p:anim calcmode="lin" valueType="num">
                                      <p:cBhvr>
                                        <p:cTn id="56" dur="1000" fill="hold"/>
                                        <p:tgtEl>
                                          <p:spTgt spid="108561">
                                            <p:txEl>
                                              <p:pRg st="4" end="4"/>
                                            </p:txEl>
                                          </p:spTgt>
                                        </p:tgtEl>
                                        <p:attrNameLst>
                                          <p:attrName>ppt_h</p:attrName>
                                        </p:attrNameLst>
                                      </p:cBhvr>
                                      <p:tavLst>
                                        <p:tav tm="0">
                                          <p:val>
                                            <p:fltVal val="0"/>
                                          </p:val>
                                        </p:tav>
                                        <p:tav tm="100000">
                                          <p:val>
                                            <p:strVal val="#ppt_h"/>
                                          </p:val>
                                        </p:tav>
                                      </p:tavLst>
                                    </p:anim>
                                    <p:anim calcmode="lin" valueType="num">
                                      <p:cBhvr>
                                        <p:cTn id="57" dur="1000" fill="hold"/>
                                        <p:tgtEl>
                                          <p:spTgt spid="108561">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58" dur="1000" fill="hold"/>
                                        <p:tgtEl>
                                          <p:spTgt spid="108561">
                                            <p:txEl>
                                              <p:pRg st="4" end="4"/>
                                            </p:txEl>
                                          </p:spTgt>
                                        </p:tgtEl>
                                        <p:attrNameLst>
                                          <p:attrName>ppt_y</p:attrName>
                                        </p:attrNameLst>
                                      </p:cBhvr>
                                      <p:tavLst>
                                        <p:tav tm="0" fmla="#ppt_y+(sin(-2*pi*(1-$))*-#ppt_x+cos(-2*pi*(1-$))*(1-#ppt_y))*(1-$)">
                                          <p:val>
                                            <p:fltVal val="0"/>
                                          </p:val>
                                        </p:tav>
                                        <p:tav tm="100000">
                                          <p:val>
                                            <p:fltVal val="1"/>
                                          </p:val>
                                        </p:tav>
                                      </p:tavLst>
                                    </p:anim>
                                  </p:childTnLst>
                                </p:cTn>
                              </p:par>
                              <p:par>
                                <p:cTn id="59" presetID="15" presetClass="entr" presetSubtype="0" fill="hold" grpId="0" nodeType="withEffect">
                                  <p:stCondLst>
                                    <p:cond delay="0"/>
                                  </p:stCondLst>
                                  <p:childTnLst>
                                    <p:set>
                                      <p:cBhvr>
                                        <p:cTn id="60" dur="1" fill="hold">
                                          <p:stCondLst>
                                            <p:cond delay="0"/>
                                          </p:stCondLst>
                                        </p:cTn>
                                        <p:tgtEl>
                                          <p:spTgt spid="108561">
                                            <p:txEl>
                                              <p:pRg st="5" end="5"/>
                                            </p:txEl>
                                          </p:spTgt>
                                        </p:tgtEl>
                                        <p:attrNameLst>
                                          <p:attrName>style.visibility</p:attrName>
                                        </p:attrNameLst>
                                      </p:cBhvr>
                                      <p:to>
                                        <p:strVal val="visible"/>
                                      </p:to>
                                    </p:set>
                                    <p:anim calcmode="lin" valueType="num">
                                      <p:cBhvr>
                                        <p:cTn id="61" dur="1000" fill="hold"/>
                                        <p:tgtEl>
                                          <p:spTgt spid="108561">
                                            <p:txEl>
                                              <p:pRg st="5" end="5"/>
                                            </p:txEl>
                                          </p:spTgt>
                                        </p:tgtEl>
                                        <p:attrNameLst>
                                          <p:attrName>ppt_w</p:attrName>
                                        </p:attrNameLst>
                                      </p:cBhvr>
                                      <p:tavLst>
                                        <p:tav tm="0">
                                          <p:val>
                                            <p:fltVal val="0"/>
                                          </p:val>
                                        </p:tav>
                                        <p:tav tm="100000">
                                          <p:val>
                                            <p:strVal val="#ppt_w"/>
                                          </p:val>
                                        </p:tav>
                                      </p:tavLst>
                                    </p:anim>
                                    <p:anim calcmode="lin" valueType="num">
                                      <p:cBhvr>
                                        <p:cTn id="62" dur="1000" fill="hold"/>
                                        <p:tgtEl>
                                          <p:spTgt spid="108561">
                                            <p:txEl>
                                              <p:pRg st="5" end="5"/>
                                            </p:txEl>
                                          </p:spTgt>
                                        </p:tgtEl>
                                        <p:attrNameLst>
                                          <p:attrName>ppt_h</p:attrName>
                                        </p:attrNameLst>
                                      </p:cBhvr>
                                      <p:tavLst>
                                        <p:tav tm="0">
                                          <p:val>
                                            <p:fltVal val="0"/>
                                          </p:val>
                                        </p:tav>
                                        <p:tav tm="100000">
                                          <p:val>
                                            <p:strVal val="#ppt_h"/>
                                          </p:val>
                                        </p:tav>
                                      </p:tavLst>
                                    </p:anim>
                                    <p:anim calcmode="lin" valueType="num">
                                      <p:cBhvr>
                                        <p:cTn id="63" dur="1000" fill="hold"/>
                                        <p:tgtEl>
                                          <p:spTgt spid="108561">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64" dur="1000" fill="hold"/>
                                        <p:tgtEl>
                                          <p:spTgt spid="108561">
                                            <p:txEl>
                                              <p:pRg st="5" end="5"/>
                                            </p:txEl>
                                          </p:spTgt>
                                        </p:tgtEl>
                                        <p:attrNameLst>
                                          <p:attrName>ppt_y</p:attrName>
                                        </p:attrNameLst>
                                      </p:cBhvr>
                                      <p:tavLst>
                                        <p:tav tm="0" fmla="#ppt_y+(sin(-2*pi*(1-$))*-#ppt_x+cos(-2*pi*(1-$))*(1-#ppt_y))*(1-$)">
                                          <p:val>
                                            <p:fltVal val="0"/>
                                          </p:val>
                                        </p:tav>
                                        <p:tav tm="100000">
                                          <p:val>
                                            <p:fltVal val="1"/>
                                          </p:val>
                                        </p:tav>
                                      </p:tavLst>
                                    </p:anim>
                                  </p:childTnLst>
                                </p:cTn>
                              </p:par>
                              <p:par>
                                <p:cTn id="65" presetID="15" presetClass="entr" presetSubtype="0" fill="hold" grpId="0" nodeType="withEffect">
                                  <p:stCondLst>
                                    <p:cond delay="0"/>
                                  </p:stCondLst>
                                  <p:childTnLst>
                                    <p:set>
                                      <p:cBhvr>
                                        <p:cTn id="66" dur="1" fill="hold">
                                          <p:stCondLst>
                                            <p:cond delay="0"/>
                                          </p:stCondLst>
                                        </p:cTn>
                                        <p:tgtEl>
                                          <p:spTgt spid="108561">
                                            <p:txEl>
                                              <p:pRg st="6" end="6"/>
                                            </p:txEl>
                                          </p:spTgt>
                                        </p:tgtEl>
                                        <p:attrNameLst>
                                          <p:attrName>style.visibility</p:attrName>
                                        </p:attrNameLst>
                                      </p:cBhvr>
                                      <p:to>
                                        <p:strVal val="visible"/>
                                      </p:to>
                                    </p:set>
                                    <p:anim calcmode="lin" valueType="num">
                                      <p:cBhvr>
                                        <p:cTn id="67" dur="1000" fill="hold"/>
                                        <p:tgtEl>
                                          <p:spTgt spid="108561">
                                            <p:txEl>
                                              <p:pRg st="6" end="6"/>
                                            </p:txEl>
                                          </p:spTgt>
                                        </p:tgtEl>
                                        <p:attrNameLst>
                                          <p:attrName>ppt_w</p:attrName>
                                        </p:attrNameLst>
                                      </p:cBhvr>
                                      <p:tavLst>
                                        <p:tav tm="0">
                                          <p:val>
                                            <p:fltVal val="0"/>
                                          </p:val>
                                        </p:tav>
                                        <p:tav tm="100000">
                                          <p:val>
                                            <p:strVal val="#ppt_w"/>
                                          </p:val>
                                        </p:tav>
                                      </p:tavLst>
                                    </p:anim>
                                    <p:anim calcmode="lin" valueType="num">
                                      <p:cBhvr>
                                        <p:cTn id="68" dur="1000" fill="hold"/>
                                        <p:tgtEl>
                                          <p:spTgt spid="108561">
                                            <p:txEl>
                                              <p:pRg st="6" end="6"/>
                                            </p:txEl>
                                          </p:spTgt>
                                        </p:tgtEl>
                                        <p:attrNameLst>
                                          <p:attrName>ppt_h</p:attrName>
                                        </p:attrNameLst>
                                      </p:cBhvr>
                                      <p:tavLst>
                                        <p:tav tm="0">
                                          <p:val>
                                            <p:fltVal val="0"/>
                                          </p:val>
                                        </p:tav>
                                        <p:tav tm="100000">
                                          <p:val>
                                            <p:strVal val="#ppt_h"/>
                                          </p:val>
                                        </p:tav>
                                      </p:tavLst>
                                    </p:anim>
                                    <p:anim calcmode="lin" valueType="num">
                                      <p:cBhvr>
                                        <p:cTn id="69" dur="1000" fill="hold"/>
                                        <p:tgtEl>
                                          <p:spTgt spid="108561">
                                            <p:txEl>
                                              <p:pRg st="6" end="6"/>
                                            </p:txEl>
                                          </p:spTgt>
                                        </p:tgtEl>
                                        <p:attrNameLst>
                                          <p:attrName>ppt_x</p:attrName>
                                        </p:attrNameLst>
                                      </p:cBhvr>
                                      <p:tavLst>
                                        <p:tav tm="0" fmla="#ppt_x+(cos(-2*pi*(1-$))*-#ppt_x-sin(-2*pi*(1-$))*(1-#ppt_y))*(1-$)">
                                          <p:val>
                                            <p:fltVal val="0"/>
                                          </p:val>
                                        </p:tav>
                                        <p:tav tm="100000">
                                          <p:val>
                                            <p:fltVal val="1"/>
                                          </p:val>
                                        </p:tav>
                                      </p:tavLst>
                                    </p:anim>
                                    <p:anim calcmode="lin" valueType="num">
                                      <p:cBhvr>
                                        <p:cTn id="70" dur="1000" fill="hold"/>
                                        <p:tgtEl>
                                          <p:spTgt spid="108561">
                                            <p:txEl>
                                              <p:pRg st="6" end="6"/>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108561"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911225" y="836613"/>
            <a:ext cx="10009188" cy="1570037"/>
            <a:chOff x="946620" y="1670343"/>
            <a:chExt cx="10153650" cy="1374238"/>
          </a:xfrm>
        </p:grpSpPr>
        <p:grpSp>
          <p:nvGrpSpPr>
            <p:cNvPr id="103434"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203" cy="28875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103438"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103435" name="TextBox 90"/>
            <p:cNvSpPr txBox="1">
              <a:spLocks noChangeArrowheads="1"/>
            </p:cNvSpPr>
            <p:nvPr/>
          </p:nvSpPr>
          <p:spPr bwMode="auto">
            <a:xfrm>
              <a:off x="1582733" y="1696744"/>
              <a:ext cx="9517537" cy="480775"/>
            </a:xfrm>
            <a:prstGeom prst="rect">
              <a:avLst/>
            </a:prstGeom>
            <a:noFill/>
            <a:ln w="9525">
              <a:noFill/>
              <a:miter lim="800000"/>
            </a:ln>
          </p:spPr>
          <p:txBody>
            <a:bodyPr lIns="182843" tIns="91422" rIns="182843" bIns="91422">
              <a:spAutoFit/>
            </a:bodyPr>
            <a:lstStyle/>
            <a:p>
              <a:r>
                <a:rPr lang="zh-CN" altLang="en-US" sz="2400" b="1">
                  <a:solidFill>
                    <a:srgbClr val="F79646"/>
                  </a:solidFill>
                </a:rPr>
                <a:t>一、遵守审计准则</a:t>
              </a:r>
              <a:endParaRPr lang="zh-CN" altLang="en-US" sz="2400" b="1">
                <a:solidFill>
                  <a:srgbClr val="F79646"/>
                </a:solidFill>
              </a:endParaRPr>
            </a:p>
          </p:txBody>
        </p:sp>
        <p:sp>
          <p:nvSpPr>
            <p:cNvPr id="103436" name="TextBox 89"/>
            <p:cNvSpPr txBox="1">
              <a:spLocks noChangeArrowheads="1"/>
            </p:cNvSpPr>
            <p:nvPr/>
          </p:nvSpPr>
          <p:spPr bwMode="auto">
            <a:xfrm>
              <a:off x="1582733" y="2602713"/>
              <a:ext cx="9517537" cy="441868"/>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培养审计素质</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0605" name="内容占位符 2"/>
          <p:cNvSpPr/>
          <p:nvPr/>
        </p:nvSpPr>
        <p:spPr bwMode="auto">
          <a:xfrm>
            <a:off x="566738" y="1752600"/>
            <a:ext cx="10280650" cy="4267200"/>
          </a:xfrm>
          <a:prstGeom prst="rect">
            <a:avLst/>
          </a:prstGeom>
          <a:noFill/>
          <a:ln w="9525">
            <a:noFill/>
            <a:miter lim="800000"/>
          </a:ln>
        </p:spPr>
        <p:txBody>
          <a:bodyPr/>
          <a:lstStyle/>
          <a:p>
            <a:pPr marL="469900" indent="-469900">
              <a:spcBef>
                <a:spcPct val="20000"/>
              </a:spcBef>
              <a:buFont typeface="Arial" panose="020B0604020202020204" pitchFamily="34" charset="0"/>
              <a:buChar char="•"/>
              <a:defRPr/>
            </a:pPr>
            <a:r>
              <a:rPr lang="zh-CN" altLang="en-US" sz="2800" b="1">
                <a:solidFill>
                  <a:srgbClr val="660066"/>
                </a:solidFill>
                <a:effectLst>
                  <a:outerShdw blurRad="38100" dist="38100" dir="2700000" algn="tl">
                    <a:srgbClr val="C0C0C0"/>
                  </a:outerShdw>
                </a:effectLst>
                <a:latin typeface="Calibri" panose="020F0502020204030204" pitchFamily="34" charset="0"/>
              </a:rPr>
              <a:t>（一）我国的审计准则体系</a:t>
            </a:r>
            <a:endParaRPr lang="zh-CN" altLang="en-US" sz="2800" b="1">
              <a:solidFill>
                <a:srgbClr val="660066"/>
              </a:solidFill>
              <a:effectLst>
                <a:outerShdw blurRad="38100" dist="38100" dir="2700000" algn="tl">
                  <a:srgbClr val="C0C0C0"/>
                </a:outerShdw>
              </a:effectLst>
              <a:latin typeface="Calibri" panose="020F0502020204030204" pitchFamily="34" charset="0"/>
            </a:endParaRPr>
          </a:p>
        </p:txBody>
      </p:sp>
      <p:sp>
        <p:nvSpPr>
          <p:cNvPr id="110606" name="Rectangle 14"/>
          <p:cNvSpPr>
            <a:spLocks noChangeArrowheads="1"/>
          </p:cNvSpPr>
          <p:nvPr/>
        </p:nvSpPr>
        <p:spPr bwMode="auto">
          <a:xfrm>
            <a:off x="477838" y="3948113"/>
            <a:ext cx="2446337" cy="366712"/>
          </a:xfrm>
          <a:prstGeom prst="rect">
            <a:avLst/>
          </a:prstGeom>
          <a:noFill/>
          <a:ln w="9525">
            <a:noFill/>
            <a:miter lim="800000"/>
          </a:ln>
          <a:effectLst/>
        </p:spPr>
        <p:txBody>
          <a:bodyPr wrap="none">
            <a:spAutoFit/>
          </a:bodyPr>
          <a:lstStyle/>
          <a:p>
            <a:pPr>
              <a:defRPr/>
            </a:pPr>
            <a:r>
              <a:rPr lang="en-US" altLang="zh-CN" b="1">
                <a:solidFill>
                  <a:srgbClr val="660066"/>
                </a:solidFill>
                <a:effectLst>
                  <a:outerShdw blurRad="38100" dist="38100" dir="2700000" algn="tl">
                    <a:srgbClr val="C0C0C0"/>
                  </a:outerShdw>
                </a:effectLst>
              </a:rPr>
              <a:t>3.</a:t>
            </a:r>
            <a:r>
              <a:rPr lang="zh-CN" altLang="en-US" b="1">
                <a:solidFill>
                  <a:srgbClr val="660066"/>
                </a:solidFill>
                <a:effectLst>
                  <a:outerShdw blurRad="38100" dist="38100" dir="2700000" algn="tl">
                    <a:srgbClr val="C0C0C0"/>
                  </a:outerShdw>
                </a:effectLst>
              </a:rPr>
              <a:t>注册会计师审计准则</a:t>
            </a:r>
            <a:endParaRPr lang="zh-CN" altLang="en-US" b="1">
              <a:solidFill>
                <a:srgbClr val="660066"/>
              </a:solidFill>
              <a:effectLst>
                <a:outerShdw blurRad="38100" dist="38100" dir="2700000" algn="tl">
                  <a:srgbClr val="C0C0C0"/>
                </a:outerShdw>
              </a:effectLst>
            </a:endParaRPr>
          </a:p>
        </p:txBody>
      </p:sp>
      <p:sp>
        <p:nvSpPr>
          <p:cNvPr id="110609" name="Rectangle 3" descr="蓝色面巾纸"/>
          <p:cNvSpPr>
            <a:spLocks noChangeArrowheads="1"/>
          </p:cNvSpPr>
          <p:nvPr/>
        </p:nvSpPr>
        <p:spPr bwMode="auto">
          <a:xfrm>
            <a:off x="3359150" y="2636838"/>
            <a:ext cx="7345363" cy="3116262"/>
          </a:xfrm>
          <a:prstGeom prst="rect">
            <a:avLst/>
          </a:prstGeom>
          <a:blipFill dpi="0" rotWithShape="1">
            <a:blip r:embed="rId1"/>
            <a:srcRect/>
            <a:tile tx="0" ty="0" sx="100000" sy="100000" flip="none" algn="tl"/>
          </a:blipFill>
          <a:ln w="9525">
            <a:noFill/>
            <a:miter lim="800000"/>
          </a:ln>
          <a:effectLst>
            <a:prstShdw prst="shdw17" dist="17961" dir="2700000">
              <a:srgbClr val="7A8E99"/>
            </a:prstShdw>
          </a:effectLst>
        </p:spPr>
        <p:txBody>
          <a:bodyPr tIns="118800" bIns="118800" anchor="ctr" anchorCtr="1"/>
          <a:lstStyle/>
          <a:p>
            <a:pPr marL="469900" indent="-469900">
              <a:spcBef>
                <a:spcPct val="20000"/>
              </a:spcBef>
              <a:buClr>
                <a:srgbClr val="CC0000"/>
              </a:buClr>
              <a:buSzPct val="70000"/>
              <a:buFont typeface="Wingdings" panose="05000000000000000000" pitchFamily="2" charset="2"/>
              <a:buChar char="u"/>
            </a:pPr>
            <a:r>
              <a:rPr lang="zh-CN" altLang="en-US" sz="2800" b="1">
                <a:latin typeface="Calibri" panose="020F0502020204030204" pitchFamily="34" charset="0"/>
              </a:rPr>
              <a:t>注册会计师执业准则，是用来规范注册会计师执行业务，获取审计证据，形成审计结论，出具审计报告的专业标准。</a:t>
            </a:r>
            <a:r>
              <a:rPr lang="zh-CN" altLang="en-US" sz="2800">
                <a:latin typeface="Calibri" panose="020F0502020204030204" pitchFamily="34" charset="0"/>
              </a:rPr>
              <a:t> </a:t>
            </a:r>
            <a:endParaRPr lang="zh-CN" altLang="en-US" sz="2800">
              <a:latin typeface="Calibri" panose="020F050202020403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par>
                                <p:cTn id="29" presetID="56" presetClass="entr" presetSubtype="0" fill="hold" grpId="0" nodeType="withEffect">
                                  <p:stCondLst>
                                    <p:cond delay="0"/>
                                  </p:stCondLst>
                                  <p:iterate type="lt">
                                    <p:tmPct val="10000"/>
                                  </p:iterate>
                                  <p:childTnLst>
                                    <p:set>
                                      <p:cBhvr>
                                        <p:cTn id="30" dur="1" fill="hold">
                                          <p:stCondLst>
                                            <p:cond delay="0"/>
                                          </p:stCondLst>
                                        </p:cTn>
                                        <p:tgtEl>
                                          <p:spTgt spid="110609">
                                            <p:bg/>
                                          </p:spTgt>
                                        </p:tgtEl>
                                        <p:attrNameLst>
                                          <p:attrName>style.visibility</p:attrName>
                                        </p:attrNameLst>
                                      </p:cBhvr>
                                      <p:to>
                                        <p:strVal val="visible"/>
                                      </p:to>
                                    </p:set>
                                    <p:anim by="(-#ppt_w*2)" calcmode="lin" valueType="num">
                                      <p:cBhvr rctx="PPT">
                                        <p:cTn id="31" dur="1000" autoRev="1" fill="hold">
                                          <p:stCondLst>
                                            <p:cond delay="0"/>
                                          </p:stCondLst>
                                        </p:cTn>
                                        <p:tgtEl>
                                          <p:spTgt spid="110609">
                                            <p:bg/>
                                          </p:spTgt>
                                        </p:tgtEl>
                                        <p:attrNameLst>
                                          <p:attrName>ppt_w</p:attrName>
                                        </p:attrNameLst>
                                      </p:cBhvr>
                                    </p:anim>
                                    <p:anim by="(#ppt_w*0.50)" calcmode="lin" valueType="num">
                                      <p:cBhvr>
                                        <p:cTn id="32" dur="1000" decel="50000" autoRev="1" fill="hold">
                                          <p:stCondLst>
                                            <p:cond delay="0"/>
                                          </p:stCondLst>
                                        </p:cTn>
                                        <p:tgtEl>
                                          <p:spTgt spid="110609">
                                            <p:bg/>
                                          </p:spTgt>
                                        </p:tgtEl>
                                        <p:attrNameLst>
                                          <p:attrName>ppt_x</p:attrName>
                                        </p:attrNameLst>
                                      </p:cBhvr>
                                    </p:anim>
                                    <p:anim from="(-#ppt_h/2)" to="(#ppt_y)" calcmode="lin" valueType="num">
                                      <p:cBhvr>
                                        <p:cTn id="33" dur="2000" fill="hold">
                                          <p:stCondLst>
                                            <p:cond delay="0"/>
                                          </p:stCondLst>
                                        </p:cTn>
                                        <p:tgtEl>
                                          <p:spTgt spid="110609">
                                            <p:bg/>
                                          </p:spTgt>
                                        </p:tgtEl>
                                        <p:attrNameLst>
                                          <p:attrName>ppt_y</p:attrName>
                                        </p:attrNameLst>
                                      </p:cBhvr>
                                    </p:anim>
                                    <p:animRot by="21600000">
                                      <p:cBhvr>
                                        <p:cTn id="34" dur="2000" fill="hold">
                                          <p:stCondLst>
                                            <p:cond delay="0"/>
                                          </p:stCondLst>
                                        </p:cTn>
                                        <p:tgtEl>
                                          <p:spTgt spid="110609">
                                            <p:bg/>
                                          </p:spTgt>
                                        </p:tgtEl>
                                        <p:attrNameLst>
                                          <p:attrName>r</p:attrName>
                                        </p:attrNameLst>
                                      </p:cBhvr>
                                    </p:animRot>
                                  </p:childTnLst>
                                </p:cTn>
                              </p:par>
                            </p:childTnLst>
                          </p:cTn>
                        </p:par>
                        <p:par>
                          <p:cTn id="35" fill="hold">
                            <p:stCondLst>
                              <p:cond delay="2000"/>
                            </p:stCondLst>
                            <p:childTnLst>
                              <p:par>
                                <p:cTn id="36" presetID="15" presetClass="entr" presetSubtype="0" fill="hold" grpId="0" nodeType="afterEffect">
                                  <p:stCondLst>
                                    <p:cond delay="0"/>
                                  </p:stCondLst>
                                  <p:childTnLst>
                                    <p:set>
                                      <p:cBhvr>
                                        <p:cTn id="37" dur="1" fill="hold">
                                          <p:stCondLst>
                                            <p:cond delay="0"/>
                                          </p:stCondLst>
                                        </p:cTn>
                                        <p:tgtEl>
                                          <p:spTgt spid="110609">
                                            <p:txEl>
                                              <p:pRg st="0" end="0"/>
                                            </p:txEl>
                                          </p:spTgt>
                                        </p:tgtEl>
                                        <p:attrNameLst>
                                          <p:attrName>style.visibility</p:attrName>
                                        </p:attrNameLst>
                                      </p:cBhvr>
                                      <p:to>
                                        <p:strVal val="visible"/>
                                      </p:to>
                                    </p:set>
                                    <p:anim calcmode="lin" valueType="num">
                                      <p:cBhvr>
                                        <p:cTn id="38" dur="1000" fill="hold"/>
                                        <p:tgtEl>
                                          <p:spTgt spid="110609">
                                            <p:txEl>
                                              <p:pRg st="0" end="0"/>
                                            </p:txEl>
                                          </p:spTgt>
                                        </p:tgtEl>
                                        <p:attrNameLst>
                                          <p:attrName>ppt_w</p:attrName>
                                        </p:attrNameLst>
                                      </p:cBhvr>
                                      <p:tavLst>
                                        <p:tav tm="0">
                                          <p:val>
                                            <p:fltVal val="0"/>
                                          </p:val>
                                        </p:tav>
                                        <p:tav tm="100000">
                                          <p:val>
                                            <p:strVal val="#ppt_w"/>
                                          </p:val>
                                        </p:tav>
                                      </p:tavLst>
                                    </p:anim>
                                    <p:anim calcmode="lin" valueType="num">
                                      <p:cBhvr>
                                        <p:cTn id="39" dur="1000" fill="hold"/>
                                        <p:tgtEl>
                                          <p:spTgt spid="110609">
                                            <p:txEl>
                                              <p:pRg st="0" end="0"/>
                                            </p:txEl>
                                          </p:spTgt>
                                        </p:tgtEl>
                                        <p:attrNameLst>
                                          <p:attrName>ppt_h</p:attrName>
                                        </p:attrNameLst>
                                      </p:cBhvr>
                                      <p:tavLst>
                                        <p:tav tm="0">
                                          <p:val>
                                            <p:fltVal val="0"/>
                                          </p:val>
                                        </p:tav>
                                        <p:tav tm="100000">
                                          <p:val>
                                            <p:strVal val="#ppt_h"/>
                                          </p:val>
                                        </p:tav>
                                      </p:tavLst>
                                    </p:anim>
                                    <p:anim calcmode="lin" valueType="num">
                                      <p:cBhvr>
                                        <p:cTn id="40" dur="1000" fill="hold"/>
                                        <p:tgtEl>
                                          <p:spTgt spid="110609">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110609">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110609"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4" name="Rectangle 2"/>
          <p:cNvSpPr>
            <a:spLocks noChangeArrowheads="1"/>
          </p:cNvSpPr>
          <p:nvPr/>
        </p:nvSpPr>
        <p:spPr bwMode="auto">
          <a:xfrm>
            <a:off x="695325" y="260350"/>
            <a:ext cx="8001000" cy="684213"/>
          </a:xfrm>
          <a:prstGeom prst="rect">
            <a:avLst/>
          </a:prstGeom>
          <a:noFill/>
          <a:ln w="9525">
            <a:noFill/>
            <a:miter lim="800000"/>
          </a:ln>
        </p:spPr>
        <p:txBody>
          <a:bodyPr anchor="b"/>
          <a:lstStyle/>
          <a:p>
            <a:pPr algn="ctr"/>
            <a:r>
              <a:rPr lang="en-US" altLang="zh-CN" sz="4200" b="1">
                <a:solidFill>
                  <a:srgbClr val="FF3300"/>
                </a:solidFill>
                <a:latin typeface="Calibri" panose="020F0502020204030204" pitchFamily="34" charset="0"/>
                <a:ea typeface="华文细黑" panose="02010600040101010101" pitchFamily="2" charset="-122"/>
              </a:rPr>
              <a:t>   </a:t>
            </a:r>
            <a:r>
              <a:rPr lang="zh-CN" altLang="en-US" sz="4200" b="1">
                <a:solidFill>
                  <a:srgbClr val="FF3300"/>
                </a:solidFill>
                <a:latin typeface="Calibri" panose="020F0502020204030204" pitchFamily="34" charset="0"/>
                <a:ea typeface="华文细黑" panose="02010600040101010101" pitchFamily="2" charset="-122"/>
              </a:rPr>
              <a:t>注册会计师执业准则体系</a:t>
            </a:r>
            <a:endParaRPr lang="zh-CN" altLang="en-US" sz="4200" b="1">
              <a:solidFill>
                <a:srgbClr val="FF3300"/>
              </a:solidFill>
              <a:latin typeface="Calibri" panose="020F0502020204030204" pitchFamily="34" charset="0"/>
              <a:ea typeface="华文细黑" panose="02010600040101010101" pitchFamily="2" charset="-122"/>
            </a:endParaRPr>
          </a:p>
        </p:txBody>
      </p:sp>
      <p:grpSp>
        <p:nvGrpSpPr>
          <p:cNvPr id="105474" name="Group 3"/>
          <p:cNvGrpSpPr>
            <a:grpSpLocks noGrp="1" noChangeAspect="1"/>
          </p:cNvGrpSpPr>
          <p:nvPr/>
        </p:nvGrpSpPr>
        <p:grpSpPr bwMode="auto">
          <a:xfrm>
            <a:off x="766763" y="1484313"/>
            <a:ext cx="10153650" cy="5260975"/>
            <a:chOff x="2656" y="3959"/>
            <a:chExt cx="6347" cy="3451"/>
          </a:xfrm>
        </p:grpSpPr>
        <p:sp>
          <p:nvSpPr>
            <p:cNvPr id="105475" name="AutoShape 4"/>
            <p:cNvSpPr>
              <a:spLocks noChangeAspect="1" noChangeArrowheads="1"/>
            </p:cNvSpPr>
            <p:nvPr/>
          </p:nvSpPr>
          <p:spPr bwMode="auto">
            <a:xfrm>
              <a:off x="2656" y="3959"/>
              <a:ext cx="6347" cy="3451"/>
            </a:xfrm>
            <a:prstGeom prst="rect">
              <a:avLst/>
            </a:prstGeom>
            <a:noFill/>
            <a:ln w="9525">
              <a:noFill/>
              <a:miter lim="800000"/>
            </a:ln>
          </p:spPr>
          <p:txBody>
            <a:bodyPr/>
            <a:lstStyle/>
            <a:p>
              <a:pPr>
                <a:lnSpc>
                  <a:spcPct val="80000"/>
                </a:lnSpc>
                <a:spcBef>
                  <a:spcPct val="20000"/>
                </a:spcBef>
                <a:buClr>
                  <a:schemeClr val="accent2"/>
                </a:buClr>
                <a:buFont typeface="Wingdings" panose="05000000000000000000" pitchFamily="2" charset="2"/>
                <a:buNone/>
              </a:pPr>
              <a:endParaRPr lang="zh-CN" altLang="en-US" sz="2000" b="1">
                <a:latin typeface="Verdana" panose="020B0604030504040204" pitchFamily="34" charset="0"/>
              </a:endParaRPr>
            </a:p>
          </p:txBody>
        </p:sp>
        <p:sp>
          <p:nvSpPr>
            <p:cNvPr id="105476" name="Rectangle 5"/>
            <p:cNvSpPr>
              <a:spLocks noChangeArrowheads="1"/>
            </p:cNvSpPr>
            <p:nvPr/>
          </p:nvSpPr>
          <p:spPr bwMode="auto">
            <a:xfrm>
              <a:off x="4891" y="3959"/>
              <a:ext cx="1829" cy="432"/>
            </a:xfrm>
            <a:prstGeom prst="rect">
              <a:avLst/>
            </a:prstGeom>
            <a:solidFill>
              <a:srgbClr val="99FF33"/>
            </a:solidFill>
            <a:ln w="9525">
              <a:solidFill>
                <a:srgbClr val="000000"/>
              </a:solidFill>
              <a:miter lim="800000"/>
            </a:ln>
          </p:spPr>
          <p:txBody>
            <a:bodyPr lIns="0" tIns="0" rIns="0" bIns="0"/>
            <a:lstStyle/>
            <a:p>
              <a:pPr algn="ctr"/>
              <a:r>
                <a:rPr lang="zh-CN" altLang="en-US" sz="2000">
                  <a:latin typeface="宋体" panose="02010600030101010101" pitchFamily="2" charset="-122"/>
                </a:rPr>
                <a:t>中国注册会计师执业准则</a:t>
              </a:r>
              <a:endParaRPr lang="zh-CN" altLang="en-US" sz="2000">
                <a:latin typeface="Times New Roman" panose="02020603050405020304" pitchFamily="18" charset="0"/>
              </a:endParaRPr>
            </a:p>
          </p:txBody>
        </p:sp>
        <p:sp>
          <p:nvSpPr>
            <p:cNvPr id="105477" name="Line 6"/>
            <p:cNvSpPr>
              <a:spLocks noChangeShapeType="1"/>
            </p:cNvSpPr>
            <p:nvPr/>
          </p:nvSpPr>
          <p:spPr bwMode="auto">
            <a:xfrm flipH="1">
              <a:off x="5785" y="4390"/>
              <a:ext cx="1" cy="107"/>
            </a:xfrm>
            <a:prstGeom prst="line">
              <a:avLst/>
            </a:prstGeom>
            <a:noFill/>
            <a:ln w="9525">
              <a:solidFill>
                <a:srgbClr val="000000"/>
              </a:solidFill>
              <a:round/>
            </a:ln>
          </p:spPr>
          <p:txBody>
            <a:bodyPr/>
            <a:lstStyle/>
            <a:p>
              <a:endParaRPr lang="zh-CN" altLang="en-US"/>
            </a:p>
          </p:txBody>
        </p:sp>
        <p:sp>
          <p:nvSpPr>
            <p:cNvPr id="105478" name="Line 7"/>
            <p:cNvSpPr>
              <a:spLocks noChangeShapeType="1"/>
            </p:cNvSpPr>
            <p:nvPr/>
          </p:nvSpPr>
          <p:spPr bwMode="auto">
            <a:xfrm flipH="1">
              <a:off x="4478" y="4529"/>
              <a:ext cx="2683" cy="1"/>
            </a:xfrm>
            <a:prstGeom prst="line">
              <a:avLst/>
            </a:prstGeom>
            <a:noFill/>
            <a:ln w="9525">
              <a:solidFill>
                <a:srgbClr val="000000"/>
              </a:solidFill>
              <a:round/>
            </a:ln>
          </p:spPr>
          <p:txBody>
            <a:bodyPr/>
            <a:lstStyle/>
            <a:p>
              <a:endParaRPr lang="zh-CN" altLang="en-US"/>
            </a:p>
          </p:txBody>
        </p:sp>
        <p:sp>
          <p:nvSpPr>
            <p:cNvPr id="105479" name="Line 8"/>
            <p:cNvSpPr>
              <a:spLocks noChangeShapeType="1"/>
            </p:cNvSpPr>
            <p:nvPr/>
          </p:nvSpPr>
          <p:spPr bwMode="auto">
            <a:xfrm>
              <a:off x="4487" y="4529"/>
              <a:ext cx="1" cy="176"/>
            </a:xfrm>
            <a:prstGeom prst="line">
              <a:avLst/>
            </a:prstGeom>
            <a:noFill/>
            <a:ln w="9525">
              <a:solidFill>
                <a:srgbClr val="000000"/>
              </a:solidFill>
              <a:round/>
              <a:tailEnd type="triangle" w="med" len="med"/>
            </a:ln>
          </p:spPr>
          <p:txBody>
            <a:bodyPr/>
            <a:lstStyle/>
            <a:p>
              <a:endParaRPr lang="zh-CN" altLang="en-US"/>
            </a:p>
          </p:txBody>
        </p:sp>
        <p:sp>
          <p:nvSpPr>
            <p:cNvPr id="105480" name="Line 9"/>
            <p:cNvSpPr>
              <a:spLocks noChangeShapeType="1"/>
            </p:cNvSpPr>
            <p:nvPr/>
          </p:nvSpPr>
          <p:spPr bwMode="auto">
            <a:xfrm>
              <a:off x="7168" y="4529"/>
              <a:ext cx="2" cy="176"/>
            </a:xfrm>
            <a:prstGeom prst="line">
              <a:avLst/>
            </a:prstGeom>
            <a:noFill/>
            <a:ln w="9525">
              <a:solidFill>
                <a:srgbClr val="000000"/>
              </a:solidFill>
              <a:round/>
              <a:tailEnd type="triangle" w="med" len="med"/>
            </a:ln>
          </p:spPr>
          <p:txBody>
            <a:bodyPr/>
            <a:lstStyle/>
            <a:p>
              <a:endParaRPr lang="zh-CN" altLang="en-US"/>
            </a:p>
          </p:txBody>
        </p:sp>
        <p:sp>
          <p:nvSpPr>
            <p:cNvPr id="105481" name="Rectangle 10"/>
            <p:cNvSpPr>
              <a:spLocks noChangeArrowheads="1"/>
            </p:cNvSpPr>
            <p:nvPr/>
          </p:nvSpPr>
          <p:spPr bwMode="auto">
            <a:xfrm>
              <a:off x="3997" y="4729"/>
              <a:ext cx="983" cy="417"/>
            </a:xfrm>
            <a:prstGeom prst="rect">
              <a:avLst/>
            </a:prstGeom>
            <a:solidFill>
              <a:srgbClr val="99FF33"/>
            </a:solidFill>
            <a:ln w="9525">
              <a:solidFill>
                <a:srgbClr val="000000"/>
              </a:solidFill>
              <a:miter lim="800000"/>
            </a:ln>
          </p:spPr>
          <p:txBody>
            <a:bodyPr/>
            <a:lstStyle/>
            <a:p>
              <a:pPr algn="just">
                <a:lnSpc>
                  <a:spcPct val="112000"/>
                </a:lnSpc>
              </a:pPr>
              <a:r>
                <a:rPr lang="zh-CN" altLang="en-US" sz="2000">
                  <a:latin typeface="Times New Roman" panose="02020603050405020304" pitchFamily="18" charset="0"/>
                </a:rPr>
                <a:t>业务准则</a:t>
              </a:r>
              <a:endParaRPr lang="zh-CN" altLang="en-US" sz="2000">
                <a:latin typeface="Times New Roman" panose="02020603050405020304" pitchFamily="18" charset="0"/>
              </a:endParaRPr>
            </a:p>
          </p:txBody>
        </p:sp>
        <p:sp>
          <p:nvSpPr>
            <p:cNvPr id="105482" name="Rectangle 11"/>
            <p:cNvSpPr>
              <a:spLocks noChangeArrowheads="1"/>
            </p:cNvSpPr>
            <p:nvPr/>
          </p:nvSpPr>
          <p:spPr bwMode="auto">
            <a:xfrm>
              <a:off x="6590" y="4729"/>
              <a:ext cx="1172" cy="417"/>
            </a:xfrm>
            <a:prstGeom prst="rect">
              <a:avLst/>
            </a:prstGeom>
            <a:solidFill>
              <a:srgbClr val="99FF33"/>
            </a:solidFill>
            <a:ln w="9525">
              <a:solidFill>
                <a:srgbClr val="000000"/>
              </a:solidFill>
              <a:miter lim="800000"/>
            </a:ln>
          </p:spPr>
          <p:txBody>
            <a:bodyPr wrap="none"/>
            <a:lstStyle/>
            <a:p>
              <a:pPr algn="just">
                <a:lnSpc>
                  <a:spcPct val="112000"/>
                </a:lnSpc>
              </a:pPr>
              <a:r>
                <a:rPr lang="zh-CN" altLang="en-US" sz="2000">
                  <a:latin typeface="Times New Roman" panose="02020603050405020304" pitchFamily="18" charset="0"/>
                </a:rPr>
                <a:t>质量控制准则</a:t>
              </a:r>
              <a:endParaRPr lang="zh-CN" altLang="en-US" sz="2000">
                <a:latin typeface="Times New Roman" panose="02020603050405020304" pitchFamily="18" charset="0"/>
              </a:endParaRPr>
            </a:p>
          </p:txBody>
        </p:sp>
        <p:sp>
          <p:nvSpPr>
            <p:cNvPr id="105483" name="Line 12"/>
            <p:cNvSpPr>
              <a:spLocks noChangeShapeType="1"/>
            </p:cNvSpPr>
            <p:nvPr/>
          </p:nvSpPr>
          <p:spPr bwMode="auto">
            <a:xfrm>
              <a:off x="4532" y="5161"/>
              <a:ext cx="1" cy="139"/>
            </a:xfrm>
            <a:prstGeom prst="line">
              <a:avLst/>
            </a:prstGeom>
            <a:noFill/>
            <a:ln w="9525">
              <a:solidFill>
                <a:srgbClr val="000000"/>
              </a:solidFill>
              <a:round/>
            </a:ln>
          </p:spPr>
          <p:txBody>
            <a:bodyPr/>
            <a:lstStyle/>
            <a:p>
              <a:endParaRPr lang="zh-CN" altLang="en-US"/>
            </a:p>
          </p:txBody>
        </p:sp>
        <p:sp>
          <p:nvSpPr>
            <p:cNvPr id="105484" name="Line 13"/>
            <p:cNvSpPr>
              <a:spLocks noChangeShapeType="1"/>
            </p:cNvSpPr>
            <p:nvPr/>
          </p:nvSpPr>
          <p:spPr bwMode="auto">
            <a:xfrm>
              <a:off x="3639" y="5300"/>
              <a:ext cx="3521" cy="1"/>
            </a:xfrm>
            <a:prstGeom prst="line">
              <a:avLst/>
            </a:prstGeom>
            <a:noFill/>
            <a:ln w="9525">
              <a:solidFill>
                <a:srgbClr val="000000"/>
              </a:solidFill>
              <a:round/>
            </a:ln>
          </p:spPr>
          <p:txBody>
            <a:bodyPr/>
            <a:lstStyle/>
            <a:p>
              <a:endParaRPr lang="zh-CN" altLang="en-US"/>
            </a:p>
          </p:txBody>
        </p:sp>
        <p:sp>
          <p:nvSpPr>
            <p:cNvPr id="105485" name="Line 14"/>
            <p:cNvSpPr>
              <a:spLocks noChangeShapeType="1"/>
            </p:cNvSpPr>
            <p:nvPr/>
          </p:nvSpPr>
          <p:spPr bwMode="auto">
            <a:xfrm>
              <a:off x="3639" y="5300"/>
              <a:ext cx="2" cy="158"/>
            </a:xfrm>
            <a:prstGeom prst="line">
              <a:avLst/>
            </a:prstGeom>
            <a:noFill/>
            <a:ln w="9525">
              <a:solidFill>
                <a:srgbClr val="000000"/>
              </a:solidFill>
              <a:round/>
              <a:tailEnd type="triangle" w="med" len="med"/>
            </a:ln>
          </p:spPr>
          <p:txBody>
            <a:bodyPr/>
            <a:lstStyle/>
            <a:p>
              <a:endParaRPr lang="zh-CN" altLang="en-US"/>
            </a:p>
          </p:txBody>
        </p:sp>
        <p:sp>
          <p:nvSpPr>
            <p:cNvPr id="105486" name="Line 15"/>
            <p:cNvSpPr>
              <a:spLocks noChangeShapeType="1"/>
            </p:cNvSpPr>
            <p:nvPr/>
          </p:nvSpPr>
          <p:spPr bwMode="auto">
            <a:xfrm>
              <a:off x="7159" y="5300"/>
              <a:ext cx="1" cy="158"/>
            </a:xfrm>
            <a:prstGeom prst="line">
              <a:avLst/>
            </a:prstGeom>
            <a:noFill/>
            <a:ln w="9525">
              <a:solidFill>
                <a:srgbClr val="000000"/>
              </a:solidFill>
              <a:round/>
              <a:tailEnd type="triangle" w="med" len="med"/>
            </a:ln>
          </p:spPr>
          <p:txBody>
            <a:bodyPr/>
            <a:lstStyle/>
            <a:p>
              <a:endParaRPr lang="zh-CN" altLang="en-US"/>
            </a:p>
          </p:txBody>
        </p:sp>
        <p:sp>
          <p:nvSpPr>
            <p:cNvPr id="105487" name="Rectangle 16"/>
            <p:cNvSpPr>
              <a:spLocks noChangeArrowheads="1"/>
            </p:cNvSpPr>
            <p:nvPr/>
          </p:nvSpPr>
          <p:spPr bwMode="auto">
            <a:xfrm>
              <a:off x="3014" y="5453"/>
              <a:ext cx="1250" cy="416"/>
            </a:xfrm>
            <a:prstGeom prst="rect">
              <a:avLst/>
            </a:prstGeom>
            <a:solidFill>
              <a:srgbClr val="99FF33"/>
            </a:solidFill>
            <a:ln w="9525">
              <a:solidFill>
                <a:srgbClr val="000000"/>
              </a:solidFill>
              <a:miter lim="800000"/>
            </a:ln>
          </p:spPr>
          <p:txBody>
            <a:bodyPr/>
            <a:lstStyle/>
            <a:p>
              <a:pPr algn="just">
                <a:lnSpc>
                  <a:spcPct val="112000"/>
                </a:lnSpc>
              </a:pPr>
              <a:r>
                <a:rPr lang="zh-CN" altLang="en-US" sz="2000">
                  <a:latin typeface="Times New Roman" panose="02020603050405020304" pitchFamily="18" charset="0"/>
                </a:rPr>
                <a:t>鉴证业务准则</a:t>
              </a:r>
              <a:endParaRPr lang="zh-CN" altLang="en-US" sz="2000">
                <a:latin typeface="Times New Roman" panose="02020603050405020304" pitchFamily="18" charset="0"/>
              </a:endParaRPr>
            </a:p>
          </p:txBody>
        </p:sp>
        <p:sp>
          <p:nvSpPr>
            <p:cNvPr id="105488" name="Rectangle 17"/>
            <p:cNvSpPr>
              <a:spLocks noChangeArrowheads="1"/>
            </p:cNvSpPr>
            <p:nvPr/>
          </p:nvSpPr>
          <p:spPr bwMode="auto">
            <a:xfrm>
              <a:off x="6625" y="5453"/>
              <a:ext cx="1171" cy="418"/>
            </a:xfrm>
            <a:prstGeom prst="rect">
              <a:avLst/>
            </a:prstGeom>
            <a:solidFill>
              <a:srgbClr val="99FF33"/>
            </a:solidFill>
            <a:ln w="9525">
              <a:solidFill>
                <a:srgbClr val="000000"/>
              </a:solidFill>
              <a:miter lim="800000"/>
            </a:ln>
          </p:spPr>
          <p:txBody>
            <a:bodyPr wrap="none"/>
            <a:lstStyle/>
            <a:p>
              <a:pPr algn="just">
                <a:lnSpc>
                  <a:spcPct val="112000"/>
                </a:lnSpc>
              </a:pPr>
              <a:r>
                <a:rPr lang="zh-CN" altLang="en-US" sz="2000">
                  <a:latin typeface="Times New Roman" panose="02020603050405020304" pitchFamily="18" charset="0"/>
                </a:rPr>
                <a:t>相关服务准则</a:t>
              </a:r>
              <a:endParaRPr lang="zh-CN" altLang="en-US" sz="2000">
                <a:latin typeface="Times New Roman" panose="02020603050405020304" pitchFamily="18" charset="0"/>
              </a:endParaRPr>
            </a:p>
          </p:txBody>
        </p:sp>
        <p:sp>
          <p:nvSpPr>
            <p:cNvPr id="105489" name="Line 18"/>
            <p:cNvSpPr>
              <a:spLocks noChangeShapeType="1"/>
            </p:cNvSpPr>
            <p:nvPr/>
          </p:nvSpPr>
          <p:spPr bwMode="auto">
            <a:xfrm>
              <a:off x="3639" y="5884"/>
              <a:ext cx="2" cy="158"/>
            </a:xfrm>
            <a:prstGeom prst="line">
              <a:avLst/>
            </a:prstGeom>
            <a:noFill/>
            <a:ln w="9525">
              <a:solidFill>
                <a:srgbClr val="000000"/>
              </a:solidFill>
              <a:round/>
              <a:tailEnd type="triangle" w="med" len="med"/>
            </a:ln>
          </p:spPr>
          <p:txBody>
            <a:bodyPr/>
            <a:lstStyle/>
            <a:p>
              <a:endParaRPr lang="zh-CN" altLang="en-US"/>
            </a:p>
          </p:txBody>
        </p:sp>
        <p:sp>
          <p:nvSpPr>
            <p:cNvPr id="105490" name="Rectangle 19"/>
            <p:cNvSpPr>
              <a:spLocks noChangeArrowheads="1"/>
            </p:cNvSpPr>
            <p:nvPr/>
          </p:nvSpPr>
          <p:spPr bwMode="auto">
            <a:xfrm>
              <a:off x="2924" y="6047"/>
              <a:ext cx="1482" cy="417"/>
            </a:xfrm>
            <a:prstGeom prst="rect">
              <a:avLst/>
            </a:prstGeom>
            <a:solidFill>
              <a:srgbClr val="99FF33"/>
            </a:solidFill>
            <a:ln w="9525">
              <a:solidFill>
                <a:srgbClr val="000000"/>
              </a:solidFill>
              <a:miter lim="800000"/>
            </a:ln>
          </p:spPr>
          <p:txBody>
            <a:bodyPr wrap="none"/>
            <a:lstStyle/>
            <a:p>
              <a:pPr algn="just">
                <a:lnSpc>
                  <a:spcPct val="112000"/>
                </a:lnSpc>
              </a:pPr>
              <a:r>
                <a:rPr lang="zh-CN" altLang="en-US" sz="2000">
                  <a:latin typeface="Times New Roman" panose="02020603050405020304" pitchFamily="18" charset="0"/>
                </a:rPr>
                <a:t>鉴证业务基本准则</a:t>
              </a:r>
              <a:endParaRPr lang="zh-CN" altLang="en-US" sz="2000">
                <a:latin typeface="Times New Roman" panose="02020603050405020304" pitchFamily="18" charset="0"/>
              </a:endParaRPr>
            </a:p>
          </p:txBody>
        </p:sp>
        <p:sp>
          <p:nvSpPr>
            <p:cNvPr id="105491" name="Line 20"/>
            <p:cNvSpPr>
              <a:spLocks noChangeShapeType="1"/>
            </p:cNvSpPr>
            <p:nvPr/>
          </p:nvSpPr>
          <p:spPr bwMode="auto">
            <a:xfrm>
              <a:off x="3192" y="6640"/>
              <a:ext cx="2179" cy="3"/>
            </a:xfrm>
            <a:prstGeom prst="line">
              <a:avLst/>
            </a:prstGeom>
            <a:noFill/>
            <a:ln w="9525">
              <a:solidFill>
                <a:srgbClr val="000000"/>
              </a:solidFill>
              <a:round/>
            </a:ln>
          </p:spPr>
          <p:txBody>
            <a:bodyPr/>
            <a:lstStyle/>
            <a:p>
              <a:endParaRPr lang="zh-CN" altLang="en-US"/>
            </a:p>
          </p:txBody>
        </p:sp>
        <p:sp>
          <p:nvSpPr>
            <p:cNvPr id="105492" name="Line 21"/>
            <p:cNvSpPr>
              <a:spLocks noChangeShapeType="1"/>
            </p:cNvSpPr>
            <p:nvPr/>
          </p:nvSpPr>
          <p:spPr bwMode="auto">
            <a:xfrm>
              <a:off x="3639" y="6455"/>
              <a:ext cx="2" cy="158"/>
            </a:xfrm>
            <a:prstGeom prst="line">
              <a:avLst/>
            </a:prstGeom>
            <a:noFill/>
            <a:ln w="9525">
              <a:solidFill>
                <a:srgbClr val="000000"/>
              </a:solidFill>
              <a:round/>
              <a:tailEnd type="triangle" w="med" len="med"/>
            </a:ln>
          </p:spPr>
          <p:txBody>
            <a:bodyPr/>
            <a:lstStyle/>
            <a:p>
              <a:endParaRPr lang="zh-CN" altLang="en-US"/>
            </a:p>
          </p:txBody>
        </p:sp>
        <p:sp>
          <p:nvSpPr>
            <p:cNvPr id="105493" name="Line 22"/>
            <p:cNvSpPr>
              <a:spLocks noChangeShapeType="1"/>
            </p:cNvSpPr>
            <p:nvPr/>
          </p:nvSpPr>
          <p:spPr bwMode="auto">
            <a:xfrm>
              <a:off x="3192" y="6640"/>
              <a:ext cx="2" cy="158"/>
            </a:xfrm>
            <a:prstGeom prst="line">
              <a:avLst/>
            </a:prstGeom>
            <a:noFill/>
            <a:ln w="9525">
              <a:solidFill>
                <a:srgbClr val="000000"/>
              </a:solidFill>
              <a:round/>
              <a:tailEnd type="triangle" w="med" len="med"/>
            </a:ln>
          </p:spPr>
          <p:txBody>
            <a:bodyPr/>
            <a:lstStyle/>
            <a:p>
              <a:endParaRPr lang="zh-CN" altLang="en-US"/>
            </a:p>
          </p:txBody>
        </p:sp>
        <p:sp>
          <p:nvSpPr>
            <p:cNvPr id="105494" name="Rectangle 23"/>
            <p:cNvSpPr>
              <a:spLocks noChangeArrowheads="1"/>
            </p:cNvSpPr>
            <p:nvPr/>
          </p:nvSpPr>
          <p:spPr bwMode="auto">
            <a:xfrm>
              <a:off x="2745" y="6803"/>
              <a:ext cx="860" cy="418"/>
            </a:xfrm>
            <a:prstGeom prst="rect">
              <a:avLst/>
            </a:prstGeom>
            <a:solidFill>
              <a:srgbClr val="99FF33"/>
            </a:solidFill>
            <a:ln w="9525">
              <a:solidFill>
                <a:srgbClr val="000000"/>
              </a:solidFill>
              <a:miter lim="800000"/>
            </a:ln>
          </p:spPr>
          <p:txBody>
            <a:bodyPr wrap="none"/>
            <a:lstStyle/>
            <a:p>
              <a:pPr algn="just">
                <a:lnSpc>
                  <a:spcPct val="112000"/>
                </a:lnSpc>
              </a:pPr>
              <a:r>
                <a:rPr lang="zh-CN" altLang="en-US" sz="2000">
                  <a:latin typeface="Times New Roman" panose="02020603050405020304" pitchFamily="18" charset="0"/>
                </a:rPr>
                <a:t>审计准则</a:t>
              </a:r>
              <a:endParaRPr lang="zh-CN" altLang="en-US" sz="2000">
                <a:latin typeface="Times New Roman" panose="02020603050405020304" pitchFamily="18" charset="0"/>
              </a:endParaRPr>
            </a:p>
          </p:txBody>
        </p:sp>
        <p:sp>
          <p:nvSpPr>
            <p:cNvPr id="105495" name="Rectangle 24"/>
            <p:cNvSpPr>
              <a:spLocks noChangeArrowheads="1"/>
            </p:cNvSpPr>
            <p:nvPr/>
          </p:nvSpPr>
          <p:spPr bwMode="auto">
            <a:xfrm>
              <a:off x="3818" y="6821"/>
              <a:ext cx="860" cy="416"/>
            </a:xfrm>
            <a:prstGeom prst="rect">
              <a:avLst/>
            </a:prstGeom>
            <a:solidFill>
              <a:srgbClr val="99FF33"/>
            </a:solidFill>
            <a:ln w="9525">
              <a:solidFill>
                <a:srgbClr val="000000"/>
              </a:solidFill>
              <a:miter lim="800000"/>
            </a:ln>
          </p:spPr>
          <p:txBody>
            <a:bodyPr wrap="none"/>
            <a:lstStyle/>
            <a:p>
              <a:pPr algn="just">
                <a:lnSpc>
                  <a:spcPct val="112000"/>
                </a:lnSpc>
              </a:pPr>
              <a:r>
                <a:rPr lang="zh-CN" altLang="en-US" sz="2000">
                  <a:latin typeface="Times New Roman" panose="02020603050405020304" pitchFamily="18" charset="0"/>
                </a:rPr>
                <a:t>审阅准则</a:t>
              </a:r>
              <a:endParaRPr lang="zh-CN" altLang="en-US" sz="2000">
                <a:latin typeface="Times New Roman" panose="02020603050405020304" pitchFamily="18" charset="0"/>
              </a:endParaRPr>
            </a:p>
          </p:txBody>
        </p:sp>
        <p:sp>
          <p:nvSpPr>
            <p:cNvPr id="105496" name="Rectangle 25"/>
            <p:cNvSpPr>
              <a:spLocks noChangeArrowheads="1"/>
            </p:cNvSpPr>
            <p:nvPr/>
          </p:nvSpPr>
          <p:spPr bwMode="auto">
            <a:xfrm>
              <a:off x="4892" y="6817"/>
              <a:ext cx="1113" cy="593"/>
            </a:xfrm>
            <a:prstGeom prst="rect">
              <a:avLst/>
            </a:prstGeom>
            <a:solidFill>
              <a:srgbClr val="99FF33"/>
            </a:solidFill>
            <a:ln w="9525">
              <a:solidFill>
                <a:srgbClr val="000000"/>
              </a:solidFill>
              <a:miter lim="800000"/>
            </a:ln>
          </p:spPr>
          <p:txBody>
            <a:bodyPr/>
            <a:lstStyle/>
            <a:p>
              <a:pPr algn="just">
                <a:lnSpc>
                  <a:spcPct val="112000"/>
                </a:lnSpc>
              </a:pPr>
              <a:r>
                <a:rPr lang="zh-CN" altLang="en-US" sz="2000">
                  <a:latin typeface="Times New Roman" panose="02020603050405020304" pitchFamily="18" charset="0"/>
                </a:rPr>
                <a:t>其他鉴证</a:t>
              </a:r>
              <a:endParaRPr lang="zh-CN" altLang="en-US" sz="2000">
                <a:latin typeface="Times New Roman" panose="02020603050405020304" pitchFamily="18" charset="0"/>
              </a:endParaRPr>
            </a:p>
            <a:p>
              <a:pPr algn="just">
                <a:lnSpc>
                  <a:spcPct val="112000"/>
                </a:lnSpc>
              </a:pPr>
              <a:r>
                <a:rPr lang="zh-CN" altLang="en-US" sz="2000">
                  <a:latin typeface="Times New Roman" panose="02020603050405020304" pitchFamily="18" charset="0"/>
                </a:rPr>
                <a:t>业务准则</a:t>
              </a:r>
              <a:endParaRPr lang="zh-CN" altLang="en-US" sz="2000">
                <a:latin typeface="Times New Roman" panose="02020603050405020304" pitchFamily="18" charset="0"/>
              </a:endParaRPr>
            </a:p>
          </p:txBody>
        </p:sp>
        <p:sp>
          <p:nvSpPr>
            <p:cNvPr id="105497" name="Line 26"/>
            <p:cNvSpPr>
              <a:spLocks noChangeShapeType="1"/>
            </p:cNvSpPr>
            <p:nvPr/>
          </p:nvSpPr>
          <p:spPr bwMode="auto">
            <a:xfrm>
              <a:off x="4265" y="6654"/>
              <a:ext cx="2" cy="157"/>
            </a:xfrm>
            <a:prstGeom prst="line">
              <a:avLst/>
            </a:prstGeom>
            <a:noFill/>
            <a:ln w="9525">
              <a:solidFill>
                <a:srgbClr val="000000"/>
              </a:solidFill>
              <a:round/>
              <a:tailEnd type="triangle" w="med" len="med"/>
            </a:ln>
          </p:spPr>
          <p:txBody>
            <a:bodyPr/>
            <a:lstStyle/>
            <a:p>
              <a:endParaRPr lang="zh-CN" altLang="en-US"/>
            </a:p>
          </p:txBody>
        </p:sp>
        <p:sp>
          <p:nvSpPr>
            <p:cNvPr id="105498" name="Line 27"/>
            <p:cNvSpPr>
              <a:spLocks noChangeShapeType="1"/>
            </p:cNvSpPr>
            <p:nvPr/>
          </p:nvSpPr>
          <p:spPr bwMode="auto">
            <a:xfrm>
              <a:off x="5368" y="6654"/>
              <a:ext cx="1" cy="155"/>
            </a:xfrm>
            <a:prstGeom prst="line">
              <a:avLst/>
            </a:prstGeom>
            <a:noFill/>
            <a:ln w="9525">
              <a:solidFill>
                <a:srgbClr val="000000"/>
              </a:solidFill>
              <a:round/>
              <a:tailEnd type="triangle" w="med" len="med"/>
            </a:ln>
          </p:spPr>
          <p:txBody>
            <a:bodyPr/>
            <a:lstStyle/>
            <a:p>
              <a:endParaRPr lang="zh-CN" altLang="en-US"/>
            </a:p>
          </p:txBody>
        </p:sp>
        <p:sp>
          <p:nvSpPr>
            <p:cNvPr id="105499" name="Line 28"/>
            <p:cNvSpPr>
              <a:spLocks noChangeShapeType="1"/>
            </p:cNvSpPr>
            <p:nvPr/>
          </p:nvSpPr>
          <p:spPr bwMode="auto">
            <a:xfrm>
              <a:off x="6411" y="6023"/>
              <a:ext cx="1877" cy="1"/>
            </a:xfrm>
            <a:prstGeom prst="line">
              <a:avLst/>
            </a:prstGeom>
            <a:noFill/>
            <a:ln w="9525">
              <a:solidFill>
                <a:srgbClr val="000000"/>
              </a:solidFill>
              <a:round/>
            </a:ln>
          </p:spPr>
          <p:txBody>
            <a:bodyPr/>
            <a:lstStyle/>
            <a:p>
              <a:endParaRPr lang="zh-CN" altLang="en-US"/>
            </a:p>
          </p:txBody>
        </p:sp>
        <p:sp>
          <p:nvSpPr>
            <p:cNvPr id="105500" name="Rectangle 29"/>
            <p:cNvSpPr>
              <a:spLocks noChangeArrowheads="1"/>
            </p:cNvSpPr>
            <p:nvPr/>
          </p:nvSpPr>
          <p:spPr bwMode="auto">
            <a:xfrm>
              <a:off x="7930" y="6190"/>
              <a:ext cx="805" cy="417"/>
            </a:xfrm>
            <a:prstGeom prst="rect">
              <a:avLst/>
            </a:prstGeom>
            <a:solidFill>
              <a:srgbClr val="99FF33"/>
            </a:solidFill>
            <a:ln w="9525">
              <a:solidFill>
                <a:srgbClr val="000000"/>
              </a:solidFill>
              <a:miter lim="800000"/>
            </a:ln>
          </p:spPr>
          <p:txBody>
            <a:bodyPr/>
            <a:lstStyle/>
            <a:p>
              <a:pPr algn="just">
                <a:lnSpc>
                  <a:spcPct val="112000"/>
                </a:lnSpc>
              </a:pPr>
              <a:r>
                <a:rPr lang="en-US" altLang="zh-CN" sz="2000"/>
                <a:t>……</a:t>
              </a:r>
              <a:endParaRPr lang="en-US" altLang="zh-CN" sz="2000">
                <a:latin typeface="Times New Roman" panose="02020603050405020304" pitchFamily="18" charset="0"/>
              </a:endParaRPr>
            </a:p>
          </p:txBody>
        </p:sp>
        <p:sp>
          <p:nvSpPr>
            <p:cNvPr id="105501" name="Line 30"/>
            <p:cNvSpPr>
              <a:spLocks noChangeShapeType="1"/>
            </p:cNvSpPr>
            <p:nvPr/>
          </p:nvSpPr>
          <p:spPr bwMode="auto">
            <a:xfrm>
              <a:off x="7215" y="5884"/>
              <a:ext cx="2" cy="138"/>
            </a:xfrm>
            <a:prstGeom prst="line">
              <a:avLst/>
            </a:prstGeom>
            <a:noFill/>
            <a:ln w="9525">
              <a:solidFill>
                <a:srgbClr val="000000"/>
              </a:solidFill>
              <a:round/>
            </a:ln>
          </p:spPr>
          <p:txBody>
            <a:bodyPr/>
            <a:lstStyle/>
            <a:p>
              <a:endParaRPr lang="zh-CN" altLang="en-US"/>
            </a:p>
          </p:txBody>
        </p:sp>
        <p:sp>
          <p:nvSpPr>
            <p:cNvPr id="105502" name="Rectangle 31"/>
            <p:cNvSpPr>
              <a:spLocks noChangeArrowheads="1"/>
            </p:cNvSpPr>
            <p:nvPr/>
          </p:nvSpPr>
          <p:spPr bwMode="auto">
            <a:xfrm>
              <a:off x="5964" y="6190"/>
              <a:ext cx="860" cy="617"/>
            </a:xfrm>
            <a:prstGeom prst="rect">
              <a:avLst/>
            </a:prstGeom>
            <a:solidFill>
              <a:srgbClr val="99FF33"/>
            </a:solidFill>
            <a:ln w="9525">
              <a:solidFill>
                <a:srgbClr val="000000"/>
              </a:solidFill>
              <a:miter lim="800000"/>
            </a:ln>
          </p:spPr>
          <p:txBody>
            <a:bodyPr wrap="none"/>
            <a:lstStyle/>
            <a:p>
              <a:pPr algn="just">
                <a:lnSpc>
                  <a:spcPct val="112000"/>
                </a:lnSpc>
              </a:pPr>
              <a:r>
                <a:rPr lang="zh-CN" altLang="en-US" sz="2000">
                  <a:latin typeface="Times New Roman" panose="02020603050405020304" pitchFamily="18" charset="0"/>
                </a:rPr>
                <a:t>代  编</a:t>
              </a:r>
              <a:endParaRPr lang="zh-CN" altLang="en-US" sz="2000">
                <a:latin typeface="Times New Roman" panose="02020603050405020304" pitchFamily="18" charset="0"/>
              </a:endParaRPr>
            </a:p>
            <a:p>
              <a:pPr algn="just">
                <a:lnSpc>
                  <a:spcPct val="112000"/>
                </a:lnSpc>
              </a:pPr>
              <a:r>
                <a:rPr lang="zh-CN" altLang="en-US" sz="2000">
                  <a:latin typeface="Times New Roman" panose="02020603050405020304" pitchFamily="18" charset="0"/>
                </a:rPr>
                <a:t>财务信息</a:t>
              </a:r>
              <a:endParaRPr lang="zh-CN" altLang="en-US" sz="2000">
                <a:latin typeface="Times New Roman" panose="02020603050405020304" pitchFamily="18" charset="0"/>
              </a:endParaRPr>
            </a:p>
          </p:txBody>
        </p:sp>
        <p:sp>
          <p:nvSpPr>
            <p:cNvPr id="105503" name="Rectangle 32"/>
            <p:cNvSpPr>
              <a:spLocks noChangeArrowheads="1"/>
            </p:cNvSpPr>
            <p:nvPr/>
          </p:nvSpPr>
          <p:spPr bwMode="auto">
            <a:xfrm>
              <a:off x="6947" y="6190"/>
              <a:ext cx="860" cy="430"/>
            </a:xfrm>
            <a:prstGeom prst="rect">
              <a:avLst/>
            </a:prstGeom>
            <a:solidFill>
              <a:srgbClr val="99FF33"/>
            </a:solidFill>
            <a:ln w="9525">
              <a:solidFill>
                <a:srgbClr val="000000"/>
              </a:solidFill>
              <a:miter lim="800000"/>
            </a:ln>
          </p:spPr>
          <p:txBody>
            <a:bodyPr wrap="none"/>
            <a:lstStyle/>
            <a:p>
              <a:pPr algn="just">
                <a:lnSpc>
                  <a:spcPct val="112000"/>
                </a:lnSpc>
              </a:pPr>
              <a:r>
                <a:rPr lang="zh-CN" altLang="en-US" sz="2000">
                  <a:latin typeface="Times New Roman" panose="02020603050405020304" pitchFamily="18" charset="0"/>
                </a:rPr>
                <a:t>商定程序</a:t>
              </a:r>
              <a:endParaRPr lang="zh-CN" altLang="en-US" sz="2000">
                <a:latin typeface="Times New Roman" panose="02020603050405020304" pitchFamily="18" charset="0"/>
              </a:endParaRPr>
            </a:p>
          </p:txBody>
        </p:sp>
        <p:sp>
          <p:nvSpPr>
            <p:cNvPr id="105504" name="Line 33"/>
            <p:cNvSpPr>
              <a:spLocks noChangeShapeType="1"/>
            </p:cNvSpPr>
            <p:nvPr/>
          </p:nvSpPr>
          <p:spPr bwMode="auto">
            <a:xfrm>
              <a:off x="6411" y="6037"/>
              <a:ext cx="1" cy="158"/>
            </a:xfrm>
            <a:prstGeom prst="line">
              <a:avLst/>
            </a:prstGeom>
            <a:noFill/>
            <a:ln w="9525">
              <a:solidFill>
                <a:srgbClr val="000000"/>
              </a:solidFill>
              <a:round/>
              <a:tailEnd type="triangle" w="med" len="med"/>
            </a:ln>
          </p:spPr>
          <p:txBody>
            <a:bodyPr/>
            <a:lstStyle/>
            <a:p>
              <a:endParaRPr lang="zh-CN" altLang="en-US"/>
            </a:p>
          </p:txBody>
        </p:sp>
        <p:sp>
          <p:nvSpPr>
            <p:cNvPr id="105505" name="Line 34"/>
            <p:cNvSpPr>
              <a:spLocks noChangeShapeType="1"/>
            </p:cNvSpPr>
            <p:nvPr/>
          </p:nvSpPr>
          <p:spPr bwMode="auto">
            <a:xfrm>
              <a:off x="7217" y="6023"/>
              <a:ext cx="1" cy="158"/>
            </a:xfrm>
            <a:prstGeom prst="line">
              <a:avLst/>
            </a:prstGeom>
            <a:noFill/>
            <a:ln w="9525">
              <a:solidFill>
                <a:srgbClr val="000000"/>
              </a:solidFill>
              <a:round/>
              <a:tailEnd type="triangle" w="med" len="med"/>
            </a:ln>
          </p:spPr>
          <p:txBody>
            <a:bodyPr/>
            <a:lstStyle/>
            <a:p>
              <a:endParaRPr lang="zh-CN" altLang="en-US"/>
            </a:p>
          </p:txBody>
        </p:sp>
        <p:sp>
          <p:nvSpPr>
            <p:cNvPr id="105506" name="Line 35"/>
            <p:cNvSpPr>
              <a:spLocks noChangeShapeType="1"/>
            </p:cNvSpPr>
            <p:nvPr/>
          </p:nvSpPr>
          <p:spPr bwMode="auto">
            <a:xfrm>
              <a:off x="8288" y="6023"/>
              <a:ext cx="1" cy="158"/>
            </a:xfrm>
            <a:prstGeom prst="line">
              <a:avLst/>
            </a:prstGeom>
            <a:noFill/>
            <a:ln w="9525">
              <a:solidFill>
                <a:srgbClr val="000000"/>
              </a:solidFill>
              <a:round/>
              <a:tailEnd type="triangle" w="med" len="med"/>
            </a:ln>
          </p:spPr>
          <p:txBody>
            <a:bodyPr/>
            <a:lstStyle/>
            <a:p>
              <a:endParaRPr lang="zh-CN" altLang="en-US"/>
            </a:p>
          </p:txBody>
        </p:sp>
      </p:grpSp>
    </p:spTree>
  </p:cSld>
  <p:clrMapOvr>
    <a:masterClrMapping/>
  </p:clrMapOvr>
  <p:transition spd="slow" advTm="2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112644"/>
                                        </p:tgtEl>
                                        <p:attrNameLst>
                                          <p:attrName>style.visibility</p:attrName>
                                        </p:attrNameLst>
                                      </p:cBhvr>
                                      <p:to>
                                        <p:strVal val="visible"/>
                                      </p:to>
                                    </p:set>
                                    <p:animEffect transition="in" filter="fade">
                                      <p:cBhvr>
                                        <p:cTn id="7" dur="770" decel="100000"/>
                                        <p:tgtEl>
                                          <p:spTgt spid="112644"/>
                                        </p:tgtEl>
                                      </p:cBhvr>
                                    </p:animEffect>
                                    <p:animScale>
                                      <p:cBhvr>
                                        <p:cTn id="8" dur="770" decel="100000"/>
                                        <p:tgtEl>
                                          <p:spTgt spid="112644"/>
                                        </p:tgtEl>
                                      </p:cBhvr>
                                      <p:from x="10000" y="10000"/>
                                      <p:to x="200000" y="450000"/>
                                    </p:animScale>
                                    <p:animScale>
                                      <p:cBhvr>
                                        <p:cTn id="9" dur="1230" accel="100000" fill="hold">
                                          <p:stCondLst>
                                            <p:cond delay="770"/>
                                          </p:stCondLst>
                                        </p:cTn>
                                        <p:tgtEl>
                                          <p:spTgt spid="112644"/>
                                        </p:tgtEl>
                                      </p:cBhvr>
                                      <p:from x="200000" y="450000"/>
                                      <p:to x="100000" y="100000"/>
                                    </p:animScale>
                                    <p:set>
                                      <p:cBhvr>
                                        <p:cTn id="10" dur="770" fill="hold"/>
                                        <p:tgtEl>
                                          <p:spTgt spid="112644"/>
                                        </p:tgtEl>
                                        <p:attrNameLst>
                                          <p:attrName>ppt_x</p:attrName>
                                        </p:attrNameLst>
                                      </p:cBhvr>
                                      <p:to>
                                        <p:strVal val="(0.5)"/>
                                      </p:to>
                                    </p:set>
                                    <p:anim from="(0.5)" to="(#ppt_x)" calcmode="lin" valueType="num">
                                      <p:cBhvr>
                                        <p:cTn id="11" dur="1230" accel="100000" fill="hold">
                                          <p:stCondLst>
                                            <p:cond delay="770"/>
                                          </p:stCondLst>
                                        </p:cTn>
                                        <p:tgtEl>
                                          <p:spTgt spid="112644"/>
                                        </p:tgtEl>
                                        <p:attrNameLst>
                                          <p:attrName>ppt_x</p:attrName>
                                        </p:attrNameLst>
                                      </p:cBhvr>
                                    </p:anim>
                                    <p:set>
                                      <p:cBhvr>
                                        <p:cTn id="12" dur="770" fill="hold"/>
                                        <p:tgtEl>
                                          <p:spTgt spid="112644"/>
                                        </p:tgtEl>
                                        <p:attrNameLst>
                                          <p:attrName>ppt_y</p:attrName>
                                        </p:attrNameLst>
                                      </p:cBhvr>
                                      <p:to>
                                        <p:strVal val="(#ppt_y+0.4)"/>
                                      </p:to>
                                    </p:set>
                                    <p:anim from="(#ppt_y+0.4)" to="(#ppt_y)" calcmode="lin" valueType="num">
                                      <p:cBhvr>
                                        <p:cTn id="13" dur="1230" accel="100000" fill="hold">
                                          <p:stCondLst>
                                            <p:cond delay="770"/>
                                          </p:stCondLst>
                                        </p:cTn>
                                        <p:tgtEl>
                                          <p:spTgt spid="112644"/>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4" grpId="0"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911225" y="836613"/>
            <a:ext cx="10009188" cy="1570037"/>
            <a:chOff x="946620" y="1670343"/>
            <a:chExt cx="10153650" cy="1374238"/>
          </a:xfrm>
        </p:grpSpPr>
        <p:grpSp>
          <p:nvGrpSpPr>
            <p:cNvPr id="106505"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203" cy="28875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106509"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106506" name="TextBox 90"/>
            <p:cNvSpPr txBox="1">
              <a:spLocks noChangeArrowheads="1"/>
            </p:cNvSpPr>
            <p:nvPr/>
          </p:nvSpPr>
          <p:spPr bwMode="auto">
            <a:xfrm>
              <a:off x="1582733" y="1696744"/>
              <a:ext cx="9517537" cy="480775"/>
            </a:xfrm>
            <a:prstGeom prst="rect">
              <a:avLst/>
            </a:prstGeom>
            <a:noFill/>
            <a:ln w="9525">
              <a:noFill/>
              <a:miter lim="800000"/>
            </a:ln>
          </p:spPr>
          <p:txBody>
            <a:bodyPr lIns="182843" tIns="91422" rIns="182843" bIns="91422">
              <a:spAutoFit/>
            </a:bodyPr>
            <a:lstStyle/>
            <a:p>
              <a:r>
                <a:rPr lang="zh-CN" altLang="en-US" sz="2400" b="1">
                  <a:solidFill>
                    <a:srgbClr val="F79646"/>
                  </a:solidFill>
                </a:rPr>
                <a:t>二、合理使用审计依据</a:t>
              </a:r>
              <a:endParaRPr lang="zh-CN" altLang="en-US" sz="2400" b="1">
                <a:solidFill>
                  <a:srgbClr val="F79646"/>
                </a:solidFill>
              </a:endParaRPr>
            </a:p>
          </p:txBody>
        </p:sp>
        <p:sp>
          <p:nvSpPr>
            <p:cNvPr id="106507" name="TextBox 89"/>
            <p:cNvSpPr txBox="1">
              <a:spLocks noChangeArrowheads="1"/>
            </p:cNvSpPr>
            <p:nvPr/>
          </p:nvSpPr>
          <p:spPr bwMode="auto">
            <a:xfrm>
              <a:off x="1582733" y="2602713"/>
              <a:ext cx="9517537" cy="441868"/>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培养审计素质</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3677" name="内容占位符 2"/>
          <p:cNvSpPr/>
          <p:nvPr/>
        </p:nvSpPr>
        <p:spPr bwMode="auto">
          <a:xfrm>
            <a:off x="566738" y="1752600"/>
            <a:ext cx="10280650" cy="4267200"/>
          </a:xfrm>
          <a:prstGeom prst="rect">
            <a:avLst/>
          </a:prstGeom>
          <a:noFill/>
          <a:ln w="9525">
            <a:noFill/>
            <a:miter lim="800000"/>
          </a:ln>
        </p:spPr>
        <p:txBody>
          <a:bodyPr/>
          <a:lstStyle/>
          <a:p>
            <a:pPr marL="469900" indent="-469900">
              <a:spcBef>
                <a:spcPct val="20000"/>
              </a:spcBef>
              <a:buFont typeface="Arial" panose="020B0604020202020204" pitchFamily="34" charset="0"/>
              <a:buChar char="•"/>
              <a:defRPr/>
            </a:pPr>
            <a:r>
              <a:rPr lang="zh-CN" altLang="en-US" sz="2800" b="1">
                <a:solidFill>
                  <a:srgbClr val="660066"/>
                </a:solidFill>
                <a:effectLst>
                  <a:outerShdw blurRad="38100" dist="38100" dir="2700000" algn="tl">
                    <a:srgbClr val="C0C0C0"/>
                  </a:outerShdw>
                </a:effectLst>
                <a:latin typeface="Calibri" panose="020F0502020204030204" pitchFamily="34" charset="0"/>
              </a:rPr>
              <a:t>（一）审计依据的涵义及其内容结构</a:t>
            </a:r>
            <a:endParaRPr lang="zh-CN" altLang="en-US" sz="2800" b="1">
              <a:solidFill>
                <a:srgbClr val="660066"/>
              </a:solidFill>
              <a:effectLst>
                <a:outerShdw blurRad="38100" dist="38100" dir="2700000" algn="tl">
                  <a:srgbClr val="C0C0C0"/>
                </a:outerShdw>
              </a:effectLst>
              <a:latin typeface="Calibri" panose="020F0502020204030204" pitchFamily="34" charset="0"/>
            </a:endParaRPr>
          </a:p>
        </p:txBody>
      </p:sp>
      <p:sp>
        <p:nvSpPr>
          <p:cNvPr id="106504" name="内容占位符 2"/>
          <p:cNvSpPr/>
          <p:nvPr/>
        </p:nvSpPr>
        <p:spPr bwMode="auto">
          <a:xfrm>
            <a:off x="1127125" y="2492375"/>
            <a:ext cx="9432925" cy="3646488"/>
          </a:xfrm>
          <a:prstGeom prst="rect">
            <a:avLst/>
          </a:prstGeom>
          <a:noFill/>
          <a:ln w="9525">
            <a:noFill/>
            <a:miter lim="800000"/>
          </a:ln>
        </p:spPr>
        <p:txBody>
          <a:bodyPr/>
          <a:lstStyle/>
          <a:p>
            <a:pPr marL="469900" indent="-469900">
              <a:spcBef>
                <a:spcPct val="20000"/>
              </a:spcBef>
              <a:buFont typeface="Arial" panose="020B0604020202020204" pitchFamily="34" charset="0"/>
              <a:buChar char="•"/>
            </a:pPr>
            <a:r>
              <a:rPr lang="zh-CN" altLang="zh-CN" sz="3200" b="1">
                <a:latin typeface="Calibri" panose="020F0502020204030204" pitchFamily="34" charset="0"/>
              </a:rPr>
              <a:t>审计依据的涵义</a:t>
            </a:r>
            <a:endParaRPr lang="zh-CN" altLang="zh-CN" sz="3200">
              <a:latin typeface="Calibri" panose="020F0502020204030204" pitchFamily="34" charset="0"/>
            </a:endParaRPr>
          </a:p>
          <a:p>
            <a:pPr marL="469900" indent="-469900">
              <a:spcBef>
                <a:spcPct val="20000"/>
              </a:spcBef>
              <a:buFont typeface="Arial" panose="020B0604020202020204" pitchFamily="34" charset="0"/>
              <a:buChar char="•"/>
            </a:pPr>
            <a:r>
              <a:rPr lang="zh-CN" altLang="en-US" sz="2800">
                <a:latin typeface="Calibri" panose="020F0502020204030204" pitchFamily="34" charset="0"/>
                <a:ea typeface="楷体" panose="02010609060101010101" pitchFamily="49" charset="-122"/>
              </a:rPr>
              <a:t>        </a:t>
            </a:r>
            <a:r>
              <a:rPr lang="zh-CN" altLang="zh-CN" sz="2800">
                <a:latin typeface="Calibri" panose="020F0502020204030204" pitchFamily="34" charset="0"/>
                <a:ea typeface="楷体" panose="02010609060101010101" pitchFamily="49" charset="-122"/>
              </a:rPr>
              <a:t>审计依据是指审计人员在审计中判断是非、优劣的准绳。它既是审计人员对所查明的事实进行评价和判断、据以提出审计意见和建议、作出审计结论的依据，也是被审计单位进行经济活动必须遵循的规范。</a:t>
            </a:r>
            <a:endParaRPr lang="zh-CN" altLang="zh-CN" sz="2800">
              <a:latin typeface="Calibri" panose="020F0502020204030204" pitchFamily="34" charset="0"/>
              <a:ea typeface="楷体" panose="02010609060101010101" pitchFamily="49" charset="-122"/>
            </a:endParaRPr>
          </a:p>
          <a:p>
            <a:pPr marL="469900" indent="-469900">
              <a:spcBef>
                <a:spcPct val="20000"/>
              </a:spcBef>
              <a:buFont typeface="Arial" panose="020B0604020202020204" pitchFamily="34" charset="0"/>
              <a:buNone/>
            </a:pPr>
            <a:endParaRPr lang="zh-CN" altLang="en-US" sz="2800">
              <a:latin typeface="Calibri" panose="020F0502020204030204" pitchFamily="34" charset="0"/>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911225" y="836613"/>
            <a:ext cx="10009188" cy="1570037"/>
            <a:chOff x="946620" y="1670343"/>
            <a:chExt cx="10153650" cy="1374238"/>
          </a:xfrm>
        </p:grpSpPr>
        <p:grpSp>
          <p:nvGrpSpPr>
            <p:cNvPr id="108553"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203" cy="28875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108557"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108554" name="TextBox 90"/>
            <p:cNvSpPr txBox="1">
              <a:spLocks noChangeArrowheads="1"/>
            </p:cNvSpPr>
            <p:nvPr/>
          </p:nvSpPr>
          <p:spPr bwMode="auto">
            <a:xfrm>
              <a:off x="1582733" y="1696744"/>
              <a:ext cx="9517537" cy="480775"/>
            </a:xfrm>
            <a:prstGeom prst="rect">
              <a:avLst/>
            </a:prstGeom>
            <a:noFill/>
            <a:ln w="9525">
              <a:noFill/>
              <a:miter lim="800000"/>
            </a:ln>
          </p:spPr>
          <p:txBody>
            <a:bodyPr lIns="182843" tIns="91422" rIns="182843" bIns="91422">
              <a:spAutoFit/>
            </a:bodyPr>
            <a:lstStyle/>
            <a:p>
              <a:r>
                <a:rPr lang="zh-CN" altLang="en-US" sz="2400" b="1">
                  <a:solidFill>
                    <a:srgbClr val="F79646"/>
                  </a:solidFill>
                </a:rPr>
                <a:t>二、合理使用审计依据</a:t>
              </a:r>
              <a:endParaRPr lang="zh-CN" altLang="en-US" sz="2400" b="1">
                <a:solidFill>
                  <a:srgbClr val="F79646"/>
                </a:solidFill>
              </a:endParaRPr>
            </a:p>
          </p:txBody>
        </p:sp>
        <p:sp>
          <p:nvSpPr>
            <p:cNvPr id="108555" name="TextBox 89"/>
            <p:cNvSpPr txBox="1">
              <a:spLocks noChangeArrowheads="1"/>
            </p:cNvSpPr>
            <p:nvPr/>
          </p:nvSpPr>
          <p:spPr bwMode="auto">
            <a:xfrm>
              <a:off x="1582733" y="2602713"/>
              <a:ext cx="9517537" cy="441868"/>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培养审计素质</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5725" name="内容占位符 2"/>
          <p:cNvSpPr/>
          <p:nvPr/>
        </p:nvSpPr>
        <p:spPr bwMode="auto">
          <a:xfrm>
            <a:off x="550863" y="1773238"/>
            <a:ext cx="10280650" cy="4751387"/>
          </a:xfrm>
          <a:prstGeom prst="rect">
            <a:avLst/>
          </a:prstGeom>
          <a:noFill/>
          <a:ln w="9525">
            <a:noFill/>
            <a:miter lim="800000"/>
          </a:ln>
        </p:spPr>
        <p:txBody>
          <a:bodyPr/>
          <a:lstStyle/>
          <a:p>
            <a:pPr marL="469900" indent="-469900">
              <a:spcBef>
                <a:spcPct val="20000"/>
              </a:spcBef>
              <a:buFont typeface="Arial" panose="020B0604020202020204" pitchFamily="34" charset="0"/>
              <a:buChar char="•"/>
              <a:defRPr/>
            </a:pPr>
            <a:r>
              <a:rPr lang="zh-CN" altLang="en-US" sz="2800" b="1">
                <a:solidFill>
                  <a:srgbClr val="660066"/>
                </a:solidFill>
                <a:effectLst>
                  <a:outerShdw blurRad="38100" dist="38100" dir="2700000" algn="tl">
                    <a:srgbClr val="C0C0C0"/>
                  </a:outerShdw>
                </a:effectLst>
                <a:latin typeface="Calibri" panose="020F0502020204030204" pitchFamily="34" charset="0"/>
              </a:rPr>
              <a:t>（一）审计依据的涵义及其内容结构</a:t>
            </a:r>
            <a:endParaRPr lang="zh-CN" altLang="en-US" sz="2800" b="1">
              <a:solidFill>
                <a:srgbClr val="660066"/>
              </a:solidFill>
              <a:effectLst>
                <a:outerShdw blurRad="38100" dist="38100" dir="2700000" algn="tl">
                  <a:srgbClr val="C0C0C0"/>
                </a:outerShdw>
              </a:effectLst>
              <a:latin typeface="Calibri" panose="020F0502020204030204" pitchFamily="34" charset="0"/>
            </a:endParaRPr>
          </a:p>
        </p:txBody>
      </p:sp>
      <p:sp>
        <p:nvSpPr>
          <p:cNvPr id="108552" name="内容占位符 2"/>
          <p:cNvSpPr/>
          <p:nvPr/>
        </p:nvSpPr>
        <p:spPr bwMode="auto">
          <a:xfrm>
            <a:off x="1270000" y="2349500"/>
            <a:ext cx="8001000" cy="4267200"/>
          </a:xfrm>
          <a:prstGeom prst="rect">
            <a:avLst/>
          </a:prstGeom>
          <a:noFill/>
          <a:ln w="9525">
            <a:noFill/>
            <a:miter lim="800000"/>
          </a:ln>
        </p:spPr>
        <p:txBody>
          <a:bodyPr/>
          <a:lstStyle/>
          <a:p>
            <a:pPr marL="469900" indent="-469900">
              <a:spcBef>
                <a:spcPct val="20000"/>
              </a:spcBef>
              <a:buFont typeface="Arial" panose="020B0604020202020204" pitchFamily="34" charset="0"/>
              <a:buChar char="•"/>
            </a:pPr>
            <a:r>
              <a:rPr lang="zh-CN" altLang="zh-CN" sz="2800" b="1">
                <a:latin typeface="楷体" panose="02010609060101010101" pitchFamily="49" charset="-122"/>
                <a:ea typeface="楷体" panose="02010609060101010101" pitchFamily="49" charset="-122"/>
              </a:rPr>
              <a:t>审计依据的内容结构：</a:t>
            </a:r>
            <a:endParaRPr lang="zh-CN" altLang="en-US" sz="2800" b="1">
              <a:latin typeface="楷体" panose="02010609060101010101" pitchFamily="49" charset="-122"/>
              <a:ea typeface="楷体" panose="02010609060101010101" pitchFamily="49" charset="-122"/>
            </a:endParaRPr>
          </a:p>
          <a:p>
            <a:pPr marL="469900" indent="-469900">
              <a:spcBef>
                <a:spcPct val="20000"/>
              </a:spcBef>
              <a:buFont typeface="Arial" panose="020B0604020202020204" pitchFamily="34" charset="0"/>
              <a:buChar char="•"/>
            </a:pPr>
            <a:r>
              <a:rPr lang="zh-CN" altLang="zh-CN" sz="2800">
                <a:latin typeface="楷体" panose="02010609060101010101" pitchFamily="49" charset="-122"/>
                <a:ea typeface="楷体" panose="02010609060101010101" pitchFamily="49" charset="-122"/>
              </a:rPr>
              <a:t>审计依据按来源不同</a:t>
            </a:r>
            <a:r>
              <a:rPr lang="zh-CN" altLang="en-US" sz="2800">
                <a:latin typeface="楷体" panose="02010609060101010101" pitchFamily="49" charset="-122"/>
                <a:ea typeface="楷体" panose="02010609060101010101" pitchFamily="49" charset="-122"/>
              </a:rPr>
              <a:t>，</a:t>
            </a:r>
            <a:r>
              <a:rPr lang="zh-CN" altLang="zh-CN" sz="2800">
                <a:latin typeface="楷体" panose="02010609060101010101" pitchFamily="49" charset="-122"/>
                <a:ea typeface="楷体" panose="02010609060101010101" pitchFamily="49" charset="-122"/>
              </a:rPr>
              <a:t>可分为：</a:t>
            </a:r>
            <a:endParaRPr lang="zh-CN" altLang="en-US" sz="2800">
              <a:latin typeface="楷体" panose="02010609060101010101" pitchFamily="49" charset="-122"/>
              <a:ea typeface="楷体" panose="02010609060101010101" pitchFamily="49" charset="-122"/>
            </a:endParaRPr>
          </a:p>
          <a:p>
            <a:pPr marL="469900" indent="-469900">
              <a:spcBef>
                <a:spcPct val="20000"/>
              </a:spcBef>
              <a:buFont typeface="Arial" panose="020B0604020202020204" pitchFamily="34" charset="0"/>
              <a:buNone/>
            </a:pPr>
            <a:r>
              <a:rPr lang="zh-CN" altLang="en-US" sz="2800">
                <a:latin typeface="楷体" panose="02010609060101010101" pitchFamily="49" charset="-122"/>
                <a:ea typeface="楷体" panose="02010609060101010101" pitchFamily="49" charset="-122"/>
              </a:rPr>
              <a:t>            </a:t>
            </a:r>
            <a:r>
              <a:rPr lang="zh-CN" altLang="zh-CN" sz="2800">
                <a:latin typeface="楷体" panose="02010609060101010101" pitchFamily="49" charset="-122"/>
                <a:ea typeface="楷体" panose="02010609060101010101" pitchFamily="49" charset="-122"/>
              </a:rPr>
              <a:t>外部审计依据</a:t>
            </a:r>
            <a:endParaRPr lang="zh-CN" altLang="en-US" sz="2800">
              <a:latin typeface="楷体" panose="02010609060101010101" pitchFamily="49" charset="-122"/>
              <a:ea typeface="楷体" panose="02010609060101010101" pitchFamily="49" charset="-122"/>
            </a:endParaRPr>
          </a:p>
          <a:p>
            <a:pPr marL="469900" indent="-469900">
              <a:spcBef>
                <a:spcPct val="20000"/>
              </a:spcBef>
              <a:buFont typeface="Arial" panose="020B0604020202020204" pitchFamily="34" charset="0"/>
              <a:buNone/>
            </a:pPr>
            <a:r>
              <a:rPr lang="zh-CN" altLang="en-US" sz="2800">
                <a:latin typeface="楷体" panose="02010609060101010101" pitchFamily="49" charset="-122"/>
                <a:ea typeface="楷体" panose="02010609060101010101" pitchFamily="49" charset="-122"/>
              </a:rPr>
              <a:t>            </a:t>
            </a:r>
            <a:r>
              <a:rPr lang="zh-CN" altLang="zh-CN" sz="2800">
                <a:latin typeface="楷体" panose="02010609060101010101" pitchFamily="49" charset="-122"/>
                <a:ea typeface="楷体" panose="02010609060101010101" pitchFamily="49" charset="-122"/>
              </a:rPr>
              <a:t>内部审计依据。</a:t>
            </a:r>
            <a:endParaRPr lang="zh-CN" altLang="en-US" sz="28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Char char="•"/>
            </a:pPr>
            <a:r>
              <a:rPr lang="zh-CN" altLang="en-US" sz="2800">
                <a:latin typeface="楷体" panose="02010609060101010101" pitchFamily="49" charset="-122"/>
                <a:ea typeface="楷体" panose="02010609060101010101" pitchFamily="49" charset="-122"/>
              </a:rPr>
              <a:t>审计依据按其性质和内容，可分为：</a:t>
            </a:r>
            <a:endParaRPr lang="zh-CN" altLang="en-US" sz="28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None/>
            </a:pPr>
            <a:r>
              <a:rPr lang="zh-CN" altLang="en-US" sz="2800">
                <a:latin typeface="楷体" panose="02010609060101010101" pitchFamily="49" charset="-122"/>
                <a:ea typeface="楷体" panose="02010609060101010101" pitchFamily="49" charset="-122"/>
              </a:rPr>
              <a:t>            法律和行政法规</a:t>
            </a:r>
            <a:endParaRPr lang="zh-CN" altLang="en-US" sz="28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None/>
            </a:pPr>
            <a:r>
              <a:rPr lang="zh-CN" altLang="en-US" sz="2800">
                <a:latin typeface="楷体" panose="02010609060101010101" pitchFamily="49" charset="-122"/>
                <a:ea typeface="楷体" panose="02010609060101010101" pitchFamily="49" charset="-122"/>
              </a:rPr>
              <a:t>            规章制度</a:t>
            </a:r>
            <a:endParaRPr lang="zh-CN" altLang="en-US" sz="2800">
              <a:latin typeface="楷体" panose="02010609060101010101" pitchFamily="49" charset="-122"/>
              <a:ea typeface="楷体" panose="02010609060101010101" pitchFamily="49" charset="-122"/>
            </a:endParaRPr>
          </a:p>
          <a:p>
            <a:pPr marL="469900" indent="-469900" eaLnBrk="0" hangingPunct="0">
              <a:spcBef>
                <a:spcPct val="20000"/>
              </a:spcBef>
              <a:buFont typeface="Arial" panose="020B0604020202020204" pitchFamily="34" charset="0"/>
              <a:buNone/>
            </a:pPr>
            <a:r>
              <a:rPr lang="zh-CN" altLang="en-US" sz="2800">
                <a:latin typeface="楷体" panose="02010609060101010101" pitchFamily="49" charset="-122"/>
                <a:ea typeface="楷体" panose="02010609060101010101" pitchFamily="49" charset="-122"/>
              </a:rPr>
              <a:t>            预算、计划和经济合同 </a:t>
            </a:r>
            <a:endParaRPr lang="zh-CN" altLang="en-US" sz="2800">
              <a:latin typeface="楷体" panose="02010609060101010101" pitchFamily="49" charset="-122"/>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911225" y="836613"/>
            <a:ext cx="10009188" cy="1570037"/>
            <a:chOff x="946620" y="1670343"/>
            <a:chExt cx="10153650" cy="1374238"/>
          </a:xfrm>
        </p:grpSpPr>
        <p:grpSp>
          <p:nvGrpSpPr>
            <p:cNvPr id="110601"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203" cy="28875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110605"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110602" name="TextBox 90"/>
            <p:cNvSpPr txBox="1">
              <a:spLocks noChangeArrowheads="1"/>
            </p:cNvSpPr>
            <p:nvPr/>
          </p:nvSpPr>
          <p:spPr bwMode="auto">
            <a:xfrm>
              <a:off x="1582733" y="1696744"/>
              <a:ext cx="9517537" cy="480775"/>
            </a:xfrm>
            <a:prstGeom prst="rect">
              <a:avLst/>
            </a:prstGeom>
            <a:noFill/>
            <a:ln w="9525">
              <a:noFill/>
              <a:miter lim="800000"/>
            </a:ln>
          </p:spPr>
          <p:txBody>
            <a:bodyPr lIns="182843" tIns="91422" rIns="182843" bIns="91422">
              <a:spAutoFit/>
            </a:bodyPr>
            <a:lstStyle/>
            <a:p>
              <a:r>
                <a:rPr lang="zh-CN" altLang="en-US" sz="2400" b="1">
                  <a:solidFill>
                    <a:srgbClr val="F79646"/>
                  </a:solidFill>
                </a:rPr>
                <a:t>二、合理使用审计依据</a:t>
              </a:r>
              <a:endParaRPr lang="zh-CN" altLang="en-US" sz="2400" b="1">
                <a:solidFill>
                  <a:srgbClr val="F79646"/>
                </a:solidFill>
              </a:endParaRPr>
            </a:p>
          </p:txBody>
        </p:sp>
        <p:sp>
          <p:nvSpPr>
            <p:cNvPr id="110603" name="TextBox 89"/>
            <p:cNvSpPr txBox="1">
              <a:spLocks noChangeArrowheads="1"/>
            </p:cNvSpPr>
            <p:nvPr/>
          </p:nvSpPr>
          <p:spPr bwMode="auto">
            <a:xfrm>
              <a:off x="1582733" y="2602713"/>
              <a:ext cx="9517537" cy="441868"/>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培养审计素质</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9821" name="内容占位符 2"/>
          <p:cNvSpPr/>
          <p:nvPr/>
        </p:nvSpPr>
        <p:spPr bwMode="auto">
          <a:xfrm>
            <a:off x="550863" y="1773238"/>
            <a:ext cx="10280650" cy="4267200"/>
          </a:xfrm>
          <a:prstGeom prst="rect">
            <a:avLst/>
          </a:prstGeom>
          <a:noFill/>
          <a:ln w="9525">
            <a:noFill/>
            <a:miter lim="800000"/>
          </a:ln>
        </p:spPr>
        <p:txBody>
          <a:bodyPr/>
          <a:lstStyle/>
          <a:p>
            <a:pPr marL="469900" indent="-469900">
              <a:spcBef>
                <a:spcPct val="20000"/>
              </a:spcBef>
              <a:buFont typeface="Arial" panose="020B0604020202020204" pitchFamily="34" charset="0"/>
              <a:buChar char="•"/>
              <a:defRPr/>
            </a:pPr>
            <a:r>
              <a:rPr lang="zh-CN" altLang="en-US" sz="2800" b="1">
                <a:solidFill>
                  <a:srgbClr val="660066"/>
                </a:solidFill>
                <a:effectLst>
                  <a:outerShdw blurRad="38100" dist="38100" dir="2700000" algn="tl">
                    <a:srgbClr val="C0C0C0"/>
                  </a:outerShdw>
                </a:effectLst>
                <a:latin typeface="Calibri" panose="020F0502020204030204" pitchFamily="34" charset="0"/>
              </a:rPr>
              <a:t>（一）审计依据的涵义及其内容结构</a:t>
            </a:r>
            <a:endParaRPr lang="zh-CN" altLang="en-US" sz="2800" b="1">
              <a:solidFill>
                <a:srgbClr val="660066"/>
              </a:solidFill>
              <a:effectLst>
                <a:outerShdw blurRad="38100" dist="38100" dir="2700000" algn="tl">
                  <a:srgbClr val="C0C0C0"/>
                </a:outerShdw>
              </a:effectLst>
              <a:latin typeface="Calibri" panose="020F0502020204030204" pitchFamily="34" charset="0"/>
            </a:endParaRPr>
          </a:p>
        </p:txBody>
      </p:sp>
      <p:sp>
        <p:nvSpPr>
          <p:cNvPr id="110600" name="Rectangle 3"/>
          <p:cNvSpPr>
            <a:spLocks noChangeArrowheads="1"/>
          </p:cNvSpPr>
          <p:nvPr/>
        </p:nvSpPr>
        <p:spPr bwMode="auto">
          <a:xfrm>
            <a:off x="1343025" y="2590800"/>
            <a:ext cx="9001125" cy="3862388"/>
          </a:xfrm>
          <a:prstGeom prst="rect">
            <a:avLst/>
          </a:prstGeom>
          <a:noFill/>
          <a:ln w="9525">
            <a:noFill/>
            <a:miter lim="800000"/>
          </a:ln>
        </p:spPr>
        <p:txBody>
          <a:bodyPr/>
          <a:lstStyle/>
          <a:p>
            <a:pPr marL="469900" indent="-469900" eaLnBrk="0" hangingPunct="0">
              <a:spcBef>
                <a:spcPct val="20000"/>
              </a:spcBef>
              <a:buFont typeface="Arial" panose="020B0604020202020204" pitchFamily="34" charset="0"/>
              <a:buChar char="•"/>
            </a:pPr>
            <a:r>
              <a:rPr lang="zh-CN" altLang="en-US" sz="3200" b="1">
                <a:latin typeface="Calibri" panose="020F0502020204030204" pitchFamily="34" charset="0"/>
              </a:rPr>
              <a:t>审计依据的特征：</a:t>
            </a:r>
            <a:r>
              <a:rPr lang="zh-CN" altLang="en-US" sz="3200">
                <a:latin typeface="Calibri" panose="020F0502020204030204" pitchFamily="34" charset="0"/>
              </a:rPr>
              <a:t> </a:t>
            </a:r>
            <a:r>
              <a:rPr lang="en-US" altLang="zh-CN" sz="3200">
                <a:latin typeface="Calibri" panose="020F0502020204030204" pitchFamily="34" charset="0"/>
              </a:rPr>
              <a:t>1.</a:t>
            </a:r>
            <a:r>
              <a:rPr lang="zh-CN" altLang="en-US" sz="3200" b="1">
                <a:latin typeface="Calibri" panose="020F0502020204030204" pitchFamily="34" charset="0"/>
              </a:rPr>
              <a:t>权威性</a:t>
            </a:r>
            <a:r>
              <a:rPr lang="zh-CN" altLang="en-US" sz="3200">
                <a:latin typeface="Calibri" panose="020F0502020204030204" pitchFamily="34" charset="0"/>
              </a:rPr>
              <a:t>  </a:t>
            </a:r>
            <a:r>
              <a:rPr lang="en-US" altLang="zh-CN" sz="3200">
                <a:latin typeface="Calibri" panose="020F0502020204030204" pitchFamily="34" charset="0"/>
              </a:rPr>
              <a:t>2.</a:t>
            </a:r>
            <a:r>
              <a:rPr lang="zh-CN" altLang="en-US" sz="3200">
                <a:latin typeface="Calibri" panose="020F0502020204030204" pitchFamily="34" charset="0"/>
              </a:rPr>
              <a:t>层次性</a:t>
            </a:r>
            <a:endParaRPr lang="zh-CN" altLang="en-US" sz="3200">
              <a:latin typeface="Calibri" panose="020F0502020204030204" pitchFamily="34" charset="0"/>
            </a:endParaRPr>
          </a:p>
          <a:p>
            <a:pPr marL="469900" indent="-469900" eaLnBrk="0" hangingPunct="0">
              <a:spcBef>
                <a:spcPct val="20000"/>
              </a:spcBef>
              <a:buFont typeface="Arial" panose="020B0604020202020204" pitchFamily="34" charset="0"/>
              <a:buNone/>
            </a:pPr>
            <a:r>
              <a:rPr lang="en-US" altLang="zh-CN" sz="3200">
                <a:latin typeface="Calibri" panose="020F0502020204030204" pitchFamily="34" charset="0"/>
              </a:rPr>
              <a:t>          3.</a:t>
            </a:r>
            <a:r>
              <a:rPr lang="zh-CN" altLang="en-US" sz="3200">
                <a:latin typeface="Calibri" panose="020F0502020204030204" pitchFamily="34" charset="0"/>
              </a:rPr>
              <a:t>地域性  </a:t>
            </a:r>
            <a:r>
              <a:rPr lang="en-US" altLang="zh-CN" sz="3200">
                <a:latin typeface="Calibri" panose="020F0502020204030204" pitchFamily="34" charset="0"/>
              </a:rPr>
              <a:t>4. </a:t>
            </a:r>
            <a:r>
              <a:rPr lang="zh-CN" altLang="en-US" sz="3200">
                <a:latin typeface="Calibri" panose="020F0502020204030204" pitchFamily="34" charset="0"/>
              </a:rPr>
              <a:t>时效性 </a:t>
            </a:r>
            <a:r>
              <a:rPr lang="en-US" altLang="zh-CN" sz="3200">
                <a:latin typeface="Calibri" panose="020F0502020204030204" pitchFamily="34" charset="0"/>
              </a:rPr>
              <a:t>5. </a:t>
            </a:r>
            <a:r>
              <a:rPr lang="zh-CN" altLang="en-US" sz="3200">
                <a:latin typeface="Calibri" panose="020F0502020204030204" pitchFamily="34" charset="0"/>
              </a:rPr>
              <a:t>相关性</a:t>
            </a:r>
            <a:endParaRPr lang="zh-CN" altLang="en-US" sz="3200">
              <a:latin typeface="Calibri" panose="020F0502020204030204" pitchFamily="34" charset="0"/>
            </a:endParaRPr>
          </a:p>
          <a:p>
            <a:pPr marL="469900" indent="-469900" eaLnBrk="0" hangingPunct="0">
              <a:spcBef>
                <a:spcPct val="20000"/>
              </a:spcBef>
              <a:buFont typeface="Arial" panose="020B0604020202020204" pitchFamily="34" charset="0"/>
              <a:buNone/>
            </a:pPr>
            <a:endParaRPr lang="en-US" altLang="zh-CN" sz="3200">
              <a:latin typeface="Calibri" panose="020F0502020204030204" pitchFamily="34" charset="0"/>
            </a:endParaRPr>
          </a:p>
          <a:p>
            <a:pPr marL="469900" indent="-469900" eaLnBrk="0" hangingPunct="0">
              <a:spcBef>
                <a:spcPct val="20000"/>
              </a:spcBef>
              <a:buFont typeface="Arial" panose="020B0604020202020204" pitchFamily="34" charset="0"/>
              <a:buChar char="•"/>
            </a:pPr>
            <a:r>
              <a:rPr lang="zh-CN" altLang="en-US" sz="3200" b="1">
                <a:latin typeface="Calibri" panose="020F0502020204030204" pitchFamily="34" charset="0"/>
              </a:rPr>
              <a:t>审计依据选择的原则</a:t>
            </a:r>
            <a:r>
              <a:rPr lang="zh-CN" altLang="en-US" sz="3200">
                <a:latin typeface="Calibri" panose="020F0502020204030204" pitchFamily="34" charset="0"/>
              </a:rPr>
              <a:t> ：</a:t>
            </a:r>
            <a:r>
              <a:rPr lang="en-US" altLang="zh-CN" sz="2800">
                <a:latin typeface="Calibri" panose="020F0502020204030204" pitchFamily="34" charset="0"/>
              </a:rPr>
              <a:t>1.</a:t>
            </a:r>
            <a:r>
              <a:rPr lang="zh-CN" altLang="en-US" sz="2800">
                <a:latin typeface="Calibri" panose="020F0502020204030204" pitchFamily="34" charset="0"/>
              </a:rPr>
              <a:t>从实际出发</a:t>
            </a:r>
            <a:endParaRPr lang="zh-CN" altLang="en-US" sz="2800">
              <a:latin typeface="Calibri" panose="020F0502020204030204" pitchFamily="34" charset="0"/>
            </a:endParaRPr>
          </a:p>
          <a:p>
            <a:pPr marL="469900" indent="-469900" eaLnBrk="0" hangingPunct="0">
              <a:spcBef>
                <a:spcPct val="20000"/>
              </a:spcBef>
              <a:buFont typeface="Arial" panose="020B0604020202020204" pitchFamily="34" charset="0"/>
              <a:buNone/>
            </a:pPr>
            <a:r>
              <a:rPr lang="zh-CN" altLang="en-US" sz="2800">
                <a:latin typeface="Calibri" panose="020F0502020204030204" pitchFamily="34" charset="0"/>
              </a:rPr>
              <a:t>                                                         </a:t>
            </a:r>
            <a:r>
              <a:rPr lang="en-US" altLang="zh-CN" sz="2800">
                <a:latin typeface="Calibri" panose="020F0502020204030204" pitchFamily="34" charset="0"/>
              </a:rPr>
              <a:t>2. </a:t>
            </a:r>
            <a:r>
              <a:rPr lang="zh-CN" altLang="en-US" sz="2800">
                <a:latin typeface="Calibri" panose="020F0502020204030204" pitchFamily="34" charset="0"/>
              </a:rPr>
              <a:t>把握实质问题</a:t>
            </a:r>
            <a:endParaRPr lang="zh-CN" altLang="en-US" sz="2800">
              <a:latin typeface="Calibri" panose="020F0502020204030204" pitchFamily="34" charset="0"/>
            </a:endParaRPr>
          </a:p>
          <a:p>
            <a:pPr marL="469900" indent="-469900" eaLnBrk="0" hangingPunct="0">
              <a:spcBef>
                <a:spcPct val="20000"/>
              </a:spcBef>
              <a:buFont typeface="Arial" panose="020B0604020202020204" pitchFamily="34" charset="0"/>
              <a:buNone/>
            </a:pPr>
            <a:r>
              <a:rPr lang="zh-CN" altLang="en-US" sz="2800">
                <a:latin typeface="Calibri" panose="020F0502020204030204" pitchFamily="34" charset="0"/>
              </a:rPr>
              <a:t>                                                          </a:t>
            </a:r>
            <a:r>
              <a:rPr lang="en-US" altLang="zh-CN" sz="2800">
                <a:latin typeface="Calibri" panose="020F0502020204030204" pitchFamily="34" charset="0"/>
              </a:rPr>
              <a:t>3. </a:t>
            </a:r>
            <a:r>
              <a:rPr lang="zh-CN" altLang="en-US" sz="2800">
                <a:latin typeface="Calibri" panose="020F0502020204030204" pitchFamily="34" charset="0"/>
              </a:rPr>
              <a:t>准确可靠</a:t>
            </a:r>
            <a:endParaRPr lang="zh-CN" altLang="en-US" sz="2800">
              <a:latin typeface="Calibri" panose="020F050202020403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911225" y="836613"/>
            <a:ext cx="10009188" cy="1570037"/>
            <a:chOff x="946620" y="1670343"/>
            <a:chExt cx="10153650" cy="1374238"/>
          </a:xfrm>
        </p:grpSpPr>
        <p:grpSp>
          <p:nvGrpSpPr>
            <p:cNvPr id="112649"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203" cy="28875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112653"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112650" name="TextBox 90"/>
            <p:cNvSpPr txBox="1">
              <a:spLocks noChangeArrowheads="1"/>
            </p:cNvSpPr>
            <p:nvPr/>
          </p:nvSpPr>
          <p:spPr bwMode="auto">
            <a:xfrm>
              <a:off x="1582733" y="1696744"/>
              <a:ext cx="9517537" cy="480775"/>
            </a:xfrm>
            <a:prstGeom prst="rect">
              <a:avLst/>
            </a:prstGeom>
            <a:noFill/>
            <a:ln w="9525">
              <a:noFill/>
              <a:miter lim="800000"/>
            </a:ln>
          </p:spPr>
          <p:txBody>
            <a:bodyPr lIns="182843" tIns="91422" rIns="182843" bIns="91422">
              <a:spAutoFit/>
            </a:bodyPr>
            <a:lstStyle/>
            <a:p>
              <a:r>
                <a:rPr lang="zh-CN" altLang="en-US" sz="2400" b="1">
                  <a:solidFill>
                    <a:srgbClr val="F79646"/>
                  </a:solidFill>
                </a:rPr>
                <a:t>三、培养审计职业道德</a:t>
              </a:r>
              <a:endParaRPr lang="zh-CN" altLang="en-US" sz="2400" b="1">
                <a:solidFill>
                  <a:srgbClr val="F79646"/>
                </a:solidFill>
              </a:endParaRPr>
            </a:p>
          </p:txBody>
        </p:sp>
        <p:sp>
          <p:nvSpPr>
            <p:cNvPr id="112651" name="TextBox 89"/>
            <p:cNvSpPr txBox="1">
              <a:spLocks noChangeArrowheads="1"/>
            </p:cNvSpPr>
            <p:nvPr/>
          </p:nvSpPr>
          <p:spPr bwMode="auto">
            <a:xfrm>
              <a:off x="1582733" y="2602713"/>
              <a:ext cx="9517537" cy="441868"/>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培养审计素质</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1871" name="Oval 8"/>
          <p:cNvSpPr>
            <a:spLocks noChangeArrowheads="1"/>
          </p:cNvSpPr>
          <p:nvPr/>
        </p:nvSpPr>
        <p:spPr bwMode="auto">
          <a:xfrm>
            <a:off x="406400" y="1700213"/>
            <a:ext cx="3779838" cy="1216025"/>
          </a:xfrm>
          <a:prstGeom prst="ellipse">
            <a:avLst/>
          </a:prstGeom>
          <a:gradFill rotWithShape="1">
            <a:gsLst>
              <a:gs pos="0">
                <a:srgbClr val="CCFFFF"/>
              </a:gs>
              <a:gs pos="100000">
                <a:srgbClr val="5E7676"/>
              </a:gs>
            </a:gsLst>
            <a:lin ang="5400000" scaled="1"/>
          </a:gradFill>
          <a:ln w="9525">
            <a:solidFill>
              <a:srgbClr val="FF3300"/>
            </a:solidFill>
            <a:round/>
          </a:ln>
        </p:spPr>
        <p:txBody>
          <a:bodyPr wrap="none" anchor="ctr"/>
          <a:lstStyle/>
          <a:p>
            <a:pPr algn="ctr">
              <a:lnSpc>
                <a:spcPct val="120000"/>
              </a:lnSpc>
              <a:spcBef>
                <a:spcPct val="20000"/>
              </a:spcBef>
              <a:buClr>
                <a:schemeClr val="accent1"/>
              </a:buClr>
              <a:buSzPct val="65000"/>
              <a:buFont typeface="Wingdings" panose="05000000000000000000" pitchFamily="2" charset="2"/>
              <a:buNone/>
              <a:defRPr/>
            </a:pPr>
            <a:r>
              <a:rPr lang="zh-CN" altLang="en-US" sz="3800" b="1">
                <a:solidFill>
                  <a:srgbClr val="CC0000"/>
                </a:solidFill>
                <a:effectLst>
                  <a:outerShdw blurRad="38100" dist="38100" dir="2700000" algn="tl">
                    <a:srgbClr val="000000"/>
                  </a:outerShdw>
                </a:effectLst>
                <a:ea typeface="华文新魏" panose="02010800040101010101" charset="-122"/>
              </a:rPr>
              <a:t>审计职业道德</a:t>
            </a:r>
            <a:endParaRPr lang="zh-CN" altLang="en-US" sz="3800" b="1">
              <a:solidFill>
                <a:srgbClr val="CC0000"/>
              </a:solidFill>
              <a:effectLst>
                <a:outerShdw blurRad="38100" dist="38100" dir="2700000" algn="tl">
                  <a:srgbClr val="000000"/>
                </a:outerShdw>
              </a:effectLst>
              <a:ea typeface="华文新魏" panose="02010800040101010101" charset="-122"/>
            </a:endParaRPr>
          </a:p>
        </p:txBody>
      </p:sp>
      <p:sp>
        <p:nvSpPr>
          <p:cNvPr id="112648" name="Rectangle 7"/>
          <p:cNvSpPr>
            <a:spLocks noChangeArrowheads="1"/>
          </p:cNvSpPr>
          <p:nvPr/>
        </p:nvSpPr>
        <p:spPr bwMode="auto">
          <a:xfrm>
            <a:off x="2135188" y="3078163"/>
            <a:ext cx="7993062" cy="2533650"/>
          </a:xfrm>
          <a:prstGeom prst="rect">
            <a:avLst/>
          </a:prstGeom>
          <a:noFill/>
          <a:ln w="9525">
            <a:noFill/>
            <a:miter lim="800000"/>
          </a:ln>
        </p:spPr>
        <p:txBody>
          <a:bodyPr anchor="ctr">
            <a:spAutoFit/>
          </a:bodyPr>
          <a:lstStyle/>
          <a:p>
            <a:pPr>
              <a:lnSpc>
                <a:spcPct val="130000"/>
              </a:lnSpc>
              <a:spcBef>
                <a:spcPct val="20000"/>
              </a:spcBef>
              <a:buClr>
                <a:schemeClr val="accent2"/>
              </a:buClr>
              <a:buFont typeface="Wingdings" panose="05000000000000000000" pitchFamily="2" charset="2"/>
              <a:buNone/>
            </a:pPr>
            <a:r>
              <a:rPr lang="en-US" altLang="zh-CN" sz="2000" b="1">
                <a:latin typeface="Verdana" panose="020B0604030504040204" pitchFamily="34" charset="0"/>
              </a:rPr>
              <a:t>      </a:t>
            </a:r>
            <a:r>
              <a:rPr lang="zh-CN" altLang="zh-CN" sz="2000" b="1">
                <a:solidFill>
                  <a:srgbClr val="7030A0"/>
                </a:solidFill>
                <a:latin typeface="Verdana" panose="020B0604030504040204" pitchFamily="34" charset="0"/>
              </a:rPr>
              <a:t>审计人员职业道德是审计人员在长期审计工作过程中逐步形成的应当普遍遵守的行为规范。</a:t>
            </a:r>
            <a:endParaRPr lang="en-US" altLang="zh-CN" sz="2000" b="1">
              <a:solidFill>
                <a:srgbClr val="7030A0"/>
              </a:solidFill>
              <a:latin typeface="Verdana" panose="020B0604030504040204" pitchFamily="34" charset="0"/>
            </a:endParaRPr>
          </a:p>
          <a:p>
            <a:pPr>
              <a:lnSpc>
                <a:spcPct val="130000"/>
              </a:lnSpc>
              <a:spcBef>
                <a:spcPct val="20000"/>
              </a:spcBef>
              <a:buClr>
                <a:schemeClr val="accent2"/>
              </a:buClr>
              <a:buFont typeface="Wingdings" panose="05000000000000000000" pitchFamily="2" charset="2"/>
              <a:buNone/>
            </a:pPr>
            <a:r>
              <a:rPr lang="en-US" altLang="zh-CN" sz="2000" b="1">
                <a:solidFill>
                  <a:srgbClr val="7030A0"/>
                </a:solidFill>
                <a:latin typeface="Verdana" panose="020B0604030504040204" pitchFamily="34" charset="0"/>
              </a:rPr>
              <a:t>      </a:t>
            </a:r>
            <a:r>
              <a:rPr lang="zh-CN" altLang="zh-CN" sz="2000" b="1">
                <a:solidFill>
                  <a:srgbClr val="7030A0"/>
                </a:solidFill>
                <a:latin typeface="Verdana" panose="020B0604030504040204" pitchFamily="34" charset="0"/>
              </a:rPr>
              <a:t>审计人员职业道德是审计人员顺利完成审计任务的重要保障、极大地影响了良好的社会道德风尚的形成，同时也是审计人员自身完善的基础和克服官僚主义、提高审计工作水平、充分发挥审计作用的关键。</a:t>
            </a:r>
            <a:endParaRPr kumimoji="1" lang="zh-CN" altLang="en-US" sz="2000" b="1">
              <a:solidFill>
                <a:srgbClr val="7030A0"/>
              </a:solidFill>
              <a:latin typeface="华文新魏" panose="02010800040101010101" charset="-122"/>
              <a:ea typeface="华文新魏" panose="02010800040101010101" charset="-122"/>
              <a:cs typeface="华文新魏" panose="02010800040101010101"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121871"/>
                                        </p:tgtEl>
                                        <p:attrNameLst>
                                          <p:attrName>style.visibility</p:attrName>
                                        </p:attrNameLst>
                                      </p:cBhvr>
                                      <p:to>
                                        <p:strVal val="visible"/>
                                      </p:to>
                                    </p:set>
                                    <p:animEffect transition="in" filter="blinds(horizontal)">
                                      <p:cBhvr>
                                        <p:cTn id="33" dur="500"/>
                                        <p:tgtEl>
                                          <p:spTgt spid="1218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12187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2536"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2540"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2537"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二、西方审计的起源与发展</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2538"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2535" name="内容占位符 2"/>
          <p:cNvSpPr/>
          <p:nvPr/>
        </p:nvSpPr>
        <p:spPr bwMode="auto">
          <a:xfrm>
            <a:off x="1270000" y="2205038"/>
            <a:ext cx="8001000" cy="4267200"/>
          </a:xfrm>
          <a:prstGeom prst="rect">
            <a:avLst/>
          </a:prstGeom>
          <a:noFill/>
          <a:ln w="9525">
            <a:noFill/>
            <a:miter lim="800000"/>
          </a:ln>
        </p:spPr>
        <p:txBody>
          <a:bodyPr/>
          <a:lstStyle/>
          <a:p>
            <a:pPr marL="469900" indent="-469900" eaLnBrk="0" hangingPunct="0">
              <a:spcBef>
                <a:spcPct val="20000"/>
              </a:spcBef>
              <a:buFont typeface="Arial" panose="020B0604020202020204" pitchFamily="34" charset="0"/>
              <a:buChar char="•"/>
            </a:pPr>
            <a:r>
              <a:rPr lang="en-US" altLang="zh-CN" sz="2800">
                <a:latin typeface="Calibri" panose="020F0502020204030204" pitchFamily="34" charset="0"/>
              </a:rPr>
              <a:t>1</a:t>
            </a:r>
            <a:r>
              <a:rPr lang="zh-CN" altLang="en-US" sz="2800">
                <a:latin typeface="Calibri" panose="020F0502020204030204" pitchFamily="34" charset="0"/>
              </a:rPr>
              <a:t>．注册会计师审计的起源（</a:t>
            </a:r>
            <a:r>
              <a:rPr lang="en-US" altLang="zh-CN" sz="2800">
                <a:latin typeface="Calibri" panose="020F0502020204030204" pitchFamily="34" charset="0"/>
              </a:rPr>
              <a:t>16</a:t>
            </a:r>
            <a:r>
              <a:rPr lang="zh-CN" altLang="en-US" sz="2800">
                <a:latin typeface="Calibri" panose="020F0502020204030204" pitchFamily="34" charset="0"/>
              </a:rPr>
              <a:t>世纪意大利）</a:t>
            </a:r>
            <a:endParaRPr lang="en-US" altLang="zh-CN" sz="2800">
              <a:latin typeface="Calibri" panose="020F0502020204030204" pitchFamily="34" charset="0"/>
            </a:endParaRPr>
          </a:p>
          <a:p>
            <a:pPr marL="469900" indent="-469900" eaLnBrk="0" hangingPunct="0">
              <a:spcBef>
                <a:spcPct val="20000"/>
              </a:spcBef>
              <a:buFont typeface="Arial" panose="020B0604020202020204" pitchFamily="34" charset="0"/>
              <a:buChar char="•"/>
            </a:pPr>
            <a:r>
              <a:rPr lang="en-US" altLang="zh-CN" sz="2800">
                <a:latin typeface="Calibri" panose="020F0502020204030204" pitchFamily="34" charset="0"/>
              </a:rPr>
              <a:t>2</a:t>
            </a:r>
            <a:r>
              <a:rPr lang="zh-CN" altLang="en-US" sz="2800">
                <a:latin typeface="Calibri" panose="020F0502020204030204" pitchFamily="34" charset="0"/>
              </a:rPr>
              <a:t>．注册会计师审计的形成（</a:t>
            </a:r>
            <a:r>
              <a:rPr lang="en-US" altLang="zh-CN" sz="2800">
                <a:latin typeface="Calibri" panose="020F0502020204030204" pitchFamily="34" charset="0"/>
              </a:rPr>
              <a:t>18</a:t>
            </a:r>
            <a:r>
              <a:rPr lang="zh-CN" altLang="en-US" sz="2800">
                <a:latin typeface="Calibri" panose="020F0502020204030204" pitchFamily="34" charset="0"/>
              </a:rPr>
              <a:t>世纪英国）</a:t>
            </a:r>
            <a:endParaRPr lang="zh-CN" altLang="en-US" sz="2800">
              <a:latin typeface="Calibri" panose="020F0502020204030204" pitchFamily="34" charset="0"/>
            </a:endParaRPr>
          </a:p>
          <a:p>
            <a:pPr marL="469900" indent="-469900" eaLnBrk="0" hangingPunct="0">
              <a:spcBef>
                <a:spcPct val="20000"/>
              </a:spcBef>
              <a:buFont typeface="Arial" panose="020B0604020202020204" pitchFamily="34" charset="0"/>
              <a:buChar char="•"/>
            </a:pPr>
            <a:r>
              <a:rPr lang="en-US" altLang="zh-CN" sz="2800">
                <a:latin typeface="Calibri" panose="020F0502020204030204" pitchFamily="34" charset="0"/>
              </a:rPr>
              <a:t>3</a:t>
            </a:r>
            <a:r>
              <a:rPr lang="zh-CN" altLang="en-US" sz="2800">
                <a:latin typeface="Calibri" panose="020F0502020204030204" pitchFamily="34" charset="0"/>
              </a:rPr>
              <a:t>．注册会计师审计的发展（四个阶段）</a:t>
            </a:r>
            <a:endParaRPr lang="zh-CN" altLang="en-US" sz="2800">
              <a:latin typeface="Calibri" panose="020F0502020204030204" pitchFamily="34" charset="0"/>
            </a:endParaRPr>
          </a:p>
          <a:p>
            <a:pPr marL="469900" indent="-469900" eaLnBrk="0" hangingPunct="0">
              <a:spcBef>
                <a:spcPct val="20000"/>
              </a:spcBef>
              <a:buFont typeface="Arial" panose="020B0604020202020204" pitchFamily="34" charset="0"/>
              <a:buChar char="•"/>
            </a:pPr>
            <a:endParaRPr lang="zh-CN" altLang="en-US" sz="2800">
              <a:latin typeface="Calibri" panose="020F0502020204030204" pitchFamily="34" charset="0"/>
            </a:endParaRPr>
          </a:p>
          <a:p>
            <a:pPr marL="469900" indent="-469900" eaLnBrk="0" hangingPunct="0">
              <a:spcBef>
                <a:spcPct val="20000"/>
              </a:spcBef>
              <a:buFont typeface="Arial" panose="020B0604020202020204" pitchFamily="34" charset="0"/>
              <a:buChar char="•"/>
            </a:pPr>
            <a:endParaRPr lang="zh-CN" altLang="en-US" sz="3200">
              <a:latin typeface="Calibri" panose="020F050202020403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911225" y="836613"/>
            <a:ext cx="10009188" cy="1570037"/>
            <a:chOff x="946620" y="1670343"/>
            <a:chExt cx="10153650" cy="1374238"/>
          </a:xfrm>
        </p:grpSpPr>
        <p:grpSp>
          <p:nvGrpSpPr>
            <p:cNvPr id="11469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203" cy="28875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11470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114699" name="TextBox 90"/>
            <p:cNvSpPr txBox="1">
              <a:spLocks noChangeArrowheads="1"/>
            </p:cNvSpPr>
            <p:nvPr/>
          </p:nvSpPr>
          <p:spPr bwMode="auto">
            <a:xfrm>
              <a:off x="1582733" y="1696744"/>
              <a:ext cx="9517537" cy="480775"/>
            </a:xfrm>
            <a:prstGeom prst="rect">
              <a:avLst/>
            </a:prstGeom>
            <a:noFill/>
            <a:ln w="9525">
              <a:noFill/>
              <a:miter lim="800000"/>
            </a:ln>
          </p:spPr>
          <p:txBody>
            <a:bodyPr lIns="182843" tIns="91422" rIns="182843" bIns="91422">
              <a:spAutoFit/>
            </a:bodyPr>
            <a:lstStyle/>
            <a:p>
              <a:r>
                <a:rPr lang="zh-CN" altLang="en-US" sz="2400" b="1">
                  <a:solidFill>
                    <a:srgbClr val="F79646"/>
                  </a:solidFill>
                </a:rPr>
                <a:t>三、培养审计职业道德</a:t>
              </a:r>
              <a:endParaRPr lang="zh-CN" altLang="en-US" sz="2400" b="1">
                <a:solidFill>
                  <a:srgbClr val="F79646"/>
                </a:solidFill>
              </a:endParaRPr>
            </a:p>
          </p:txBody>
        </p:sp>
        <p:sp>
          <p:nvSpPr>
            <p:cNvPr id="114700" name="TextBox 89"/>
            <p:cNvSpPr txBox="1">
              <a:spLocks noChangeArrowheads="1"/>
            </p:cNvSpPr>
            <p:nvPr/>
          </p:nvSpPr>
          <p:spPr bwMode="auto">
            <a:xfrm>
              <a:off x="1582733" y="2602713"/>
              <a:ext cx="9517537" cy="441868"/>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培养审计素质</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917" name="Oval 8"/>
          <p:cNvSpPr>
            <a:spLocks noChangeArrowheads="1"/>
          </p:cNvSpPr>
          <p:nvPr/>
        </p:nvSpPr>
        <p:spPr bwMode="auto">
          <a:xfrm>
            <a:off x="406400" y="1700213"/>
            <a:ext cx="6337300" cy="1216025"/>
          </a:xfrm>
          <a:prstGeom prst="ellipse">
            <a:avLst/>
          </a:prstGeom>
          <a:gradFill rotWithShape="1">
            <a:gsLst>
              <a:gs pos="0">
                <a:srgbClr val="CCFFFF"/>
              </a:gs>
              <a:gs pos="100000">
                <a:srgbClr val="5E7676"/>
              </a:gs>
            </a:gsLst>
            <a:lin ang="5400000" scaled="1"/>
          </a:gradFill>
          <a:ln w="9525">
            <a:solidFill>
              <a:srgbClr val="FF3300"/>
            </a:solidFill>
            <a:round/>
          </a:ln>
        </p:spPr>
        <p:txBody>
          <a:bodyPr wrap="none" anchor="ctr"/>
          <a:lstStyle/>
          <a:p>
            <a:pPr algn="ctr">
              <a:lnSpc>
                <a:spcPct val="120000"/>
              </a:lnSpc>
              <a:spcBef>
                <a:spcPct val="20000"/>
              </a:spcBef>
              <a:buClr>
                <a:schemeClr val="accent1"/>
              </a:buClr>
              <a:buSzPct val="65000"/>
              <a:buFont typeface="Wingdings" panose="05000000000000000000" pitchFamily="2" charset="2"/>
              <a:buNone/>
              <a:defRPr/>
            </a:pPr>
            <a:r>
              <a:rPr lang="zh-CN" altLang="en-US" sz="3800" b="1">
                <a:solidFill>
                  <a:srgbClr val="CC0000"/>
                </a:solidFill>
                <a:effectLst>
                  <a:outerShdw blurRad="38100" dist="38100" dir="2700000" algn="tl">
                    <a:srgbClr val="000000"/>
                  </a:outerShdw>
                </a:effectLst>
                <a:ea typeface="华文新魏" panose="02010800040101010101" charset="-122"/>
              </a:rPr>
              <a:t>政府审计人员职业道德</a:t>
            </a:r>
            <a:endParaRPr lang="zh-CN" altLang="en-US" sz="3800" b="1">
              <a:solidFill>
                <a:srgbClr val="CC0000"/>
              </a:solidFill>
              <a:effectLst>
                <a:outerShdw blurRad="38100" dist="38100" dir="2700000" algn="tl">
                  <a:srgbClr val="000000"/>
                </a:outerShdw>
              </a:effectLst>
              <a:ea typeface="华文新魏" panose="02010800040101010101" charset="-122"/>
            </a:endParaRPr>
          </a:p>
        </p:txBody>
      </p:sp>
      <p:sp>
        <p:nvSpPr>
          <p:cNvPr id="114696" name="文本占位符 2"/>
          <p:cNvSpPr/>
          <p:nvPr/>
        </p:nvSpPr>
        <p:spPr bwMode="auto">
          <a:xfrm>
            <a:off x="7319963" y="1916113"/>
            <a:ext cx="3924300" cy="4267200"/>
          </a:xfrm>
          <a:prstGeom prst="rect">
            <a:avLst/>
          </a:prstGeom>
          <a:noFill/>
          <a:ln w="9525">
            <a:noFill/>
            <a:miter lim="800000"/>
          </a:ln>
        </p:spPr>
        <p:txBody>
          <a:bodyPr/>
          <a:lstStyle/>
          <a:p>
            <a:pPr marL="469900" indent="-469900" eaLnBrk="0" hangingPunct="0">
              <a:spcBef>
                <a:spcPct val="20000"/>
              </a:spcBef>
              <a:buFont typeface="Arial" panose="020B0604020202020204" pitchFamily="34" charset="0"/>
              <a:buChar char="•"/>
            </a:pPr>
            <a:r>
              <a:rPr lang="zh-CN" altLang="zh-CN" sz="3200" b="1">
                <a:latin typeface="Calibri" panose="020F0502020204030204" pitchFamily="34" charset="0"/>
              </a:rPr>
              <a:t>严格依法</a:t>
            </a:r>
            <a:endParaRPr lang="en-US" altLang="zh-CN" sz="3200" b="1">
              <a:latin typeface="Calibri" panose="020F0502020204030204" pitchFamily="34" charset="0"/>
            </a:endParaRPr>
          </a:p>
          <a:p>
            <a:pPr marL="469900" indent="-469900" eaLnBrk="0" hangingPunct="0">
              <a:spcBef>
                <a:spcPct val="20000"/>
              </a:spcBef>
              <a:buFont typeface="Arial" panose="020B0604020202020204" pitchFamily="34" charset="0"/>
              <a:buChar char="•"/>
            </a:pPr>
            <a:r>
              <a:rPr lang="zh-CN" altLang="zh-CN" sz="3200" b="1">
                <a:latin typeface="Calibri" panose="020F0502020204030204" pitchFamily="34" charset="0"/>
              </a:rPr>
              <a:t>正直坦诚</a:t>
            </a:r>
            <a:endParaRPr lang="en-US" altLang="zh-CN" sz="3200" b="1">
              <a:latin typeface="Calibri" panose="020F0502020204030204" pitchFamily="34" charset="0"/>
            </a:endParaRPr>
          </a:p>
          <a:p>
            <a:pPr marL="469900" indent="-469900" eaLnBrk="0" hangingPunct="0">
              <a:spcBef>
                <a:spcPct val="20000"/>
              </a:spcBef>
              <a:buFont typeface="Arial" panose="020B0604020202020204" pitchFamily="34" charset="0"/>
              <a:buChar char="•"/>
            </a:pPr>
            <a:r>
              <a:rPr lang="zh-CN" altLang="zh-CN" sz="3200" b="1">
                <a:latin typeface="Calibri" panose="020F0502020204030204" pitchFamily="34" charset="0"/>
              </a:rPr>
              <a:t>客观公正</a:t>
            </a:r>
            <a:endParaRPr lang="en-US" altLang="zh-CN" sz="3200" b="1">
              <a:latin typeface="Calibri" panose="020F0502020204030204" pitchFamily="34" charset="0"/>
            </a:endParaRPr>
          </a:p>
          <a:p>
            <a:pPr marL="469900" indent="-469900" eaLnBrk="0" hangingPunct="0">
              <a:spcBef>
                <a:spcPct val="20000"/>
              </a:spcBef>
              <a:buFont typeface="Arial" panose="020B0604020202020204" pitchFamily="34" charset="0"/>
              <a:buChar char="•"/>
            </a:pPr>
            <a:r>
              <a:rPr lang="zh-CN" altLang="zh-CN" sz="3200" b="1">
                <a:latin typeface="Calibri" panose="020F0502020204030204" pitchFamily="34" charset="0"/>
              </a:rPr>
              <a:t>勤勉尽责</a:t>
            </a:r>
            <a:endParaRPr lang="en-US" altLang="zh-CN" sz="3200" b="1">
              <a:latin typeface="Calibri" panose="020F0502020204030204" pitchFamily="34" charset="0"/>
            </a:endParaRPr>
          </a:p>
          <a:p>
            <a:pPr marL="469900" indent="-469900" eaLnBrk="0" hangingPunct="0">
              <a:spcBef>
                <a:spcPct val="20000"/>
              </a:spcBef>
              <a:buFont typeface="Arial" panose="020B0604020202020204" pitchFamily="34" charset="0"/>
              <a:buChar char="•"/>
            </a:pPr>
            <a:r>
              <a:rPr lang="zh-CN" altLang="zh-CN" sz="3200" b="1">
                <a:latin typeface="Calibri" panose="020F0502020204030204" pitchFamily="34" charset="0"/>
              </a:rPr>
              <a:t>保守秘密</a:t>
            </a:r>
            <a:endParaRPr lang="zh-CN" altLang="en-US" sz="3200" b="1">
              <a:latin typeface="Calibri" panose="020F0502020204030204" pitchFamily="34" charset="0"/>
            </a:endParaRPr>
          </a:p>
        </p:txBody>
      </p:sp>
      <p:sp>
        <p:nvSpPr>
          <p:cNvPr id="5" name="AutoShape 9"/>
          <p:cNvSpPr>
            <a:spLocks noChangeArrowheads="1"/>
          </p:cNvSpPr>
          <p:nvPr/>
        </p:nvSpPr>
        <p:spPr bwMode="auto">
          <a:xfrm>
            <a:off x="2422525" y="4652963"/>
            <a:ext cx="4103688" cy="1655762"/>
          </a:xfrm>
          <a:prstGeom prst="cloudCallout">
            <a:avLst>
              <a:gd name="adj1" fmla="val 41856"/>
              <a:gd name="adj2" fmla="val -75329"/>
            </a:avLst>
          </a:prstGeom>
          <a:solidFill>
            <a:srgbClr val="CC3300"/>
          </a:solidFill>
          <a:ln w="9525">
            <a:solidFill>
              <a:srgbClr val="FFCC99"/>
            </a:solidFill>
            <a:miter lim="800000"/>
          </a:ln>
          <a:effectLst/>
        </p:spPr>
        <p:txBody>
          <a:bodyPr/>
          <a:lstStyle/>
          <a:p>
            <a:pPr algn="ctr">
              <a:lnSpc>
                <a:spcPct val="120000"/>
              </a:lnSpc>
              <a:spcBef>
                <a:spcPct val="20000"/>
              </a:spcBef>
              <a:buClr>
                <a:schemeClr val="accent2"/>
              </a:buClr>
              <a:buFont typeface="Wingdings" panose="05000000000000000000" pitchFamily="2" charset="2"/>
              <a:buNone/>
              <a:defRPr/>
            </a:pPr>
            <a:r>
              <a:rPr lang="en-US" altLang="zh-CN" sz="2100" b="1" dirty="0">
                <a:solidFill>
                  <a:schemeClr val="bg1"/>
                </a:solidFill>
                <a:latin typeface="Verdana" panose="020B0604030504040204" pitchFamily="34" charset="0"/>
                <a:ea typeface="宋体" panose="02010600030101010101" pitchFamily="2" charset="-122"/>
              </a:rPr>
              <a:t>2010</a:t>
            </a:r>
            <a:r>
              <a:rPr lang="zh-CN" altLang="en-US" sz="2100" b="1" dirty="0">
                <a:solidFill>
                  <a:schemeClr val="bg1"/>
                </a:solidFill>
                <a:latin typeface="Verdana" panose="020B0604030504040204" pitchFamily="34" charset="0"/>
                <a:ea typeface="宋体" panose="02010600030101010101" pitchFamily="2" charset="-122"/>
              </a:rPr>
              <a:t>年</a:t>
            </a:r>
            <a:r>
              <a:rPr lang="zh-CN" altLang="zh-CN" sz="2100" b="1" dirty="0">
                <a:solidFill>
                  <a:schemeClr val="bg1"/>
                </a:solidFill>
                <a:latin typeface="Verdana" panose="020B0604030504040204" pitchFamily="34" charset="0"/>
                <a:ea typeface="宋体" panose="02010600030101010101" pitchFamily="2" charset="-122"/>
              </a:rPr>
              <a:t>国家审计署修订颁布的国家审计准则第</a:t>
            </a:r>
            <a:r>
              <a:rPr lang="en-US" altLang="zh-CN" sz="2100" b="1" dirty="0">
                <a:solidFill>
                  <a:schemeClr val="bg1"/>
                </a:solidFill>
                <a:latin typeface="Verdana" panose="020B0604030504040204" pitchFamily="34" charset="0"/>
                <a:ea typeface="宋体" panose="02010600030101010101" pitchFamily="2" charset="-122"/>
              </a:rPr>
              <a:t>15</a:t>
            </a:r>
            <a:r>
              <a:rPr lang="zh-CN" altLang="zh-CN" sz="2100" b="1" dirty="0">
                <a:solidFill>
                  <a:schemeClr val="bg1"/>
                </a:solidFill>
                <a:latin typeface="Verdana" panose="020B0604030504040204" pitchFamily="34" charset="0"/>
                <a:ea typeface="宋体" panose="02010600030101010101" pitchFamily="2" charset="-122"/>
              </a:rPr>
              <a:t>条</a:t>
            </a:r>
            <a:endParaRPr lang="zh-CN" altLang="en-US" sz="2100" b="1" dirty="0">
              <a:solidFill>
                <a:schemeClr val="bg1"/>
              </a:solidFill>
              <a:effectLst>
                <a:outerShdw blurRad="38100" dist="38100" dir="2700000" algn="tl">
                  <a:srgbClr val="000000"/>
                </a:outerShdw>
              </a:effectLst>
              <a:latin typeface="Arial" panose="020B0604020202020204" pitchFamily="34" charset="0"/>
              <a:ea typeface="华文新魏" panose="02010800040101010101"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123917"/>
                                        </p:tgtEl>
                                        <p:attrNameLst>
                                          <p:attrName>style.visibility</p:attrName>
                                        </p:attrNameLst>
                                      </p:cBhvr>
                                      <p:to>
                                        <p:strVal val="visible"/>
                                      </p:to>
                                    </p:set>
                                    <p:animEffect transition="in" filter="blinds(horizontal)">
                                      <p:cBhvr>
                                        <p:cTn id="33" dur="500"/>
                                        <p:tgtEl>
                                          <p:spTgt spid="123917"/>
                                        </p:tgtEl>
                                      </p:cBhvr>
                                    </p:animEffect>
                                  </p:childTnLst>
                                </p:cTn>
                              </p:par>
                            </p:childTnLst>
                          </p:cTn>
                        </p:par>
                        <p:par>
                          <p:cTn id="34" fill="hold">
                            <p:stCondLst>
                              <p:cond delay="500"/>
                            </p:stCondLst>
                            <p:childTnLst>
                              <p:par>
                                <p:cTn id="35" presetID="3" presetClass="entr" presetSubtype="10"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blinds(horizontal)">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123917" grpId="0" animBg="1"/>
      <p:bldP spid="5"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911225" y="836613"/>
            <a:ext cx="10009188" cy="1570037"/>
            <a:chOff x="946620" y="1670343"/>
            <a:chExt cx="10153650" cy="1374238"/>
          </a:xfrm>
        </p:grpSpPr>
        <p:grpSp>
          <p:nvGrpSpPr>
            <p:cNvPr id="116746"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203" cy="28875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116750"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116747" name="TextBox 90"/>
            <p:cNvSpPr txBox="1">
              <a:spLocks noChangeArrowheads="1"/>
            </p:cNvSpPr>
            <p:nvPr/>
          </p:nvSpPr>
          <p:spPr bwMode="auto">
            <a:xfrm>
              <a:off x="1582733" y="1696744"/>
              <a:ext cx="9517537" cy="480775"/>
            </a:xfrm>
            <a:prstGeom prst="rect">
              <a:avLst/>
            </a:prstGeom>
            <a:noFill/>
            <a:ln w="9525">
              <a:noFill/>
              <a:miter lim="800000"/>
            </a:ln>
          </p:spPr>
          <p:txBody>
            <a:bodyPr lIns="182843" tIns="91422" rIns="182843" bIns="91422">
              <a:spAutoFit/>
            </a:bodyPr>
            <a:lstStyle/>
            <a:p>
              <a:r>
                <a:rPr lang="zh-CN" altLang="en-US" sz="2400" b="1">
                  <a:solidFill>
                    <a:srgbClr val="F79646"/>
                  </a:solidFill>
                </a:rPr>
                <a:t>三、培养审计职业道德</a:t>
              </a:r>
              <a:endParaRPr lang="zh-CN" altLang="en-US" sz="2400" b="1">
                <a:solidFill>
                  <a:srgbClr val="F79646"/>
                </a:solidFill>
              </a:endParaRPr>
            </a:p>
          </p:txBody>
        </p:sp>
        <p:sp>
          <p:nvSpPr>
            <p:cNvPr id="116748" name="TextBox 89"/>
            <p:cNvSpPr txBox="1">
              <a:spLocks noChangeArrowheads="1"/>
            </p:cNvSpPr>
            <p:nvPr/>
          </p:nvSpPr>
          <p:spPr bwMode="auto">
            <a:xfrm>
              <a:off x="1582733" y="2602713"/>
              <a:ext cx="9517537" cy="441868"/>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培养审计素质</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5965" name="Oval 8"/>
          <p:cNvSpPr>
            <a:spLocks noChangeArrowheads="1"/>
          </p:cNvSpPr>
          <p:nvPr/>
        </p:nvSpPr>
        <p:spPr bwMode="auto">
          <a:xfrm>
            <a:off x="406400" y="1700213"/>
            <a:ext cx="6337300" cy="1216025"/>
          </a:xfrm>
          <a:prstGeom prst="ellipse">
            <a:avLst/>
          </a:prstGeom>
          <a:gradFill rotWithShape="1">
            <a:gsLst>
              <a:gs pos="0">
                <a:srgbClr val="CCFFFF"/>
              </a:gs>
              <a:gs pos="100000">
                <a:srgbClr val="5E7676"/>
              </a:gs>
            </a:gsLst>
            <a:lin ang="5400000" scaled="1"/>
          </a:gradFill>
          <a:ln w="9525">
            <a:solidFill>
              <a:srgbClr val="FF3300"/>
            </a:solidFill>
            <a:round/>
          </a:ln>
        </p:spPr>
        <p:txBody>
          <a:bodyPr wrap="none" anchor="ctr"/>
          <a:lstStyle/>
          <a:p>
            <a:pPr algn="ctr">
              <a:lnSpc>
                <a:spcPct val="120000"/>
              </a:lnSpc>
              <a:spcBef>
                <a:spcPct val="20000"/>
              </a:spcBef>
              <a:buClr>
                <a:schemeClr val="accent1"/>
              </a:buClr>
              <a:buSzPct val="65000"/>
              <a:buFont typeface="Wingdings" panose="05000000000000000000" pitchFamily="2" charset="2"/>
              <a:buNone/>
              <a:defRPr/>
            </a:pPr>
            <a:r>
              <a:rPr lang="zh-CN" altLang="en-US" sz="3800" b="1">
                <a:solidFill>
                  <a:srgbClr val="CC0000"/>
                </a:solidFill>
                <a:effectLst>
                  <a:outerShdw blurRad="38100" dist="38100" dir="2700000" algn="tl">
                    <a:srgbClr val="000000"/>
                  </a:outerShdw>
                </a:effectLst>
                <a:ea typeface="华文新魏" panose="02010800040101010101" charset="-122"/>
              </a:rPr>
              <a:t>内部审计人员职业道德</a:t>
            </a:r>
            <a:endParaRPr lang="zh-CN" altLang="en-US" sz="3800" b="1">
              <a:solidFill>
                <a:srgbClr val="CC0000"/>
              </a:solidFill>
              <a:effectLst>
                <a:outerShdw blurRad="38100" dist="38100" dir="2700000" algn="tl">
                  <a:srgbClr val="000000"/>
                </a:outerShdw>
              </a:effectLst>
              <a:ea typeface="华文新魏" panose="02010800040101010101" charset="-122"/>
            </a:endParaRPr>
          </a:p>
        </p:txBody>
      </p:sp>
      <p:sp>
        <p:nvSpPr>
          <p:cNvPr id="116744" name="文本占位符 2"/>
          <p:cNvSpPr/>
          <p:nvPr/>
        </p:nvSpPr>
        <p:spPr bwMode="auto">
          <a:xfrm>
            <a:off x="5662613" y="3571875"/>
            <a:ext cx="5930900" cy="3286125"/>
          </a:xfrm>
          <a:prstGeom prst="rect">
            <a:avLst/>
          </a:prstGeom>
          <a:noFill/>
          <a:ln w="9525">
            <a:noFill/>
            <a:miter lim="800000"/>
          </a:ln>
        </p:spPr>
        <p:txBody>
          <a:bodyPr/>
          <a:lstStyle/>
          <a:p>
            <a:pPr marL="469900" indent="-469900" eaLnBrk="0" hangingPunct="0">
              <a:spcBef>
                <a:spcPct val="20000"/>
              </a:spcBef>
              <a:buFont typeface="Arial" panose="020B0604020202020204" pitchFamily="34" charset="0"/>
              <a:buChar char="•"/>
            </a:pPr>
            <a:r>
              <a:rPr lang="zh-CN" altLang="zh-CN" sz="2800" b="1">
                <a:latin typeface="Calibri" panose="020F0502020204030204" pitchFamily="34" charset="0"/>
              </a:rPr>
              <a:t>诚信正直：不能歪曲</a:t>
            </a:r>
            <a:r>
              <a:rPr lang="zh-CN" altLang="en-US" sz="2800" b="1">
                <a:latin typeface="Calibri" panose="020F0502020204030204" pitchFamily="34" charset="0"/>
              </a:rPr>
              <a:t>、</a:t>
            </a:r>
            <a:r>
              <a:rPr lang="zh-CN" altLang="zh-CN" sz="2800" b="1">
                <a:latin typeface="Calibri" panose="020F0502020204030204" pitchFamily="34" charset="0"/>
              </a:rPr>
              <a:t>隐瞒事实，应当廉洁、正直</a:t>
            </a:r>
            <a:endParaRPr lang="en-US" altLang="zh-CN" sz="2800" b="1">
              <a:latin typeface="Calibri" panose="020F0502020204030204" pitchFamily="34" charset="0"/>
            </a:endParaRPr>
          </a:p>
          <a:p>
            <a:pPr marL="469900" indent="-469900" eaLnBrk="0" hangingPunct="0">
              <a:spcBef>
                <a:spcPct val="20000"/>
              </a:spcBef>
              <a:buFont typeface="Arial" panose="020B0604020202020204" pitchFamily="34" charset="0"/>
              <a:buChar char="•"/>
            </a:pPr>
            <a:r>
              <a:rPr lang="zh-CN" altLang="zh-CN" sz="2800" b="1">
                <a:latin typeface="Calibri" panose="020F0502020204030204" pitchFamily="34" charset="0"/>
              </a:rPr>
              <a:t>客观：实事求是，不偏见</a:t>
            </a:r>
            <a:endParaRPr lang="en-US" altLang="zh-CN" sz="2800" b="1">
              <a:latin typeface="Calibri" panose="020F0502020204030204" pitchFamily="34" charset="0"/>
            </a:endParaRPr>
          </a:p>
          <a:p>
            <a:pPr marL="469900" indent="-469900" eaLnBrk="0" hangingPunct="0">
              <a:spcBef>
                <a:spcPct val="20000"/>
              </a:spcBef>
              <a:buFont typeface="Arial" panose="020B0604020202020204" pitchFamily="34" charset="0"/>
              <a:buChar char="•"/>
            </a:pPr>
            <a:r>
              <a:rPr lang="zh-CN" altLang="zh-CN" sz="2800" b="1">
                <a:latin typeface="Calibri" panose="020F0502020204030204" pitchFamily="34" charset="0"/>
              </a:rPr>
              <a:t>具备专业胜任能力</a:t>
            </a:r>
            <a:endParaRPr lang="en-US" altLang="zh-CN" sz="2800" b="1">
              <a:latin typeface="Calibri" panose="020F0502020204030204" pitchFamily="34" charset="0"/>
            </a:endParaRPr>
          </a:p>
          <a:p>
            <a:pPr marL="469900" indent="-469900" eaLnBrk="0" hangingPunct="0">
              <a:spcBef>
                <a:spcPct val="20000"/>
              </a:spcBef>
              <a:buFont typeface="Arial" panose="020B0604020202020204" pitchFamily="34" charset="0"/>
              <a:buChar char="•"/>
            </a:pPr>
            <a:r>
              <a:rPr lang="zh-CN" altLang="zh-CN" sz="2800" b="1">
                <a:latin typeface="Calibri" panose="020F0502020204030204" pitchFamily="34" charset="0"/>
              </a:rPr>
              <a:t>保密</a:t>
            </a:r>
            <a:endParaRPr lang="zh-CN" altLang="en-US" sz="2800" b="1">
              <a:latin typeface="Calibri" panose="020F0502020204030204" pitchFamily="34" charset="0"/>
            </a:endParaRPr>
          </a:p>
        </p:txBody>
      </p:sp>
      <p:sp>
        <p:nvSpPr>
          <p:cNvPr id="5" name="AutoShape 9"/>
          <p:cNvSpPr>
            <a:spLocks noChangeArrowheads="1"/>
          </p:cNvSpPr>
          <p:nvPr/>
        </p:nvSpPr>
        <p:spPr bwMode="auto">
          <a:xfrm>
            <a:off x="0" y="4868863"/>
            <a:ext cx="5400675" cy="1655762"/>
          </a:xfrm>
          <a:prstGeom prst="cloudCallout">
            <a:avLst>
              <a:gd name="adj1" fmla="val 41856"/>
              <a:gd name="adj2" fmla="val -75329"/>
            </a:avLst>
          </a:prstGeom>
          <a:solidFill>
            <a:srgbClr val="CC3300"/>
          </a:solidFill>
          <a:ln w="9525">
            <a:solidFill>
              <a:srgbClr val="FFCC99"/>
            </a:solidFill>
            <a:miter lim="800000"/>
          </a:ln>
          <a:effectLst/>
        </p:spPr>
        <p:txBody>
          <a:bodyPr/>
          <a:lstStyle/>
          <a:p>
            <a:pPr algn="ctr">
              <a:lnSpc>
                <a:spcPct val="120000"/>
              </a:lnSpc>
              <a:spcBef>
                <a:spcPct val="20000"/>
              </a:spcBef>
              <a:buClr>
                <a:schemeClr val="accent2"/>
              </a:buClr>
              <a:buFont typeface="Wingdings" panose="05000000000000000000" pitchFamily="2" charset="2"/>
              <a:buNone/>
              <a:defRPr/>
            </a:pPr>
            <a:r>
              <a:rPr lang="en-US" altLang="zh-CN" sz="2100" b="1" dirty="0">
                <a:latin typeface="Verdana" panose="020B0604030504040204" pitchFamily="34" charset="0"/>
                <a:ea typeface="宋体" panose="02010600030101010101" pitchFamily="2" charset="-122"/>
              </a:rPr>
              <a:t>2013</a:t>
            </a:r>
            <a:r>
              <a:rPr lang="zh-CN" altLang="zh-CN" sz="2100" b="1" dirty="0">
                <a:latin typeface="Verdana" panose="020B0604030504040204" pitchFamily="34" charset="0"/>
                <a:ea typeface="宋体" panose="02010600030101010101" pitchFamily="2" charset="-122"/>
              </a:rPr>
              <a:t>年颁布的《中国内部审计准则第</a:t>
            </a:r>
            <a:r>
              <a:rPr lang="en-US" altLang="zh-CN" sz="2100" b="1" dirty="0">
                <a:latin typeface="Verdana" panose="020B0604030504040204" pitchFamily="34" charset="0"/>
                <a:ea typeface="宋体" panose="02010600030101010101" pitchFamily="2" charset="-122"/>
              </a:rPr>
              <a:t>1201</a:t>
            </a:r>
            <a:r>
              <a:rPr lang="zh-CN" altLang="zh-CN" sz="2100" b="1" dirty="0">
                <a:latin typeface="Verdana" panose="020B0604030504040204" pitchFamily="34" charset="0"/>
                <a:ea typeface="宋体" panose="02010600030101010101" pitchFamily="2" charset="-122"/>
              </a:rPr>
              <a:t>号——内部审计人员职业道德规范》</a:t>
            </a:r>
            <a:endParaRPr lang="zh-CN" altLang="en-US" sz="2100" b="1" dirty="0">
              <a:solidFill>
                <a:schemeClr val="bg1"/>
              </a:solidFill>
              <a:effectLst>
                <a:outerShdw blurRad="38100" dist="38100" dir="2700000" algn="tl">
                  <a:srgbClr val="000000"/>
                </a:outerShdw>
              </a:effectLst>
              <a:latin typeface="Arial" panose="020B0604020202020204" pitchFamily="34" charset="0"/>
              <a:ea typeface="华文新魏" panose="02010800040101010101"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125965"/>
                                        </p:tgtEl>
                                        <p:attrNameLst>
                                          <p:attrName>style.visibility</p:attrName>
                                        </p:attrNameLst>
                                      </p:cBhvr>
                                      <p:to>
                                        <p:strVal val="visible"/>
                                      </p:to>
                                    </p:set>
                                    <p:animEffect transition="in" filter="blinds(horizontal)">
                                      <p:cBhvr>
                                        <p:cTn id="33" dur="500"/>
                                        <p:tgtEl>
                                          <p:spTgt spid="125965"/>
                                        </p:tgtEl>
                                      </p:cBhvr>
                                    </p:animEffect>
                                  </p:childTnLst>
                                </p:cTn>
                              </p:par>
                            </p:childTnLst>
                          </p:cTn>
                        </p:par>
                        <p:par>
                          <p:cTn id="34" fill="hold">
                            <p:stCondLst>
                              <p:cond delay="500"/>
                            </p:stCondLst>
                            <p:childTnLst>
                              <p:par>
                                <p:cTn id="35" presetID="3" presetClass="entr" presetSubtype="10"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blinds(horizontal)">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125965" grpId="0" animBg="1"/>
      <p:bldP spid="5"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911225" y="836613"/>
            <a:ext cx="10009188" cy="1570037"/>
            <a:chOff x="946620" y="1670343"/>
            <a:chExt cx="10153650" cy="1374238"/>
          </a:xfrm>
        </p:grpSpPr>
        <p:grpSp>
          <p:nvGrpSpPr>
            <p:cNvPr id="118794"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203" cy="28875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118798"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118795" name="TextBox 90"/>
            <p:cNvSpPr txBox="1">
              <a:spLocks noChangeArrowheads="1"/>
            </p:cNvSpPr>
            <p:nvPr/>
          </p:nvSpPr>
          <p:spPr bwMode="auto">
            <a:xfrm>
              <a:off x="1582733" y="1696744"/>
              <a:ext cx="9517537" cy="480775"/>
            </a:xfrm>
            <a:prstGeom prst="rect">
              <a:avLst/>
            </a:prstGeom>
            <a:noFill/>
            <a:ln w="9525">
              <a:noFill/>
              <a:miter lim="800000"/>
            </a:ln>
          </p:spPr>
          <p:txBody>
            <a:bodyPr lIns="182843" tIns="91422" rIns="182843" bIns="91422">
              <a:spAutoFit/>
            </a:bodyPr>
            <a:lstStyle/>
            <a:p>
              <a:r>
                <a:rPr lang="zh-CN" altLang="en-US" sz="2400" b="1">
                  <a:solidFill>
                    <a:srgbClr val="F79646"/>
                  </a:solidFill>
                </a:rPr>
                <a:t>三、培养审计职业道德</a:t>
              </a:r>
              <a:endParaRPr lang="zh-CN" altLang="en-US" sz="2400" b="1">
                <a:solidFill>
                  <a:srgbClr val="F79646"/>
                </a:solidFill>
              </a:endParaRPr>
            </a:p>
          </p:txBody>
        </p:sp>
        <p:sp>
          <p:nvSpPr>
            <p:cNvPr id="118796" name="TextBox 89"/>
            <p:cNvSpPr txBox="1">
              <a:spLocks noChangeArrowheads="1"/>
            </p:cNvSpPr>
            <p:nvPr/>
          </p:nvSpPr>
          <p:spPr bwMode="auto">
            <a:xfrm>
              <a:off x="1582733" y="2602713"/>
              <a:ext cx="9517537" cy="441868"/>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培养审计素质</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8013" name="Oval 8"/>
          <p:cNvSpPr>
            <a:spLocks noChangeArrowheads="1"/>
          </p:cNvSpPr>
          <p:nvPr/>
        </p:nvSpPr>
        <p:spPr bwMode="auto">
          <a:xfrm>
            <a:off x="406400" y="1700213"/>
            <a:ext cx="6337300" cy="1216025"/>
          </a:xfrm>
          <a:prstGeom prst="ellipse">
            <a:avLst/>
          </a:prstGeom>
          <a:gradFill rotWithShape="1">
            <a:gsLst>
              <a:gs pos="0">
                <a:srgbClr val="CCFFFF"/>
              </a:gs>
              <a:gs pos="100000">
                <a:srgbClr val="5E7676"/>
              </a:gs>
            </a:gsLst>
            <a:lin ang="5400000" scaled="1"/>
          </a:gradFill>
          <a:ln w="9525">
            <a:solidFill>
              <a:srgbClr val="FF3300"/>
            </a:solidFill>
            <a:round/>
          </a:ln>
        </p:spPr>
        <p:txBody>
          <a:bodyPr wrap="none" anchor="ctr"/>
          <a:lstStyle/>
          <a:p>
            <a:pPr algn="ctr">
              <a:lnSpc>
                <a:spcPct val="120000"/>
              </a:lnSpc>
              <a:spcBef>
                <a:spcPct val="20000"/>
              </a:spcBef>
              <a:buClr>
                <a:schemeClr val="accent1"/>
              </a:buClr>
              <a:buSzPct val="65000"/>
              <a:buFont typeface="Wingdings" panose="05000000000000000000" pitchFamily="2" charset="2"/>
              <a:buNone/>
              <a:defRPr/>
            </a:pPr>
            <a:r>
              <a:rPr lang="zh-CN" altLang="en-US" sz="3800" b="1">
                <a:solidFill>
                  <a:srgbClr val="CC0000"/>
                </a:solidFill>
                <a:effectLst>
                  <a:outerShdw blurRad="38100" dist="38100" dir="2700000" algn="tl">
                    <a:srgbClr val="000000"/>
                  </a:outerShdw>
                </a:effectLst>
                <a:ea typeface="华文新魏" panose="02010800040101010101" charset="-122"/>
              </a:rPr>
              <a:t>民间审计人员职业道德</a:t>
            </a:r>
            <a:endParaRPr lang="zh-CN" altLang="en-US" sz="3800" b="1">
              <a:solidFill>
                <a:srgbClr val="CC0000"/>
              </a:solidFill>
              <a:effectLst>
                <a:outerShdw blurRad="38100" dist="38100" dir="2700000" algn="tl">
                  <a:srgbClr val="000000"/>
                </a:outerShdw>
              </a:effectLst>
              <a:ea typeface="华文新魏" panose="02010800040101010101" charset="-122"/>
            </a:endParaRPr>
          </a:p>
        </p:txBody>
      </p:sp>
      <p:sp>
        <p:nvSpPr>
          <p:cNvPr id="128017" name="Rectangle 4" descr="羊皮纸"/>
          <p:cNvSpPr>
            <a:spLocks noChangeArrowheads="1"/>
          </p:cNvSpPr>
          <p:nvPr/>
        </p:nvSpPr>
        <p:spPr bwMode="auto">
          <a:xfrm>
            <a:off x="6383338" y="2708275"/>
            <a:ext cx="5627687" cy="3240088"/>
          </a:xfrm>
          <a:prstGeom prst="rect">
            <a:avLst/>
          </a:prstGeom>
          <a:blipFill dpi="0" rotWithShape="1">
            <a:blip r:embed="rId1"/>
            <a:srcRect/>
            <a:tile tx="0" ty="0" sx="100000" sy="100000" flip="none" algn="tl"/>
          </a:blipFill>
          <a:ln w="9525">
            <a:noFill/>
            <a:miter lim="800000"/>
          </a:ln>
          <a:effectLst>
            <a:prstShdw prst="shdw17" dist="17961" dir="2700000">
              <a:srgbClr val="99997A"/>
            </a:prstShdw>
          </a:effectLst>
        </p:spPr>
        <p:txBody>
          <a:bodyPr tIns="550800"/>
          <a:lstStyle/>
          <a:p>
            <a:pPr marL="469900" indent="-469900">
              <a:lnSpc>
                <a:spcPct val="80000"/>
              </a:lnSpc>
              <a:spcBef>
                <a:spcPct val="20000"/>
              </a:spcBef>
              <a:buFont typeface="Arial" panose="020B0604020202020204" pitchFamily="34" charset="0"/>
              <a:buNone/>
            </a:pPr>
            <a:endParaRPr lang="en-US" altLang="zh-CN" sz="2400">
              <a:solidFill>
                <a:srgbClr val="008000"/>
              </a:solidFill>
              <a:latin typeface="Calibri" panose="020F0502020204030204" pitchFamily="34" charset="0"/>
              <a:ea typeface="楷体" panose="02010609060101010101" pitchFamily="49" charset="-122"/>
            </a:endParaRPr>
          </a:p>
          <a:p>
            <a:pPr marL="469900" indent="-469900">
              <a:lnSpc>
                <a:spcPct val="80000"/>
              </a:lnSpc>
              <a:spcBef>
                <a:spcPct val="20000"/>
              </a:spcBef>
              <a:buFont typeface="Wingdings" panose="05000000000000000000" pitchFamily="2" charset="2"/>
              <a:buChar char="l"/>
            </a:pPr>
            <a:r>
              <a:rPr lang="zh-CN" altLang="en-US" sz="2400">
                <a:solidFill>
                  <a:srgbClr val="008000"/>
                </a:solidFill>
                <a:latin typeface="Calibri" panose="020F0502020204030204" pitchFamily="34" charset="0"/>
                <a:ea typeface="楷体" panose="02010609060101010101" pitchFamily="49" charset="-122"/>
              </a:rPr>
              <a:t>诚信原则</a:t>
            </a:r>
            <a:endParaRPr lang="zh-CN" altLang="en-US" sz="2400">
              <a:solidFill>
                <a:srgbClr val="008000"/>
              </a:solidFill>
              <a:latin typeface="Calibri" panose="020F0502020204030204" pitchFamily="34" charset="0"/>
              <a:ea typeface="楷体" panose="02010609060101010101" pitchFamily="49" charset="-122"/>
            </a:endParaRPr>
          </a:p>
          <a:p>
            <a:pPr marL="469900" indent="-469900">
              <a:lnSpc>
                <a:spcPct val="80000"/>
              </a:lnSpc>
              <a:spcBef>
                <a:spcPct val="20000"/>
              </a:spcBef>
              <a:buFont typeface="Wingdings" panose="05000000000000000000" pitchFamily="2" charset="2"/>
              <a:buChar char="l"/>
            </a:pPr>
            <a:r>
              <a:rPr lang="zh-CN" altLang="en-US" sz="2400">
                <a:solidFill>
                  <a:srgbClr val="008000"/>
                </a:solidFill>
                <a:latin typeface="Calibri" panose="020F0502020204030204" pitchFamily="34" charset="0"/>
                <a:ea typeface="楷体" panose="02010609060101010101" pitchFamily="49" charset="-122"/>
              </a:rPr>
              <a:t>独立性原则</a:t>
            </a:r>
            <a:endParaRPr lang="zh-CN" altLang="en-US" sz="2400">
              <a:solidFill>
                <a:srgbClr val="008000"/>
              </a:solidFill>
              <a:latin typeface="Calibri" panose="020F0502020204030204" pitchFamily="34" charset="0"/>
              <a:ea typeface="楷体" panose="02010609060101010101" pitchFamily="49" charset="-122"/>
            </a:endParaRPr>
          </a:p>
          <a:p>
            <a:pPr marL="469900" indent="-469900">
              <a:lnSpc>
                <a:spcPct val="80000"/>
              </a:lnSpc>
              <a:spcBef>
                <a:spcPct val="20000"/>
              </a:spcBef>
              <a:buFont typeface="Wingdings" panose="05000000000000000000" pitchFamily="2" charset="2"/>
              <a:buChar char="l"/>
            </a:pPr>
            <a:r>
              <a:rPr lang="zh-CN" altLang="en-US" sz="2400">
                <a:solidFill>
                  <a:srgbClr val="008000"/>
                </a:solidFill>
                <a:latin typeface="Calibri" panose="020F0502020204030204" pitchFamily="34" charset="0"/>
                <a:ea typeface="楷体" panose="02010609060101010101" pitchFamily="49" charset="-122"/>
              </a:rPr>
              <a:t>客观和公正原则</a:t>
            </a:r>
            <a:endParaRPr lang="zh-CN" altLang="en-US" sz="2400">
              <a:solidFill>
                <a:srgbClr val="008000"/>
              </a:solidFill>
              <a:latin typeface="Calibri" panose="020F0502020204030204" pitchFamily="34" charset="0"/>
              <a:ea typeface="楷体" panose="02010609060101010101" pitchFamily="49" charset="-122"/>
            </a:endParaRPr>
          </a:p>
          <a:p>
            <a:pPr marL="469900" indent="-469900">
              <a:lnSpc>
                <a:spcPct val="80000"/>
              </a:lnSpc>
              <a:spcBef>
                <a:spcPct val="20000"/>
              </a:spcBef>
              <a:buFont typeface="Wingdings" panose="05000000000000000000" pitchFamily="2" charset="2"/>
              <a:buChar char="l"/>
            </a:pPr>
            <a:r>
              <a:rPr lang="zh-CN" altLang="en-US" sz="2400">
                <a:solidFill>
                  <a:srgbClr val="008000"/>
                </a:solidFill>
                <a:latin typeface="Calibri" panose="020F0502020204030204" pitchFamily="34" charset="0"/>
                <a:ea typeface="楷体" panose="02010609060101010101" pitchFamily="49" charset="-122"/>
              </a:rPr>
              <a:t>专业胜任能力和应有的关注</a:t>
            </a:r>
            <a:endParaRPr lang="zh-CN" altLang="en-US" sz="2400">
              <a:solidFill>
                <a:srgbClr val="008000"/>
              </a:solidFill>
              <a:latin typeface="Calibri" panose="020F0502020204030204" pitchFamily="34" charset="0"/>
              <a:ea typeface="楷体" panose="02010609060101010101" pitchFamily="49" charset="-122"/>
            </a:endParaRPr>
          </a:p>
          <a:p>
            <a:pPr marL="469900" indent="-469900">
              <a:lnSpc>
                <a:spcPct val="80000"/>
              </a:lnSpc>
              <a:spcBef>
                <a:spcPct val="20000"/>
              </a:spcBef>
              <a:buFont typeface="Wingdings" panose="05000000000000000000" pitchFamily="2" charset="2"/>
              <a:buChar char="l"/>
            </a:pPr>
            <a:r>
              <a:rPr lang="zh-CN" altLang="en-US" sz="2400">
                <a:solidFill>
                  <a:srgbClr val="008000"/>
                </a:solidFill>
                <a:latin typeface="Calibri" panose="020F0502020204030204" pitchFamily="34" charset="0"/>
                <a:ea typeface="楷体" panose="02010609060101010101" pitchFamily="49" charset="-122"/>
              </a:rPr>
              <a:t>保密原则</a:t>
            </a:r>
            <a:endParaRPr lang="zh-CN" altLang="en-US" sz="2400">
              <a:solidFill>
                <a:srgbClr val="008000"/>
              </a:solidFill>
              <a:latin typeface="Calibri" panose="020F0502020204030204" pitchFamily="34" charset="0"/>
              <a:ea typeface="楷体" panose="02010609060101010101" pitchFamily="49" charset="-122"/>
            </a:endParaRPr>
          </a:p>
          <a:p>
            <a:pPr marL="469900" indent="-469900">
              <a:lnSpc>
                <a:spcPct val="80000"/>
              </a:lnSpc>
              <a:spcBef>
                <a:spcPct val="20000"/>
              </a:spcBef>
              <a:buFont typeface="Wingdings" panose="05000000000000000000" pitchFamily="2" charset="2"/>
              <a:buChar char="l"/>
            </a:pPr>
            <a:r>
              <a:rPr lang="zh-CN" altLang="en-US" sz="2400">
                <a:solidFill>
                  <a:srgbClr val="008000"/>
                </a:solidFill>
                <a:latin typeface="Calibri" panose="020F0502020204030204" pitchFamily="34" charset="0"/>
                <a:ea typeface="楷体" panose="02010609060101010101" pitchFamily="49" charset="-122"/>
              </a:rPr>
              <a:t>良好的职业行为</a:t>
            </a:r>
            <a:endParaRPr lang="zh-CN" altLang="en-US" sz="2400">
              <a:solidFill>
                <a:srgbClr val="008000"/>
              </a:solidFill>
              <a:latin typeface="Calibri" panose="020F0502020204030204" pitchFamily="34" charset="0"/>
              <a:ea typeface="楷体" panose="02010609060101010101" pitchFamily="49" charset="-122"/>
            </a:endParaRPr>
          </a:p>
          <a:p>
            <a:pPr marL="469900" indent="-469900">
              <a:lnSpc>
                <a:spcPct val="80000"/>
              </a:lnSpc>
              <a:spcBef>
                <a:spcPct val="20000"/>
              </a:spcBef>
              <a:buFont typeface="Arial" panose="020B0604020202020204" pitchFamily="34" charset="0"/>
              <a:buNone/>
            </a:pPr>
            <a:endParaRPr lang="zh-CN" altLang="en-US" sz="2400">
              <a:solidFill>
                <a:srgbClr val="008000"/>
              </a:solidFill>
              <a:latin typeface="Calibri" panose="020F0502020204030204" pitchFamily="34" charset="0"/>
              <a:ea typeface="楷体" panose="02010609060101010101" pitchFamily="49" charset="-122"/>
            </a:endParaRPr>
          </a:p>
          <a:p>
            <a:pPr marL="469900" indent="-469900">
              <a:lnSpc>
                <a:spcPct val="80000"/>
              </a:lnSpc>
              <a:spcBef>
                <a:spcPct val="20000"/>
              </a:spcBef>
              <a:buClr>
                <a:srgbClr val="FF66FF"/>
              </a:buClr>
              <a:buFont typeface="Arial" panose="020B0604020202020204" pitchFamily="34" charset="0"/>
              <a:buNone/>
            </a:pPr>
            <a:endParaRPr lang="en-US" altLang="zh-CN" sz="2400">
              <a:solidFill>
                <a:srgbClr val="008000"/>
              </a:solidFill>
              <a:latin typeface="Calibri" panose="020F0502020204030204" pitchFamily="34" charset="0"/>
              <a:ea typeface="楷体" panose="02010609060101010101" pitchFamily="49" charset="-122"/>
            </a:endParaRPr>
          </a:p>
        </p:txBody>
      </p:sp>
      <p:sp>
        <p:nvSpPr>
          <p:cNvPr id="6" name="AutoShape 4"/>
          <p:cNvSpPr>
            <a:spLocks noChangeArrowheads="1"/>
          </p:cNvSpPr>
          <p:nvPr/>
        </p:nvSpPr>
        <p:spPr bwMode="auto">
          <a:xfrm>
            <a:off x="477838" y="6237288"/>
            <a:ext cx="7618412" cy="431800"/>
          </a:xfrm>
          <a:prstGeom prst="roundRect">
            <a:avLst>
              <a:gd name="adj" fmla="val 16667"/>
            </a:avLst>
          </a:prstGeom>
          <a:gradFill rotWithShape="1">
            <a:gsLst>
              <a:gs pos="0">
                <a:srgbClr val="CCECFF">
                  <a:gamma/>
                  <a:shade val="46275"/>
                  <a:invGamma/>
                  <a:alpha val="41000"/>
                </a:srgbClr>
              </a:gs>
              <a:gs pos="100000">
                <a:srgbClr val="CCECFF"/>
              </a:gs>
            </a:gsLst>
            <a:lin ang="0" scaled="1"/>
          </a:gradFill>
          <a:ln>
            <a:noFill/>
          </a:ln>
          <a:effectLst/>
        </p:spPr>
        <p:txBody>
          <a:bodyPr wrap="none" anchor="ctr"/>
          <a:lstStyle/>
          <a:p>
            <a:pPr>
              <a:lnSpc>
                <a:spcPct val="80000"/>
              </a:lnSpc>
              <a:spcBef>
                <a:spcPct val="20000"/>
              </a:spcBef>
              <a:buClr>
                <a:schemeClr val="accent2"/>
              </a:buClr>
              <a:buFont typeface="Wingdings" panose="05000000000000000000" pitchFamily="2" charset="2"/>
              <a:buNone/>
              <a:defRPr/>
            </a:pPr>
            <a:r>
              <a:rPr lang="zh-CN" altLang="en-US" sz="2400" b="1" dirty="0">
                <a:solidFill>
                  <a:srgbClr val="CC0000"/>
                </a:solidFill>
                <a:effectLst>
                  <a:outerShdw blurRad="38100" dist="38100" dir="2700000" algn="tl">
                    <a:srgbClr val="000000"/>
                  </a:outerShdw>
                </a:effectLst>
                <a:latin typeface="Arial" panose="020B0604020202020204" pitchFamily="34" charset="0"/>
                <a:ea typeface="华文新魏" panose="02010800040101010101" charset="-122"/>
              </a:rPr>
              <a:t>注：</a:t>
            </a:r>
            <a:r>
              <a:rPr lang="zh-CN" altLang="zh-CN" sz="2000" b="1" dirty="0">
                <a:latin typeface="Verdana" panose="020B0604030504040204" pitchFamily="34" charset="0"/>
                <a:ea typeface="宋体" panose="02010600030101010101" pitchFamily="2" charset="-122"/>
              </a:rPr>
              <a:t>《中国注册会计师职业道德守则》</a:t>
            </a:r>
            <a:r>
              <a:rPr lang="en-US" altLang="zh-CN" sz="2000" b="1" dirty="0">
                <a:latin typeface="Verdana" panose="020B0604030504040204" pitchFamily="34" charset="0"/>
                <a:ea typeface="宋体" panose="02010600030101010101" pitchFamily="2" charset="-122"/>
              </a:rPr>
              <a:t>2010</a:t>
            </a:r>
            <a:r>
              <a:rPr lang="zh-CN" altLang="zh-CN" sz="2000" b="1" dirty="0">
                <a:latin typeface="Verdana" panose="020B0604030504040204" pitchFamily="34" charset="0"/>
                <a:ea typeface="宋体" panose="02010600030101010101" pitchFamily="2" charset="-122"/>
              </a:rPr>
              <a:t>年</a:t>
            </a:r>
            <a:r>
              <a:rPr lang="en-US" altLang="zh-CN" sz="2000" b="1" dirty="0">
                <a:latin typeface="Verdana" panose="020B0604030504040204" pitchFamily="34" charset="0"/>
                <a:ea typeface="宋体" panose="02010600030101010101" pitchFamily="2" charset="-122"/>
              </a:rPr>
              <a:t>7</a:t>
            </a:r>
            <a:r>
              <a:rPr lang="zh-CN" altLang="zh-CN" sz="2000" b="1" dirty="0">
                <a:latin typeface="Verdana" panose="020B0604030504040204" pitchFamily="34" charset="0"/>
                <a:ea typeface="宋体" panose="02010600030101010101" pitchFamily="2" charset="-122"/>
              </a:rPr>
              <a:t>月</a:t>
            </a:r>
            <a:r>
              <a:rPr lang="en-US" altLang="zh-CN" sz="2000" b="1" dirty="0">
                <a:latin typeface="Verdana" panose="020B0604030504040204" pitchFamily="34" charset="0"/>
                <a:ea typeface="宋体" panose="02010600030101010101" pitchFamily="2" charset="-122"/>
              </a:rPr>
              <a:t>1</a:t>
            </a:r>
            <a:r>
              <a:rPr lang="zh-CN" altLang="zh-CN" sz="2000" b="1" dirty="0">
                <a:latin typeface="Verdana" panose="020B0604030504040204" pitchFamily="34" charset="0"/>
                <a:ea typeface="宋体" panose="02010600030101010101" pitchFamily="2" charset="-122"/>
              </a:rPr>
              <a:t>日起执行</a:t>
            </a:r>
            <a:endParaRPr lang="zh-CN" altLang="en-US" sz="2000" b="1" dirty="0">
              <a:solidFill>
                <a:srgbClr val="CC0000"/>
              </a:solidFill>
              <a:effectLst>
                <a:outerShdw blurRad="38100" dist="38100" dir="2700000" algn="tl">
                  <a:srgbClr val="000000"/>
                </a:outerShdw>
              </a:effectLst>
              <a:latin typeface="Arial" panose="020B0604020202020204" pitchFamily="34" charset="0"/>
              <a:ea typeface="华文新魏" panose="02010800040101010101"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128013"/>
                                        </p:tgtEl>
                                        <p:attrNameLst>
                                          <p:attrName>style.visibility</p:attrName>
                                        </p:attrNameLst>
                                      </p:cBhvr>
                                      <p:to>
                                        <p:strVal val="visible"/>
                                      </p:to>
                                    </p:set>
                                    <p:animEffect transition="in" filter="blinds(horizontal)">
                                      <p:cBhvr>
                                        <p:cTn id="33" dur="500"/>
                                        <p:tgtEl>
                                          <p:spTgt spid="128013"/>
                                        </p:tgtEl>
                                      </p:cBhvr>
                                    </p:animEffect>
                                  </p:childTnLst>
                                </p:cTn>
                              </p:par>
                            </p:childTnLst>
                          </p:cTn>
                        </p:par>
                        <p:par>
                          <p:cTn id="34" fill="hold">
                            <p:stCondLst>
                              <p:cond delay="500"/>
                            </p:stCondLst>
                            <p:childTnLst>
                              <p:par>
                                <p:cTn id="35" presetID="40" presetClass="entr" presetSubtype="0" fill="hold" grpId="0" nodeType="afterEffect">
                                  <p:stCondLst>
                                    <p:cond delay="0"/>
                                  </p:stCondLst>
                                  <p:iterate type="lt">
                                    <p:tmPct val="10000"/>
                                  </p:iterate>
                                  <p:childTnLst>
                                    <p:set>
                                      <p:cBhvr>
                                        <p:cTn id="36" dur="1" fill="hold">
                                          <p:stCondLst>
                                            <p:cond delay="0"/>
                                          </p:stCondLst>
                                        </p:cTn>
                                        <p:tgtEl>
                                          <p:spTgt spid="128017">
                                            <p:bg/>
                                          </p:spTgt>
                                        </p:tgtEl>
                                        <p:attrNameLst>
                                          <p:attrName>style.visibility</p:attrName>
                                        </p:attrNameLst>
                                      </p:cBhvr>
                                      <p:to>
                                        <p:strVal val="visible"/>
                                      </p:to>
                                    </p:set>
                                    <p:animEffect transition="in" filter="fade">
                                      <p:cBhvr>
                                        <p:cTn id="37" dur="1000"/>
                                        <p:tgtEl>
                                          <p:spTgt spid="128017">
                                            <p:bg/>
                                          </p:spTgt>
                                        </p:tgtEl>
                                      </p:cBhvr>
                                    </p:animEffect>
                                    <p:anim calcmode="lin" valueType="num">
                                      <p:cBhvr>
                                        <p:cTn id="38" dur="1000" fill="hold"/>
                                        <p:tgtEl>
                                          <p:spTgt spid="128017">
                                            <p:bg/>
                                          </p:spTgt>
                                        </p:tgtEl>
                                        <p:attrNameLst>
                                          <p:attrName>ppt_x</p:attrName>
                                        </p:attrNameLst>
                                      </p:cBhvr>
                                      <p:tavLst>
                                        <p:tav tm="0">
                                          <p:val>
                                            <p:strVal val="#ppt_x-.1"/>
                                          </p:val>
                                        </p:tav>
                                        <p:tav tm="100000">
                                          <p:val>
                                            <p:strVal val="#ppt_x"/>
                                          </p:val>
                                        </p:tav>
                                      </p:tavLst>
                                    </p:anim>
                                    <p:anim calcmode="lin" valueType="num">
                                      <p:cBhvr>
                                        <p:cTn id="39" dur="1000" fill="hold"/>
                                        <p:tgtEl>
                                          <p:spTgt spid="128017">
                                            <p:bg/>
                                          </p:spTgt>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0" presetClass="entr" presetSubtype="0" fill="hold" grpId="0" nodeType="clickEffect">
                                  <p:stCondLst>
                                    <p:cond delay="0"/>
                                  </p:stCondLst>
                                  <p:iterate type="lt">
                                    <p:tmPct val="10000"/>
                                  </p:iterate>
                                  <p:childTnLst>
                                    <p:set>
                                      <p:cBhvr>
                                        <p:cTn id="43" dur="1" fill="hold">
                                          <p:stCondLst>
                                            <p:cond delay="0"/>
                                          </p:stCondLst>
                                        </p:cTn>
                                        <p:tgtEl>
                                          <p:spTgt spid="128017">
                                            <p:txEl>
                                              <p:pRg st="1" end="1"/>
                                            </p:txEl>
                                          </p:spTgt>
                                        </p:tgtEl>
                                        <p:attrNameLst>
                                          <p:attrName>style.visibility</p:attrName>
                                        </p:attrNameLst>
                                      </p:cBhvr>
                                      <p:to>
                                        <p:strVal val="visible"/>
                                      </p:to>
                                    </p:set>
                                    <p:animEffect transition="in" filter="fade">
                                      <p:cBhvr>
                                        <p:cTn id="44" dur="1000"/>
                                        <p:tgtEl>
                                          <p:spTgt spid="128017">
                                            <p:txEl>
                                              <p:pRg st="1" end="1"/>
                                            </p:txEl>
                                          </p:spTgt>
                                        </p:tgtEl>
                                      </p:cBhvr>
                                    </p:animEffect>
                                    <p:anim calcmode="lin" valueType="num">
                                      <p:cBhvr>
                                        <p:cTn id="45" dur="1000" fill="hold"/>
                                        <p:tgtEl>
                                          <p:spTgt spid="128017">
                                            <p:txEl>
                                              <p:pRg st="1" end="1"/>
                                            </p:txEl>
                                          </p:spTgt>
                                        </p:tgtEl>
                                        <p:attrNameLst>
                                          <p:attrName>ppt_x</p:attrName>
                                        </p:attrNameLst>
                                      </p:cBhvr>
                                      <p:tavLst>
                                        <p:tav tm="0">
                                          <p:val>
                                            <p:strVal val="#ppt_x-.1"/>
                                          </p:val>
                                        </p:tav>
                                        <p:tav tm="100000">
                                          <p:val>
                                            <p:strVal val="#ppt_x"/>
                                          </p:val>
                                        </p:tav>
                                      </p:tavLst>
                                    </p:anim>
                                    <p:anim calcmode="lin" valueType="num">
                                      <p:cBhvr>
                                        <p:cTn id="46" dur="1000" fill="hold"/>
                                        <p:tgtEl>
                                          <p:spTgt spid="12801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0" presetClass="entr" presetSubtype="0" fill="hold" grpId="0" nodeType="clickEffect">
                                  <p:stCondLst>
                                    <p:cond delay="0"/>
                                  </p:stCondLst>
                                  <p:iterate type="lt">
                                    <p:tmPct val="10000"/>
                                  </p:iterate>
                                  <p:childTnLst>
                                    <p:set>
                                      <p:cBhvr>
                                        <p:cTn id="50" dur="1" fill="hold">
                                          <p:stCondLst>
                                            <p:cond delay="0"/>
                                          </p:stCondLst>
                                        </p:cTn>
                                        <p:tgtEl>
                                          <p:spTgt spid="128017">
                                            <p:txEl>
                                              <p:pRg st="2" end="2"/>
                                            </p:txEl>
                                          </p:spTgt>
                                        </p:tgtEl>
                                        <p:attrNameLst>
                                          <p:attrName>style.visibility</p:attrName>
                                        </p:attrNameLst>
                                      </p:cBhvr>
                                      <p:to>
                                        <p:strVal val="visible"/>
                                      </p:to>
                                    </p:set>
                                    <p:animEffect transition="in" filter="fade">
                                      <p:cBhvr>
                                        <p:cTn id="51" dur="1000"/>
                                        <p:tgtEl>
                                          <p:spTgt spid="128017">
                                            <p:txEl>
                                              <p:pRg st="2" end="2"/>
                                            </p:txEl>
                                          </p:spTgt>
                                        </p:tgtEl>
                                      </p:cBhvr>
                                    </p:animEffect>
                                    <p:anim calcmode="lin" valueType="num">
                                      <p:cBhvr>
                                        <p:cTn id="52" dur="1000" fill="hold"/>
                                        <p:tgtEl>
                                          <p:spTgt spid="128017">
                                            <p:txEl>
                                              <p:pRg st="2" end="2"/>
                                            </p:txEl>
                                          </p:spTgt>
                                        </p:tgtEl>
                                        <p:attrNameLst>
                                          <p:attrName>ppt_x</p:attrName>
                                        </p:attrNameLst>
                                      </p:cBhvr>
                                      <p:tavLst>
                                        <p:tav tm="0">
                                          <p:val>
                                            <p:strVal val="#ppt_x-.1"/>
                                          </p:val>
                                        </p:tav>
                                        <p:tav tm="100000">
                                          <p:val>
                                            <p:strVal val="#ppt_x"/>
                                          </p:val>
                                        </p:tav>
                                      </p:tavLst>
                                    </p:anim>
                                    <p:anim calcmode="lin" valueType="num">
                                      <p:cBhvr>
                                        <p:cTn id="53" dur="1000" fill="hold"/>
                                        <p:tgtEl>
                                          <p:spTgt spid="128017">
                                            <p:txEl>
                                              <p:pRg st="2" end="2"/>
                                            </p:txEl>
                                          </p:spTgt>
                                        </p:tgtEl>
                                        <p:attrNameLst>
                                          <p:attrName>ppt_y</p:attrName>
                                        </p:attrNameLst>
                                      </p:cBhvr>
                                      <p:tavLst>
                                        <p:tav tm="0">
                                          <p:val>
                                            <p:strVal val="#ppt_y"/>
                                          </p:val>
                                        </p:tav>
                                        <p:tav tm="100000">
                                          <p:val>
                                            <p:strVal val="#ppt_y"/>
                                          </p:val>
                                        </p:tav>
                                      </p:tavLst>
                                    </p:anim>
                                  </p:childTnLst>
                                </p:cTn>
                              </p:par>
                              <p:par>
                                <p:cTn id="54" presetID="40" presetClass="entr" presetSubtype="0" fill="hold" grpId="0" nodeType="withEffect">
                                  <p:stCondLst>
                                    <p:cond delay="0"/>
                                  </p:stCondLst>
                                  <p:iterate type="lt">
                                    <p:tmPct val="10000"/>
                                  </p:iterate>
                                  <p:childTnLst>
                                    <p:set>
                                      <p:cBhvr>
                                        <p:cTn id="55" dur="1" fill="hold">
                                          <p:stCondLst>
                                            <p:cond delay="0"/>
                                          </p:stCondLst>
                                        </p:cTn>
                                        <p:tgtEl>
                                          <p:spTgt spid="128017">
                                            <p:txEl>
                                              <p:pRg st="3" end="3"/>
                                            </p:txEl>
                                          </p:spTgt>
                                        </p:tgtEl>
                                        <p:attrNameLst>
                                          <p:attrName>style.visibility</p:attrName>
                                        </p:attrNameLst>
                                      </p:cBhvr>
                                      <p:to>
                                        <p:strVal val="visible"/>
                                      </p:to>
                                    </p:set>
                                    <p:animEffect transition="in" filter="fade">
                                      <p:cBhvr>
                                        <p:cTn id="56" dur="1000"/>
                                        <p:tgtEl>
                                          <p:spTgt spid="128017">
                                            <p:txEl>
                                              <p:pRg st="3" end="3"/>
                                            </p:txEl>
                                          </p:spTgt>
                                        </p:tgtEl>
                                      </p:cBhvr>
                                    </p:animEffect>
                                    <p:anim calcmode="lin" valueType="num">
                                      <p:cBhvr>
                                        <p:cTn id="57" dur="1000" fill="hold"/>
                                        <p:tgtEl>
                                          <p:spTgt spid="128017">
                                            <p:txEl>
                                              <p:pRg st="3" end="3"/>
                                            </p:txEl>
                                          </p:spTgt>
                                        </p:tgtEl>
                                        <p:attrNameLst>
                                          <p:attrName>ppt_x</p:attrName>
                                        </p:attrNameLst>
                                      </p:cBhvr>
                                      <p:tavLst>
                                        <p:tav tm="0">
                                          <p:val>
                                            <p:strVal val="#ppt_x-.1"/>
                                          </p:val>
                                        </p:tav>
                                        <p:tav tm="100000">
                                          <p:val>
                                            <p:strVal val="#ppt_x"/>
                                          </p:val>
                                        </p:tav>
                                      </p:tavLst>
                                    </p:anim>
                                    <p:anim calcmode="lin" valueType="num">
                                      <p:cBhvr>
                                        <p:cTn id="58" dur="1000" fill="hold"/>
                                        <p:tgtEl>
                                          <p:spTgt spid="12801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0" presetClass="entr" presetSubtype="0" fill="hold" grpId="0" nodeType="clickEffect">
                                  <p:stCondLst>
                                    <p:cond delay="0"/>
                                  </p:stCondLst>
                                  <p:iterate type="lt">
                                    <p:tmPct val="10000"/>
                                  </p:iterate>
                                  <p:childTnLst>
                                    <p:set>
                                      <p:cBhvr>
                                        <p:cTn id="62" dur="1" fill="hold">
                                          <p:stCondLst>
                                            <p:cond delay="0"/>
                                          </p:stCondLst>
                                        </p:cTn>
                                        <p:tgtEl>
                                          <p:spTgt spid="128017">
                                            <p:txEl>
                                              <p:pRg st="4" end="4"/>
                                            </p:txEl>
                                          </p:spTgt>
                                        </p:tgtEl>
                                        <p:attrNameLst>
                                          <p:attrName>style.visibility</p:attrName>
                                        </p:attrNameLst>
                                      </p:cBhvr>
                                      <p:to>
                                        <p:strVal val="visible"/>
                                      </p:to>
                                    </p:set>
                                    <p:animEffect transition="in" filter="fade">
                                      <p:cBhvr>
                                        <p:cTn id="63" dur="1000"/>
                                        <p:tgtEl>
                                          <p:spTgt spid="128017">
                                            <p:txEl>
                                              <p:pRg st="4" end="4"/>
                                            </p:txEl>
                                          </p:spTgt>
                                        </p:tgtEl>
                                      </p:cBhvr>
                                    </p:animEffect>
                                    <p:anim calcmode="lin" valueType="num">
                                      <p:cBhvr>
                                        <p:cTn id="64" dur="1000" fill="hold"/>
                                        <p:tgtEl>
                                          <p:spTgt spid="128017">
                                            <p:txEl>
                                              <p:pRg st="4" end="4"/>
                                            </p:txEl>
                                          </p:spTgt>
                                        </p:tgtEl>
                                        <p:attrNameLst>
                                          <p:attrName>ppt_x</p:attrName>
                                        </p:attrNameLst>
                                      </p:cBhvr>
                                      <p:tavLst>
                                        <p:tav tm="0">
                                          <p:val>
                                            <p:strVal val="#ppt_x-.1"/>
                                          </p:val>
                                        </p:tav>
                                        <p:tav tm="100000">
                                          <p:val>
                                            <p:strVal val="#ppt_x"/>
                                          </p:val>
                                        </p:tav>
                                      </p:tavLst>
                                    </p:anim>
                                    <p:anim calcmode="lin" valueType="num">
                                      <p:cBhvr>
                                        <p:cTn id="65" dur="1000" fill="hold"/>
                                        <p:tgtEl>
                                          <p:spTgt spid="128017">
                                            <p:txEl>
                                              <p:pRg st="4" end="4"/>
                                            </p:txEl>
                                          </p:spTgt>
                                        </p:tgtEl>
                                        <p:attrNameLst>
                                          <p:attrName>ppt_y</p:attrName>
                                        </p:attrNameLst>
                                      </p:cBhvr>
                                      <p:tavLst>
                                        <p:tav tm="0">
                                          <p:val>
                                            <p:strVal val="#ppt_y"/>
                                          </p:val>
                                        </p:tav>
                                        <p:tav tm="100000">
                                          <p:val>
                                            <p:strVal val="#ppt_y"/>
                                          </p:val>
                                        </p:tav>
                                      </p:tavLst>
                                    </p:anim>
                                  </p:childTnLst>
                                </p:cTn>
                              </p:par>
                              <p:par>
                                <p:cTn id="66" presetID="40" presetClass="entr" presetSubtype="0" fill="hold" grpId="0" nodeType="withEffect">
                                  <p:stCondLst>
                                    <p:cond delay="0"/>
                                  </p:stCondLst>
                                  <p:iterate type="lt">
                                    <p:tmPct val="10000"/>
                                  </p:iterate>
                                  <p:childTnLst>
                                    <p:set>
                                      <p:cBhvr>
                                        <p:cTn id="67" dur="1" fill="hold">
                                          <p:stCondLst>
                                            <p:cond delay="0"/>
                                          </p:stCondLst>
                                        </p:cTn>
                                        <p:tgtEl>
                                          <p:spTgt spid="128017">
                                            <p:txEl>
                                              <p:pRg st="5" end="5"/>
                                            </p:txEl>
                                          </p:spTgt>
                                        </p:tgtEl>
                                        <p:attrNameLst>
                                          <p:attrName>style.visibility</p:attrName>
                                        </p:attrNameLst>
                                      </p:cBhvr>
                                      <p:to>
                                        <p:strVal val="visible"/>
                                      </p:to>
                                    </p:set>
                                    <p:animEffect transition="in" filter="fade">
                                      <p:cBhvr>
                                        <p:cTn id="68" dur="1000"/>
                                        <p:tgtEl>
                                          <p:spTgt spid="128017">
                                            <p:txEl>
                                              <p:pRg st="5" end="5"/>
                                            </p:txEl>
                                          </p:spTgt>
                                        </p:tgtEl>
                                      </p:cBhvr>
                                    </p:animEffect>
                                    <p:anim calcmode="lin" valueType="num">
                                      <p:cBhvr>
                                        <p:cTn id="69" dur="1000" fill="hold"/>
                                        <p:tgtEl>
                                          <p:spTgt spid="128017">
                                            <p:txEl>
                                              <p:pRg st="5" end="5"/>
                                            </p:txEl>
                                          </p:spTgt>
                                        </p:tgtEl>
                                        <p:attrNameLst>
                                          <p:attrName>ppt_x</p:attrName>
                                        </p:attrNameLst>
                                      </p:cBhvr>
                                      <p:tavLst>
                                        <p:tav tm="0">
                                          <p:val>
                                            <p:strVal val="#ppt_x-.1"/>
                                          </p:val>
                                        </p:tav>
                                        <p:tav tm="100000">
                                          <p:val>
                                            <p:strVal val="#ppt_x"/>
                                          </p:val>
                                        </p:tav>
                                      </p:tavLst>
                                    </p:anim>
                                    <p:anim calcmode="lin" valueType="num">
                                      <p:cBhvr>
                                        <p:cTn id="70" dur="1000" fill="hold"/>
                                        <p:tgtEl>
                                          <p:spTgt spid="128017">
                                            <p:txEl>
                                              <p:pRg st="5" end="5"/>
                                            </p:txEl>
                                          </p:spTgt>
                                        </p:tgtEl>
                                        <p:attrNameLst>
                                          <p:attrName>ppt_y</p:attrName>
                                        </p:attrNameLst>
                                      </p:cBhvr>
                                      <p:tavLst>
                                        <p:tav tm="0">
                                          <p:val>
                                            <p:strVal val="#ppt_y"/>
                                          </p:val>
                                        </p:tav>
                                        <p:tav tm="100000">
                                          <p:val>
                                            <p:strVal val="#ppt_y"/>
                                          </p:val>
                                        </p:tav>
                                      </p:tavLst>
                                    </p:anim>
                                  </p:childTnLst>
                                </p:cTn>
                              </p:par>
                              <p:par>
                                <p:cTn id="71" presetID="40" presetClass="entr" presetSubtype="0" fill="hold" grpId="0" nodeType="withEffect">
                                  <p:stCondLst>
                                    <p:cond delay="0"/>
                                  </p:stCondLst>
                                  <p:iterate type="lt">
                                    <p:tmPct val="10000"/>
                                  </p:iterate>
                                  <p:childTnLst>
                                    <p:set>
                                      <p:cBhvr>
                                        <p:cTn id="72" dur="1" fill="hold">
                                          <p:stCondLst>
                                            <p:cond delay="0"/>
                                          </p:stCondLst>
                                        </p:cTn>
                                        <p:tgtEl>
                                          <p:spTgt spid="128017">
                                            <p:txEl>
                                              <p:pRg st="6" end="6"/>
                                            </p:txEl>
                                          </p:spTgt>
                                        </p:tgtEl>
                                        <p:attrNameLst>
                                          <p:attrName>style.visibility</p:attrName>
                                        </p:attrNameLst>
                                      </p:cBhvr>
                                      <p:to>
                                        <p:strVal val="visible"/>
                                      </p:to>
                                    </p:set>
                                    <p:animEffect transition="in" filter="fade">
                                      <p:cBhvr>
                                        <p:cTn id="73" dur="1000"/>
                                        <p:tgtEl>
                                          <p:spTgt spid="128017">
                                            <p:txEl>
                                              <p:pRg st="6" end="6"/>
                                            </p:txEl>
                                          </p:spTgt>
                                        </p:tgtEl>
                                      </p:cBhvr>
                                    </p:animEffect>
                                    <p:anim calcmode="lin" valueType="num">
                                      <p:cBhvr>
                                        <p:cTn id="74" dur="1000" fill="hold"/>
                                        <p:tgtEl>
                                          <p:spTgt spid="128017">
                                            <p:txEl>
                                              <p:pRg st="6" end="6"/>
                                            </p:txEl>
                                          </p:spTgt>
                                        </p:tgtEl>
                                        <p:attrNameLst>
                                          <p:attrName>ppt_x</p:attrName>
                                        </p:attrNameLst>
                                      </p:cBhvr>
                                      <p:tavLst>
                                        <p:tav tm="0">
                                          <p:val>
                                            <p:strVal val="#ppt_x-.1"/>
                                          </p:val>
                                        </p:tav>
                                        <p:tav tm="100000">
                                          <p:val>
                                            <p:strVal val="#ppt_x"/>
                                          </p:val>
                                        </p:tav>
                                      </p:tavLst>
                                    </p:anim>
                                    <p:anim calcmode="lin" valueType="num">
                                      <p:cBhvr>
                                        <p:cTn id="75" dur="1000" fill="hold"/>
                                        <p:tgtEl>
                                          <p:spTgt spid="12801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3" presetClass="entr" presetSubtype="10" fill="hold" grpId="0" nodeType="clickEffect">
                                  <p:stCondLst>
                                    <p:cond delay="0"/>
                                  </p:stCondLst>
                                  <p:childTnLst>
                                    <p:set>
                                      <p:cBhvr>
                                        <p:cTn id="79" dur="1" fill="hold">
                                          <p:stCondLst>
                                            <p:cond delay="0"/>
                                          </p:stCondLst>
                                        </p:cTn>
                                        <p:tgtEl>
                                          <p:spTgt spid="6"/>
                                        </p:tgtEl>
                                        <p:attrNameLst>
                                          <p:attrName>style.visibility</p:attrName>
                                        </p:attrNameLst>
                                      </p:cBhvr>
                                      <p:to>
                                        <p:strVal val="visible"/>
                                      </p:to>
                                    </p:set>
                                    <p:animEffect transition="in" filter="blinds(horizontal)">
                                      <p:cBhvr>
                                        <p:cTn id="8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128013" grpId="0" animBg="1"/>
      <p:bldP spid="128017" grpId="0" animBg="1" build="p"/>
      <p:bldP spid="6"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911225" y="836613"/>
            <a:ext cx="10009188" cy="1570037"/>
            <a:chOff x="946620" y="1670343"/>
            <a:chExt cx="10153650" cy="1374238"/>
          </a:xfrm>
        </p:grpSpPr>
        <p:grpSp>
          <p:nvGrpSpPr>
            <p:cNvPr id="120842"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203" cy="28875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120846"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120843" name="TextBox 90"/>
            <p:cNvSpPr txBox="1">
              <a:spLocks noChangeArrowheads="1"/>
            </p:cNvSpPr>
            <p:nvPr/>
          </p:nvSpPr>
          <p:spPr bwMode="auto">
            <a:xfrm>
              <a:off x="1582733" y="1696744"/>
              <a:ext cx="9517537" cy="480775"/>
            </a:xfrm>
            <a:prstGeom prst="rect">
              <a:avLst/>
            </a:prstGeom>
            <a:noFill/>
            <a:ln w="9525">
              <a:noFill/>
              <a:miter lim="800000"/>
            </a:ln>
          </p:spPr>
          <p:txBody>
            <a:bodyPr lIns="182843" tIns="91422" rIns="182843" bIns="91422">
              <a:spAutoFit/>
            </a:bodyPr>
            <a:lstStyle/>
            <a:p>
              <a:r>
                <a:rPr lang="zh-CN" altLang="en-US" sz="2400" b="1">
                  <a:solidFill>
                    <a:srgbClr val="F79646"/>
                  </a:solidFill>
                </a:rPr>
                <a:t>三、培养审计职业道德</a:t>
              </a:r>
              <a:endParaRPr lang="zh-CN" altLang="en-US" sz="2400" b="1">
                <a:solidFill>
                  <a:srgbClr val="F79646"/>
                </a:solidFill>
              </a:endParaRPr>
            </a:p>
          </p:txBody>
        </p:sp>
        <p:sp>
          <p:nvSpPr>
            <p:cNvPr id="120844" name="TextBox 89"/>
            <p:cNvSpPr txBox="1">
              <a:spLocks noChangeArrowheads="1"/>
            </p:cNvSpPr>
            <p:nvPr/>
          </p:nvSpPr>
          <p:spPr bwMode="auto">
            <a:xfrm>
              <a:off x="1582733" y="2602713"/>
              <a:ext cx="9517537" cy="441868"/>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培养审计素质</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0061" name="Oval 8"/>
          <p:cNvSpPr>
            <a:spLocks noChangeArrowheads="1"/>
          </p:cNvSpPr>
          <p:nvPr/>
        </p:nvSpPr>
        <p:spPr bwMode="auto">
          <a:xfrm>
            <a:off x="406400" y="1700213"/>
            <a:ext cx="3671888" cy="1216025"/>
          </a:xfrm>
          <a:prstGeom prst="ellipse">
            <a:avLst/>
          </a:prstGeom>
          <a:gradFill rotWithShape="1">
            <a:gsLst>
              <a:gs pos="0">
                <a:srgbClr val="CCFFFF"/>
              </a:gs>
              <a:gs pos="100000">
                <a:srgbClr val="5E7676"/>
              </a:gs>
            </a:gsLst>
            <a:lin ang="5400000" scaled="1"/>
          </a:gradFill>
          <a:ln w="9525">
            <a:solidFill>
              <a:srgbClr val="FF3300"/>
            </a:solidFill>
            <a:round/>
          </a:ln>
        </p:spPr>
        <p:txBody>
          <a:bodyPr wrap="none" anchor="ctr"/>
          <a:lstStyle/>
          <a:p>
            <a:pPr algn="ctr">
              <a:lnSpc>
                <a:spcPct val="120000"/>
              </a:lnSpc>
              <a:spcBef>
                <a:spcPct val="20000"/>
              </a:spcBef>
              <a:buClr>
                <a:schemeClr val="accent1"/>
              </a:buClr>
              <a:buSzPct val="65000"/>
              <a:buFont typeface="Wingdings" panose="05000000000000000000" pitchFamily="2" charset="2"/>
              <a:buNone/>
              <a:defRPr/>
            </a:pPr>
            <a:r>
              <a:rPr lang="zh-CN" altLang="en-US" sz="3800" b="1">
                <a:solidFill>
                  <a:srgbClr val="CC0000"/>
                </a:solidFill>
                <a:effectLst>
                  <a:outerShdw blurRad="38100" dist="38100" dir="2700000" algn="tl">
                    <a:srgbClr val="000000"/>
                  </a:outerShdw>
                </a:effectLst>
                <a:ea typeface="华文新魏" panose="02010800040101010101" charset="-122"/>
              </a:rPr>
              <a:t>审计法律责任</a:t>
            </a:r>
            <a:endParaRPr lang="zh-CN" altLang="en-US" sz="3800" b="1">
              <a:solidFill>
                <a:srgbClr val="CC0000"/>
              </a:solidFill>
              <a:effectLst>
                <a:outerShdw blurRad="38100" dist="38100" dir="2700000" algn="tl">
                  <a:srgbClr val="000000"/>
                </a:outerShdw>
              </a:effectLst>
              <a:ea typeface="华文新魏" panose="02010800040101010101" charset="-122"/>
            </a:endParaRPr>
          </a:p>
        </p:txBody>
      </p:sp>
      <p:sp>
        <p:nvSpPr>
          <p:cNvPr id="130064" name="Rectangle 4" descr="羊皮纸"/>
          <p:cNvSpPr>
            <a:spLocks noChangeArrowheads="1"/>
          </p:cNvSpPr>
          <p:nvPr/>
        </p:nvSpPr>
        <p:spPr bwMode="auto">
          <a:xfrm>
            <a:off x="695325" y="3141663"/>
            <a:ext cx="1557338" cy="2592387"/>
          </a:xfrm>
          <a:prstGeom prst="rect">
            <a:avLst/>
          </a:prstGeom>
          <a:blipFill dpi="0" rotWithShape="1">
            <a:blip r:embed="rId1"/>
            <a:srcRect/>
            <a:tile tx="0" ty="0" sx="100000" sy="100000" flip="none" algn="tl"/>
          </a:blipFill>
          <a:ln w="9525">
            <a:noFill/>
            <a:miter lim="800000"/>
          </a:ln>
          <a:effectLst>
            <a:prstShdw prst="shdw17" dist="17961" dir="2700000">
              <a:srgbClr val="99997A"/>
            </a:prstShdw>
          </a:effectLst>
        </p:spPr>
        <p:txBody>
          <a:bodyPr/>
          <a:lstStyle/>
          <a:p>
            <a:pPr marL="469900" indent="-469900">
              <a:lnSpc>
                <a:spcPct val="90000"/>
              </a:lnSpc>
              <a:spcBef>
                <a:spcPct val="20000"/>
              </a:spcBef>
              <a:buFont typeface="Arial" panose="020B0604020202020204" pitchFamily="34" charset="0"/>
              <a:buNone/>
            </a:pPr>
            <a:endParaRPr lang="en-US" altLang="zh-CN" sz="3200">
              <a:latin typeface="Calibri" panose="020F0502020204030204" pitchFamily="34" charset="0"/>
            </a:endParaRPr>
          </a:p>
          <a:p>
            <a:pPr marL="469900" indent="-469900">
              <a:lnSpc>
                <a:spcPct val="90000"/>
              </a:lnSpc>
              <a:spcBef>
                <a:spcPct val="20000"/>
              </a:spcBef>
              <a:buFont typeface="Wingdings" panose="05000000000000000000" pitchFamily="2" charset="2"/>
              <a:buChar char="v"/>
            </a:pPr>
            <a:r>
              <a:rPr lang="zh-CN" altLang="en-US" sz="3200" b="1">
                <a:solidFill>
                  <a:schemeClr val="accent2"/>
                </a:solidFill>
                <a:latin typeface="Calibri" panose="020F0502020204030204" pitchFamily="34" charset="0"/>
              </a:rPr>
              <a:t>违约</a:t>
            </a:r>
            <a:endParaRPr lang="zh-CN" altLang="en-US" sz="3200" b="1">
              <a:solidFill>
                <a:schemeClr val="accent2"/>
              </a:solidFill>
              <a:latin typeface="Calibri" panose="020F0502020204030204" pitchFamily="34" charset="0"/>
            </a:endParaRPr>
          </a:p>
          <a:p>
            <a:pPr marL="469900" indent="-469900">
              <a:lnSpc>
                <a:spcPct val="90000"/>
              </a:lnSpc>
              <a:spcBef>
                <a:spcPct val="20000"/>
              </a:spcBef>
              <a:buFont typeface="Wingdings" panose="05000000000000000000" pitchFamily="2" charset="2"/>
              <a:buChar char="v"/>
            </a:pPr>
            <a:r>
              <a:rPr lang="zh-CN" altLang="en-US" sz="3200" b="1">
                <a:solidFill>
                  <a:schemeClr val="accent2"/>
                </a:solidFill>
                <a:latin typeface="Calibri" panose="020F0502020204030204" pitchFamily="34" charset="0"/>
              </a:rPr>
              <a:t>过失</a:t>
            </a:r>
            <a:endParaRPr lang="zh-CN" altLang="en-US" sz="3200" b="1">
              <a:solidFill>
                <a:schemeClr val="accent2"/>
              </a:solidFill>
              <a:latin typeface="Calibri" panose="020F0502020204030204" pitchFamily="34" charset="0"/>
            </a:endParaRPr>
          </a:p>
          <a:p>
            <a:pPr marL="469900" indent="-469900">
              <a:lnSpc>
                <a:spcPct val="90000"/>
              </a:lnSpc>
              <a:spcBef>
                <a:spcPct val="20000"/>
              </a:spcBef>
              <a:buFont typeface="Wingdings" panose="05000000000000000000" pitchFamily="2" charset="2"/>
              <a:buChar char="v"/>
            </a:pPr>
            <a:r>
              <a:rPr lang="zh-CN" altLang="en-US" sz="3200" b="1">
                <a:solidFill>
                  <a:schemeClr val="accent2"/>
                </a:solidFill>
                <a:latin typeface="Calibri" panose="020F0502020204030204" pitchFamily="34" charset="0"/>
              </a:rPr>
              <a:t>欺诈</a:t>
            </a:r>
            <a:endParaRPr lang="zh-CN" altLang="en-US" sz="3200" b="1">
              <a:solidFill>
                <a:schemeClr val="accent2"/>
              </a:solidFill>
              <a:latin typeface="Calibri" panose="020F0502020204030204" pitchFamily="34" charset="0"/>
            </a:endParaRPr>
          </a:p>
          <a:p>
            <a:pPr marL="469900" indent="-469900">
              <a:lnSpc>
                <a:spcPct val="90000"/>
              </a:lnSpc>
              <a:spcBef>
                <a:spcPct val="20000"/>
              </a:spcBef>
              <a:buFont typeface="Arial" panose="020B0604020202020204" pitchFamily="34" charset="0"/>
              <a:buNone/>
            </a:pPr>
            <a:r>
              <a:rPr lang="zh-CN" altLang="en-US" sz="3200">
                <a:latin typeface="Calibri" panose="020F0502020204030204" pitchFamily="34" charset="0"/>
              </a:rPr>
              <a:t> </a:t>
            </a:r>
            <a:endParaRPr lang="zh-CN" altLang="en-US" sz="3200">
              <a:latin typeface="Calibri" panose="020F0502020204030204" pitchFamily="34" charset="0"/>
            </a:endParaRPr>
          </a:p>
        </p:txBody>
      </p:sp>
      <p:sp>
        <p:nvSpPr>
          <p:cNvPr id="86022" name="Rectangle 6" descr="羊皮纸"/>
          <p:cNvSpPr>
            <a:spLocks noChangeArrowheads="1"/>
          </p:cNvSpPr>
          <p:nvPr/>
        </p:nvSpPr>
        <p:spPr bwMode="auto">
          <a:xfrm>
            <a:off x="4654550" y="2133600"/>
            <a:ext cx="6624638" cy="4248150"/>
          </a:xfrm>
          <a:prstGeom prst="rect">
            <a:avLst/>
          </a:prstGeom>
          <a:blipFill dpi="0" rotWithShape="1">
            <a:blip r:embed="rId1"/>
            <a:srcRect/>
            <a:tile tx="0" ty="0" sx="100000" sy="100000" flip="none" algn="tl"/>
          </a:blipFill>
          <a:ln w="9525">
            <a:noFill/>
            <a:miter lim="800000"/>
          </a:ln>
          <a:effectLst>
            <a:prstShdw prst="shdw17" dist="17961" dir="2700000">
              <a:srgbClr val="99997A"/>
            </a:prstShdw>
          </a:effectLst>
        </p:spPr>
        <p:txBody>
          <a:bodyPr/>
          <a:lstStyle/>
          <a:p>
            <a:pPr marL="469900" indent="-469900">
              <a:spcBef>
                <a:spcPct val="20000"/>
              </a:spcBef>
              <a:buClr>
                <a:schemeClr val="accent2"/>
              </a:buClr>
              <a:buFont typeface="Wingdings" panose="05000000000000000000" pitchFamily="2" charset="2"/>
              <a:buNone/>
            </a:pPr>
            <a:r>
              <a:rPr lang="zh-CN" altLang="en-US" sz="2400" b="1">
                <a:solidFill>
                  <a:srgbClr val="FF3300"/>
                </a:solidFill>
                <a:latin typeface="Verdana" panose="020B0604030504040204" pitchFamily="34" charset="0"/>
              </a:rPr>
              <a:t>普通过失：</a:t>
            </a:r>
            <a:r>
              <a:rPr lang="zh-CN" altLang="en-US" sz="2400" b="1">
                <a:latin typeface="Verdana" panose="020B0604030504040204" pitchFamily="34" charset="0"/>
                <a:ea typeface="楷体" panose="02010609060101010101" pitchFamily="49" charset="-122"/>
              </a:rPr>
              <a:t>通常是指没有保持职业上应有的职业谨慎；对注册会计师而言，则是指</a:t>
            </a:r>
            <a:r>
              <a:rPr lang="zh-CN" altLang="en-US" sz="2400" b="1">
                <a:solidFill>
                  <a:srgbClr val="FF66FF"/>
                </a:solidFill>
                <a:latin typeface="Verdana" panose="020B0604030504040204" pitchFamily="34" charset="0"/>
                <a:ea typeface="楷体" panose="02010609060101010101" pitchFamily="49" charset="-122"/>
              </a:rPr>
              <a:t>没有完全</a:t>
            </a:r>
            <a:r>
              <a:rPr lang="zh-CN" altLang="en-US" sz="2400" b="1">
                <a:latin typeface="Verdana" panose="020B0604030504040204" pitchFamily="34" charset="0"/>
                <a:ea typeface="楷体" panose="02010609060101010101" pitchFamily="49" charset="-122"/>
              </a:rPr>
              <a:t>遵循专业准则的要求。</a:t>
            </a:r>
            <a:endParaRPr lang="zh-CN" altLang="en-US" sz="2400" b="1">
              <a:latin typeface="Verdana" panose="020B0604030504040204" pitchFamily="34" charset="0"/>
              <a:ea typeface="楷体" panose="02010609060101010101" pitchFamily="49" charset="-122"/>
            </a:endParaRPr>
          </a:p>
          <a:p>
            <a:pPr marL="469900" indent="-469900">
              <a:spcBef>
                <a:spcPct val="20000"/>
              </a:spcBef>
              <a:buClr>
                <a:schemeClr val="accent2"/>
              </a:buClr>
              <a:buFont typeface="Wingdings" panose="05000000000000000000" pitchFamily="2" charset="2"/>
              <a:buNone/>
            </a:pPr>
            <a:r>
              <a:rPr lang="zh-CN" altLang="en-US" sz="2400" b="1">
                <a:solidFill>
                  <a:srgbClr val="FF3300"/>
                </a:solidFill>
                <a:latin typeface="Verdana" panose="020B0604030504040204" pitchFamily="34" charset="0"/>
              </a:rPr>
              <a:t>重大过失</a:t>
            </a:r>
            <a:r>
              <a:rPr lang="zh-CN" altLang="en-US" sz="2400" b="1">
                <a:latin typeface="Verdana" panose="020B0604030504040204" pitchFamily="34" charset="0"/>
              </a:rPr>
              <a:t>：</a:t>
            </a:r>
            <a:r>
              <a:rPr lang="zh-CN" altLang="en-US" sz="2400" b="1">
                <a:latin typeface="Verdana" panose="020B0604030504040204" pitchFamily="34" charset="0"/>
                <a:ea typeface="楷体" panose="02010609060101010101" pitchFamily="49" charset="-122"/>
              </a:rPr>
              <a:t>是指连起码的职业谨慎都没有保持。对注册会计师而言，则是指根本没有遵循专业准则或没有按照专业准则的基本要求执行审计。</a:t>
            </a:r>
            <a:endParaRPr lang="zh-CN" altLang="en-US" sz="2400" b="1">
              <a:latin typeface="Verdana" panose="020B0604030504040204" pitchFamily="34" charset="0"/>
              <a:ea typeface="楷体" panose="02010609060101010101" pitchFamily="49" charset="-122"/>
            </a:endParaRPr>
          </a:p>
          <a:p>
            <a:pPr marL="469900" indent="-469900"/>
            <a:r>
              <a:rPr lang="zh-CN" altLang="en-US" sz="2400" b="1">
                <a:solidFill>
                  <a:srgbClr val="FF3300"/>
                </a:solidFill>
                <a:latin typeface="Verdana" panose="020B0604030504040204" pitchFamily="34" charset="0"/>
              </a:rPr>
              <a:t>共同过失：</a:t>
            </a:r>
            <a:r>
              <a:rPr lang="zh-CN" altLang="en-US" sz="2400" b="1">
                <a:latin typeface="Verdana" panose="020B0604030504040204" pitchFamily="34" charset="0"/>
                <a:ea typeface="楷体" panose="02010609060101010101" pitchFamily="49" charset="-122"/>
              </a:rPr>
              <a:t>即对他人的过失，受害方自己未能保</a:t>
            </a:r>
            <a:endParaRPr lang="zh-CN" altLang="en-US" sz="2400" b="1">
              <a:latin typeface="Verdana" panose="020B0604030504040204" pitchFamily="34" charset="0"/>
              <a:ea typeface="楷体" panose="02010609060101010101" pitchFamily="49" charset="-122"/>
            </a:endParaRPr>
          </a:p>
          <a:p>
            <a:pPr marL="469900" indent="-469900"/>
            <a:r>
              <a:rPr lang="zh-CN" altLang="en-US" sz="2400" b="1">
                <a:latin typeface="Verdana" panose="020B0604030504040204" pitchFamily="34" charset="0"/>
                <a:ea typeface="楷体" panose="02010609060101010101" pitchFamily="49" charset="-122"/>
              </a:rPr>
              <a:t>持合理的谨慎，因而蒙受损失。 </a:t>
            </a:r>
            <a:endParaRPr lang="zh-CN" altLang="en-US" sz="2400" b="1">
              <a:latin typeface="Verdana" panose="020B0604030504040204" pitchFamily="34" charset="0"/>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130061"/>
                                        </p:tgtEl>
                                        <p:attrNameLst>
                                          <p:attrName>style.visibility</p:attrName>
                                        </p:attrNameLst>
                                      </p:cBhvr>
                                      <p:to>
                                        <p:strVal val="visible"/>
                                      </p:to>
                                    </p:set>
                                    <p:animEffect transition="in" filter="blinds(horizontal)">
                                      <p:cBhvr>
                                        <p:cTn id="33" dur="500"/>
                                        <p:tgtEl>
                                          <p:spTgt spid="130061"/>
                                        </p:tgtEl>
                                      </p:cBhvr>
                                    </p:animEffect>
                                  </p:childTnLst>
                                </p:cTn>
                              </p:par>
                            </p:childTnLst>
                          </p:cTn>
                        </p:par>
                        <p:par>
                          <p:cTn id="34" fill="hold">
                            <p:stCondLst>
                              <p:cond delay="500"/>
                            </p:stCondLst>
                            <p:childTnLst>
                              <p:par>
                                <p:cTn id="35" presetID="40" presetClass="entr" presetSubtype="0" fill="hold" grpId="0" nodeType="afterEffect">
                                  <p:stCondLst>
                                    <p:cond delay="0"/>
                                  </p:stCondLst>
                                  <p:iterate type="lt">
                                    <p:tmPct val="10000"/>
                                  </p:iterate>
                                  <p:childTnLst>
                                    <p:set>
                                      <p:cBhvr>
                                        <p:cTn id="36" dur="1" fill="hold">
                                          <p:stCondLst>
                                            <p:cond delay="0"/>
                                          </p:stCondLst>
                                        </p:cTn>
                                        <p:tgtEl>
                                          <p:spTgt spid="130064">
                                            <p:bg/>
                                          </p:spTgt>
                                        </p:tgtEl>
                                        <p:attrNameLst>
                                          <p:attrName>style.visibility</p:attrName>
                                        </p:attrNameLst>
                                      </p:cBhvr>
                                      <p:to>
                                        <p:strVal val="visible"/>
                                      </p:to>
                                    </p:set>
                                    <p:animEffect transition="in" filter="fade">
                                      <p:cBhvr>
                                        <p:cTn id="37" dur="1000"/>
                                        <p:tgtEl>
                                          <p:spTgt spid="130064">
                                            <p:bg/>
                                          </p:spTgt>
                                        </p:tgtEl>
                                      </p:cBhvr>
                                    </p:animEffect>
                                    <p:anim calcmode="lin" valueType="num">
                                      <p:cBhvr>
                                        <p:cTn id="38" dur="1000" fill="hold"/>
                                        <p:tgtEl>
                                          <p:spTgt spid="130064">
                                            <p:bg/>
                                          </p:spTgt>
                                        </p:tgtEl>
                                        <p:attrNameLst>
                                          <p:attrName>ppt_x</p:attrName>
                                        </p:attrNameLst>
                                      </p:cBhvr>
                                      <p:tavLst>
                                        <p:tav tm="0">
                                          <p:val>
                                            <p:strVal val="#ppt_x-.1"/>
                                          </p:val>
                                        </p:tav>
                                        <p:tav tm="100000">
                                          <p:val>
                                            <p:strVal val="#ppt_x"/>
                                          </p:val>
                                        </p:tav>
                                      </p:tavLst>
                                    </p:anim>
                                    <p:anim calcmode="lin" valueType="num">
                                      <p:cBhvr>
                                        <p:cTn id="39" dur="1000" fill="hold"/>
                                        <p:tgtEl>
                                          <p:spTgt spid="130064">
                                            <p:bg/>
                                          </p:spTgt>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0" presetClass="entr" presetSubtype="0" fill="hold" grpId="0" nodeType="clickEffect">
                                  <p:stCondLst>
                                    <p:cond delay="0"/>
                                  </p:stCondLst>
                                  <p:iterate type="lt">
                                    <p:tmPct val="10000"/>
                                  </p:iterate>
                                  <p:childTnLst>
                                    <p:set>
                                      <p:cBhvr>
                                        <p:cTn id="43" dur="1" fill="hold">
                                          <p:stCondLst>
                                            <p:cond delay="0"/>
                                          </p:stCondLst>
                                        </p:cTn>
                                        <p:tgtEl>
                                          <p:spTgt spid="130064">
                                            <p:txEl>
                                              <p:pRg st="1" end="1"/>
                                            </p:txEl>
                                          </p:spTgt>
                                        </p:tgtEl>
                                        <p:attrNameLst>
                                          <p:attrName>style.visibility</p:attrName>
                                        </p:attrNameLst>
                                      </p:cBhvr>
                                      <p:to>
                                        <p:strVal val="visible"/>
                                      </p:to>
                                    </p:set>
                                    <p:animEffect transition="in" filter="fade">
                                      <p:cBhvr>
                                        <p:cTn id="44" dur="1000"/>
                                        <p:tgtEl>
                                          <p:spTgt spid="130064">
                                            <p:txEl>
                                              <p:pRg st="1" end="1"/>
                                            </p:txEl>
                                          </p:spTgt>
                                        </p:tgtEl>
                                      </p:cBhvr>
                                    </p:animEffect>
                                    <p:anim calcmode="lin" valueType="num">
                                      <p:cBhvr>
                                        <p:cTn id="45" dur="1000" fill="hold"/>
                                        <p:tgtEl>
                                          <p:spTgt spid="130064">
                                            <p:txEl>
                                              <p:pRg st="1" end="1"/>
                                            </p:txEl>
                                          </p:spTgt>
                                        </p:tgtEl>
                                        <p:attrNameLst>
                                          <p:attrName>ppt_x</p:attrName>
                                        </p:attrNameLst>
                                      </p:cBhvr>
                                      <p:tavLst>
                                        <p:tav tm="0">
                                          <p:val>
                                            <p:strVal val="#ppt_x-.1"/>
                                          </p:val>
                                        </p:tav>
                                        <p:tav tm="100000">
                                          <p:val>
                                            <p:strVal val="#ppt_x"/>
                                          </p:val>
                                        </p:tav>
                                      </p:tavLst>
                                    </p:anim>
                                    <p:anim calcmode="lin" valueType="num">
                                      <p:cBhvr>
                                        <p:cTn id="46" dur="1000" fill="hold"/>
                                        <p:tgtEl>
                                          <p:spTgt spid="13006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0" presetClass="entr" presetSubtype="0" fill="hold" grpId="0" nodeType="clickEffect">
                                  <p:stCondLst>
                                    <p:cond delay="0"/>
                                  </p:stCondLst>
                                  <p:iterate type="lt">
                                    <p:tmPct val="10000"/>
                                  </p:iterate>
                                  <p:childTnLst>
                                    <p:set>
                                      <p:cBhvr>
                                        <p:cTn id="50" dur="1" fill="hold">
                                          <p:stCondLst>
                                            <p:cond delay="0"/>
                                          </p:stCondLst>
                                        </p:cTn>
                                        <p:tgtEl>
                                          <p:spTgt spid="130064">
                                            <p:txEl>
                                              <p:pRg st="2" end="2"/>
                                            </p:txEl>
                                          </p:spTgt>
                                        </p:tgtEl>
                                        <p:attrNameLst>
                                          <p:attrName>style.visibility</p:attrName>
                                        </p:attrNameLst>
                                      </p:cBhvr>
                                      <p:to>
                                        <p:strVal val="visible"/>
                                      </p:to>
                                    </p:set>
                                    <p:animEffect transition="in" filter="fade">
                                      <p:cBhvr>
                                        <p:cTn id="51" dur="1000"/>
                                        <p:tgtEl>
                                          <p:spTgt spid="130064">
                                            <p:txEl>
                                              <p:pRg st="2" end="2"/>
                                            </p:txEl>
                                          </p:spTgt>
                                        </p:tgtEl>
                                      </p:cBhvr>
                                    </p:animEffect>
                                    <p:anim calcmode="lin" valueType="num">
                                      <p:cBhvr>
                                        <p:cTn id="52" dur="1000" fill="hold"/>
                                        <p:tgtEl>
                                          <p:spTgt spid="130064">
                                            <p:txEl>
                                              <p:pRg st="2" end="2"/>
                                            </p:txEl>
                                          </p:spTgt>
                                        </p:tgtEl>
                                        <p:attrNameLst>
                                          <p:attrName>ppt_x</p:attrName>
                                        </p:attrNameLst>
                                      </p:cBhvr>
                                      <p:tavLst>
                                        <p:tav tm="0">
                                          <p:val>
                                            <p:strVal val="#ppt_x-.1"/>
                                          </p:val>
                                        </p:tav>
                                        <p:tav tm="100000">
                                          <p:val>
                                            <p:strVal val="#ppt_x"/>
                                          </p:val>
                                        </p:tav>
                                      </p:tavLst>
                                    </p:anim>
                                    <p:anim calcmode="lin" valueType="num">
                                      <p:cBhvr>
                                        <p:cTn id="53" dur="1000" fill="hold"/>
                                        <p:tgtEl>
                                          <p:spTgt spid="13006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0" presetClass="entr" presetSubtype="0" fill="hold" grpId="0" nodeType="clickEffect">
                                  <p:stCondLst>
                                    <p:cond delay="0"/>
                                  </p:stCondLst>
                                  <p:iterate type="lt">
                                    <p:tmPct val="10000"/>
                                  </p:iterate>
                                  <p:childTnLst>
                                    <p:set>
                                      <p:cBhvr>
                                        <p:cTn id="57" dur="1" fill="hold">
                                          <p:stCondLst>
                                            <p:cond delay="0"/>
                                          </p:stCondLst>
                                        </p:cTn>
                                        <p:tgtEl>
                                          <p:spTgt spid="130064">
                                            <p:txEl>
                                              <p:pRg st="3" end="3"/>
                                            </p:txEl>
                                          </p:spTgt>
                                        </p:tgtEl>
                                        <p:attrNameLst>
                                          <p:attrName>style.visibility</p:attrName>
                                        </p:attrNameLst>
                                      </p:cBhvr>
                                      <p:to>
                                        <p:strVal val="visible"/>
                                      </p:to>
                                    </p:set>
                                    <p:animEffect transition="in" filter="fade">
                                      <p:cBhvr>
                                        <p:cTn id="58" dur="1000"/>
                                        <p:tgtEl>
                                          <p:spTgt spid="130064">
                                            <p:txEl>
                                              <p:pRg st="3" end="3"/>
                                            </p:txEl>
                                          </p:spTgt>
                                        </p:tgtEl>
                                      </p:cBhvr>
                                    </p:animEffect>
                                    <p:anim calcmode="lin" valueType="num">
                                      <p:cBhvr>
                                        <p:cTn id="59" dur="1000" fill="hold"/>
                                        <p:tgtEl>
                                          <p:spTgt spid="130064">
                                            <p:txEl>
                                              <p:pRg st="3" end="3"/>
                                            </p:txEl>
                                          </p:spTgt>
                                        </p:tgtEl>
                                        <p:attrNameLst>
                                          <p:attrName>ppt_x</p:attrName>
                                        </p:attrNameLst>
                                      </p:cBhvr>
                                      <p:tavLst>
                                        <p:tav tm="0">
                                          <p:val>
                                            <p:strVal val="#ppt_x-.1"/>
                                          </p:val>
                                        </p:tav>
                                        <p:tav tm="100000">
                                          <p:val>
                                            <p:strVal val="#ppt_x"/>
                                          </p:val>
                                        </p:tav>
                                      </p:tavLst>
                                    </p:anim>
                                    <p:anim calcmode="lin" valueType="num">
                                      <p:cBhvr>
                                        <p:cTn id="60" dur="1000" fill="hold"/>
                                        <p:tgtEl>
                                          <p:spTgt spid="13006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0" presetClass="entr" presetSubtype="0" fill="hold" grpId="0" nodeType="clickEffect">
                                  <p:stCondLst>
                                    <p:cond delay="0"/>
                                  </p:stCondLst>
                                  <p:iterate type="lt">
                                    <p:tmPct val="10000"/>
                                  </p:iterate>
                                  <p:childTnLst>
                                    <p:set>
                                      <p:cBhvr>
                                        <p:cTn id="64" dur="1" fill="hold">
                                          <p:stCondLst>
                                            <p:cond delay="0"/>
                                          </p:stCondLst>
                                        </p:cTn>
                                        <p:tgtEl>
                                          <p:spTgt spid="130064">
                                            <p:txEl>
                                              <p:pRg st="4" end="4"/>
                                            </p:txEl>
                                          </p:spTgt>
                                        </p:tgtEl>
                                        <p:attrNameLst>
                                          <p:attrName>style.visibility</p:attrName>
                                        </p:attrNameLst>
                                      </p:cBhvr>
                                      <p:to>
                                        <p:strVal val="visible"/>
                                      </p:to>
                                    </p:set>
                                    <p:animEffect transition="in" filter="fade">
                                      <p:cBhvr>
                                        <p:cTn id="65" dur="1000"/>
                                        <p:tgtEl>
                                          <p:spTgt spid="130064">
                                            <p:txEl>
                                              <p:pRg st="4" end="4"/>
                                            </p:txEl>
                                          </p:spTgt>
                                        </p:tgtEl>
                                      </p:cBhvr>
                                    </p:animEffect>
                                    <p:anim calcmode="lin" valueType="num">
                                      <p:cBhvr>
                                        <p:cTn id="66" dur="1000" fill="hold"/>
                                        <p:tgtEl>
                                          <p:spTgt spid="130064">
                                            <p:txEl>
                                              <p:pRg st="4" end="4"/>
                                            </p:txEl>
                                          </p:spTgt>
                                        </p:tgtEl>
                                        <p:attrNameLst>
                                          <p:attrName>ppt_x</p:attrName>
                                        </p:attrNameLst>
                                      </p:cBhvr>
                                      <p:tavLst>
                                        <p:tav tm="0">
                                          <p:val>
                                            <p:strVal val="#ppt_x-.1"/>
                                          </p:val>
                                        </p:tav>
                                        <p:tav tm="100000">
                                          <p:val>
                                            <p:strVal val="#ppt_x"/>
                                          </p:val>
                                        </p:tav>
                                      </p:tavLst>
                                    </p:anim>
                                    <p:anim calcmode="lin" valueType="num">
                                      <p:cBhvr>
                                        <p:cTn id="67" dur="1000" fill="hold"/>
                                        <p:tgtEl>
                                          <p:spTgt spid="130064">
                                            <p:txEl>
                                              <p:pRg st="4" end="4"/>
                                            </p:txEl>
                                          </p:spTgt>
                                        </p:tgtEl>
                                        <p:attrNameLst>
                                          <p:attrName>ppt_y</p:attrName>
                                        </p:attrNameLst>
                                      </p:cBhvr>
                                      <p:tavLst>
                                        <p:tav tm="0">
                                          <p:val>
                                            <p:strVal val="#ppt_y"/>
                                          </p:val>
                                        </p:tav>
                                        <p:tav tm="100000">
                                          <p:val>
                                            <p:strVal val="#ppt_y"/>
                                          </p:val>
                                        </p:tav>
                                      </p:tavLst>
                                    </p:anim>
                                  </p:childTnLst>
                                </p:cTn>
                              </p:par>
                            </p:childTnLst>
                          </p:cTn>
                        </p:par>
                        <p:par>
                          <p:cTn id="68" fill="hold">
                            <p:stCondLst>
                              <p:cond delay="1000"/>
                            </p:stCondLst>
                            <p:childTnLst>
                              <p:par>
                                <p:cTn id="69" presetID="40" presetClass="entr" presetSubtype="0" fill="hold" grpId="0" nodeType="afterEffect">
                                  <p:stCondLst>
                                    <p:cond delay="0"/>
                                  </p:stCondLst>
                                  <p:iterate type="lt">
                                    <p:tmPct val="10000"/>
                                  </p:iterate>
                                  <p:childTnLst>
                                    <p:set>
                                      <p:cBhvr>
                                        <p:cTn id="70" dur="1" fill="hold">
                                          <p:stCondLst>
                                            <p:cond delay="0"/>
                                          </p:stCondLst>
                                        </p:cTn>
                                        <p:tgtEl>
                                          <p:spTgt spid="86022">
                                            <p:bg/>
                                          </p:spTgt>
                                        </p:tgtEl>
                                        <p:attrNameLst>
                                          <p:attrName>style.visibility</p:attrName>
                                        </p:attrNameLst>
                                      </p:cBhvr>
                                      <p:to>
                                        <p:strVal val="visible"/>
                                      </p:to>
                                    </p:set>
                                    <p:animEffect transition="in" filter="fade">
                                      <p:cBhvr>
                                        <p:cTn id="71" dur="1000"/>
                                        <p:tgtEl>
                                          <p:spTgt spid="86022">
                                            <p:bg/>
                                          </p:spTgt>
                                        </p:tgtEl>
                                      </p:cBhvr>
                                    </p:animEffect>
                                    <p:anim calcmode="lin" valueType="num">
                                      <p:cBhvr>
                                        <p:cTn id="72" dur="1000" fill="hold"/>
                                        <p:tgtEl>
                                          <p:spTgt spid="86022">
                                            <p:bg/>
                                          </p:spTgt>
                                        </p:tgtEl>
                                        <p:attrNameLst>
                                          <p:attrName>ppt_x</p:attrName>
                                        </p:attrNameLst>
                                      </p:cBhvr>
                                      <p:tavLst>
                                        <p:tav tm="0">
                                          <p:val>
                                            <p:strVal val="#ppt_x-.1"/>
                                          </p:val>
                                        </p:tav>
                                        <p:tav tm="100000">
                                          <p:val>
                                            <p:strVal val="#ppt_x"/>
                                          </p:val>
                                        </p:tav>
                                      </p:tavLst>
                                    </p:anim>
                                    <p:anim calcmode="lin" valueType="num">
                                      <p:cBhvr>
                                        <p:cTn id="73" dur="1000" fill="hold"/>
                                        <p:tgtEl>
                                          <p:spTgt spid="86022">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130061" grpId="0" animBg="1"/>
      <p:bldP spid="130064" grpId="0" animBg="1" build="p"/>
      <p:bldP spid="86022"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911225" y="836613"/>
            <a:ext cx="10009188" cy="1570037"/>
            <a:chOff x="946620" y="1670343"/>
            <a:chExt cx="10153650" cy="1374238"/>
          </a:xfrm>
        </p:grpSpPr>
        <p:grpSp>
          <p:nvGrpSpPr>
            <p:cNvPr id="122889"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203" cy="28875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122893"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122890" name="TextBox 90"/>
            <p:cNvSpPr txBox="1">
              <a:spLocks noChangeArrowheads="1"/>
            </p:cNvSpPr>
            <p:nvPr/>
          </p:nvSpPr>
          <p:spPr bwMode="auto">
            <a:xfrm>
              <a:off x="1582733" y="1696744"/>
              <a:ext cx="9517537" cy="480775"/>
            </a:xfrm>
            <a:prstGeom prst="rect">
              <a:avLst/>
            </a:prstGeom>
            <a:noFill/>
            <a:ln w="9525">
              <a:noFill/>
              <a:miter lim="800000"/>
            </a:ln>
          </p:spPr>
          <p:txBody>
            <a:bodyPr lIns="182843" tIns="91422" rIns="182843" bIns="91422">
              <a:spAutoFit/>
            </a:bodyPr>
            <a:lstStyle/>
            <a:p>
              <a:r>
                <a:rPr lang="zh-CN" altLang="en-US" sz="2400" b="1">
                  <a:solidFill>
                    <a:srgbClr val="F79646"/>
                  </a:solidFill>
                </a:rPr>
                <a:t>三、培养审计职业道德</a:t>
              </a:r>
              <a:endParaRPr lang="zh-CN" altLang="en-US" sz="2400" b="1">
                <a:solidFill>
                  <a:srgbClr val="F79646"/>
                </a:solidFill>
              </a:endParaRPr>
            </a:p>
          </p:txBody>
        </p:sp>
        <p:sp>
          <p:nvSpPr>
            <p:cNvPr id="122891" name="TextBox 89"/>
            <p:cNvSpPr txBox="1">
              <a:spLocks noChangeArrowheads="1"/>
            </p:cNvSpPr>
            <p:nvPr/>
          </p:nvSpPr>
          <p:spPr bwMode="auto">
            <a:xfrm>
              <a:off x="1582733" y="2602713"/>
              <a:ext cx="9517537" cy="441868"/>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培养审计素质</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2887" name="Rectangle 2"/>
          <p:cNvSpPr>
            <a:spLocks noChangeArrowheads="1"/>
          </p:cNvSpPr>
          <p:nvPr/>
        </p:nvSpPr>
        <p:spPr bwMode="auto">
          <a:xfrm>
            <a:off x="695325" y="1773238"/>
            <a:ext cx="6192838" cy="495300"/>
          </a:xfrm>
          <a:prstGeom prst="rect">
            <a:avLst/>
          </a:prstGeom>
          <a:noFill/>
          <a:ln w="9525">
            <a:noFill/>
            <a:miter lim="800000"/>
          </a:ln>
        </p:spPr>
        <p:txBody>
          <a:bodyPr anchor="b"/>
          <a:lstStyle/>
          <a:p>
            <a:pPr algn="ctr"/>
            <a:r>
              <a:rPr lang="zh-CN" altLang="en-US" sz="2800" b="1">
                <a:latin typeface="Calibri" panose="020F0502020204030204" pitchFamily="34" charset="0"/>
              </a:rPr>
              <a:t>注册会计师承担法律责任的种类：</a:t>
            </a:r>
            <a:endParaRPr lang="zh-CN" altLang="en-US" sz="2800" b="1">
              <a:latin typeface="Calibri" panose="020F0502020204030204" pitchFamily="34" charset="0"/>
            </a:endParaRPr>
          </a:p>
        </p:txBody>
      </p:sp>
      <p:sp>
        <p:nvSpPr>
          <p:cNvPr id="122888" name="Rectangle 3"/>
          <p:cNvSpPr>
            <a:spLocks noChangeArrowheads="1"/>
          </p:cNvSpPr>
          <p:nvPr/>
        </p:nvSpPr>
        <p:spPr bwMode="auto">
          <a:xfrm>
            <a:off x="1054100" y="2349500"/>
            <a:ext cx="10009188" cy="4267200"/>
          </a:xfrm>
          <a:prstGeom prst="rect">
            <a:avLst/>
          </a:prstGeom>
          <a:noFill/>
          <a:ln w="9525">
            <a:noFill/>
            <a:miter lim="800000"/>
          </a:ln>
        </p:spPr>
        <p:txBody>
          <a:bodyPr/>
          <a:lstStyle/>
          <a:p>
            <a:pPr marL="469900" indent="-469900">
              <a:spcBef>
                <a:spcPct val="20000"/>
              </a:spcBef>
              <a:buFont typeface="Arial" panose="020B0604020202020204" pitchFamily="34" charset="0"/>
              <a:buNone/>
            </a:pPr>
            <a:r>
              <a:rPr lang="en-US" altLang="zh-CN" sz="3200">
                <a:latin typeface="Calibri" panose="020F0502020204030204" pitchFamily="34" charset="0"/>
              </a:rPr>
              <a:t>         </a:t>
            </a:r>
            <a:r>
              <a:rPr lang="zh-CN" altLang="en-US" sz="2800" b="1">
                <a:latin typeface="Calibri" panose="020F0502020204030204" pitchFamily="34" charset="0"/>
                <a:ea typeface="楷体" panose="02010609060101010101" pitchFamily="49" charset="-122"/>
              </a:rPr>
              <a:t>注册会计师因违约、过失或欺诈给被审计单位或其他利害关系人造成损失的，按照有关法律规定，可能被判承担：</a:t>
            </a:r>
            <a:endParaRPr lang="en-US" altLang="zh-CN" sz="2800" b="1">
              <a:latin typeface="Calibri" panose="020F0502020204030204" pitchFamily="34" charset="0"/>
              <a:ea typeface="楷体" panose="02010609060101010101" pitchFamily="49" charset="-122"/>
            </a:endParaRPr>
          </a:p>
          <a:p>
            <a:pPr marL="469900" indent="-469900">
              <a:spcBef>
                <a:spcPct val="20000"/>
              </a:spcBef>
              <a:buFont typeface="Arial" panose="020B0604020202020204" pitchFamily="34" charset="0"/>
              <a:buNone/>
            </a:pPr>
            <a:r>
              <a:rPr lang="zh-CN" altLang="en-US" sz="3200" b="1">
                <a:solidFill>
                  <a:srgbClr val="FF3300"/>
                </a:solidFill>
                <a:latin typeface="Calibri" panose="020F0502020204030204" pitchFamily="34" charset="0"/>
                <a:ea typeface="隶书" panose="02010509060101010101" pitchFamily="49" charset="-122"/>
              </a:rPr>
              <a:t>（</a:t>
            </a:r>
            <a:r>
              <a:rPr lang="en-US" altLang="zh-CN" sz="3200" b="1">
                <a:solidFill>
                  <a:srgbClr val="FF3300"/>
                </a:solidFill>
                <a:latin typeface="Calibri" panose="020F0502020204030204" pitchFamily="34" charset="0"/>
                <a:ea typeface="隶书" panose="02010509060101010101" pitchFamily="49" charset="-122"/>
              </a:rPr>
              <a:t>1</a:t>
            </a:r>
            <a:r>
              <a:rPr lang="zh-CN" altLang="en-US" sz="3200" b="1">
                <a:solidFill>
                  <a:srgbClr val="FF3300"/>
                </a:solidFill>
                <a:latin typeface="Calibri" panose="020F0502020204030204" pitchFamily="34" charset="0"/>
                <a:ea typeface="隶书" panose="02010509060101010101" pitchFamily="49" charset="-122"/>
              </a:rPr>
              <a:t>）行政责任：</a:t>
            </a:r>
            <a:r>
              <a:rPr lang="zh-CN" altLang="zh-CN" sz="2200" b="1" i="1">
                <a:latin typeface="Calibri" panose="020F0502020204030204" pitchFamily="34" charset="0"/>
              </a:rPr>
              <a:t>警告、暂停营业、吊销注册会计师资格、撤销事务所营业执照、没收非法所得等。</a:t>
            </a:r>
            <a:endParaRPr lang="en-US" altLang="zh-CN" sz="2200" b="1">
              <a:solidFill>
                <a:srgbClr val="FF3300"/>
              </a:solidFill>
              <a:latin typeface="Calibri" panose="020F0502020204030204" pitchFamily="34" charset="0"/>
              <a:ea typeface="隶书" panose="02010509060101010101" pitchFamily="49" charset="-122"/>
            </a:endParaRPr>
          </a:p>
          <a:p>
            <a:pPr marL="469900" indent="-469900">
              <a:spcBef>
                <a:spcPct val="20000"/>
              </a:spcBef>
              <a:buFont typeface="Arial" panose="020B0604020202020204" pitchFamily="34" charset="0"/>
              <a:buNone/>
            </a:pPr>
            <a:r>
              <a:rPr lang="zh-CN" altLang="en-US" sz="3200" b="1">
                <a:solidFill>
                  <a:srgbClr val="FF3300"/>
                </a:solidFill>
                <a:latin typeface="Calibri" panose="020F0502020204030204" pitchFamily="34" charset="0"/>
                <a:ea typeface="隶书" panose="02010509060101010101" pitchFamily="49" charset="-122"/>
              </a:rPr>
              <a:t>（</a:t>
            </a:r>
            <a:r>
              <a:rPr lang="en-US" altLang="zh-CN" sz="3200" b="1">
                <a:solidFill>
                  <a:srgbClr val="FF3300"/>
                </a:solidFill>
                <a:latin typeface="Calibri" panose="020F0502020204030204" pitchFamily="34" charset="0"/>
                <a:ea typeface="隶书" panose="02010509060101010101" pitchFamily="49" charset="-122"/>
              </a:rPr>
              <a:t>2</a:t>
            </a:r>
            <a:r>
              <a:rPr lang="zh-CN" altLang="en-US" sz="3200" b="1">
                <a:solidFill>
                  <a:srgbClr val="FF3300"/>
                </a:solidFill>
                <a:latin typeface="Calibri" panose="020F0502020204030204" pitchFamily="34" charset="0"/>
                <a:ea typeface="隶书" panose="02010509060101010101" pitchFamily="49" charset="-122"/>
              </a:rPr>
              <a:t>）民事责任：</a:t>
            </a:r>
            <a:r>
              <a:rPr lang="zh-CN" altLang="zh-CN" sz="2200" b="1" i="1">
                <a:latin typeface="Calibri" panose="020F0502020204030204" pitchFamily="34" charset="0"/>
              </a:rPr>
              <a:t>对委托人和第三方的赔偿责任</a:t>
            </a:r>
            <a:endParaRPr lang="en-US" altLang="zh-CN" sz="2200" b="1" i="1">
              <a:latin typeface="Calibri" panose="020F0502020204030204" pitchFamily="34" charset="0"/>
            </a:endParaRPr>
          </a:p>
          <a:p>
            <a:pPr marL="469900" indent="-469900">
              <a:spcBef>
                <a:spcPct val="20000"/>
              </a:spcBef>
              <a:buFont typeface="Arial" panose="020B0604020202020204" pitchFamily="34" charset="0"/>
              <a:buNone/>
            </a:pPr>
            <a:r>
              <a:rPr lang="zh-CN" altLang="en-US" sz="3200" b="1">
                <a:solidFill>
                  <a:srgbClr val="FF3300"/>
                </a:solidFill>
                <a:latin typeface="Calibri" panose="020F0502020204030204" pitchFamily="34" charset="0"/>
                <a:ea typeface="隶书" panose="02010509060101010101" pitchFamily="49" charset="-122"/>
              </a:rPr>
              <a:t>（</a:t>
            </a:r>
            <a:r>
              <a:rPr lang="en-US" altLang="zh-CN" sz="3200" b="1">
                <a:solidFill>
                  <a:srgbClr val="FF3300"/>
                </a:solidFill>
                <a:latin typeface="Calibri" panose="020F0502020204030204" pitchFamily="34" charset="0"/>
                <a:ea typeface="隶书" panose="02010509060101010101" pitchFamily="49" charset="-122"/>
              </a:rPr>
              <a:t>3</a:t>
            </a:r>
            <a:r>
              <a:rPr lang="zh-CN" altLang="en-US" sz="3200" b="1">
                <a:solidFill>
                  <a:srgbClr val="FF3300"/>
                </a:solidFill>
                <a:latin typeface="Calibri" panose="020F0502020204030204" pitchFamily="34" charset="0"/>
                <a:ea typeface="隶书" panose="02010509060101010101" pitchFamily="49" charset="-122"/>
              </a:rPr>
              <a:t>）刑事责任：</a:t>
            </a:r>
            <a:r>
              <a:rPr lang="zh-CN" altLang="zh-CN" sz="2200" b="1" i="1">
                <a:latin typeface="Calibri" panose="020F0502020204030204" pitchFamily="34" charset="0"/>
              </a:rPr>
              <a:t>计师事务所或注册会计师由于违反国家法律、法规，情节严重，按照有关法律程序判处一定的徒刑。</a:t>
            </a:r>
            <a:endParaRPr lang="zh-CN" altLang="en-US" sz="2200" b="1" i="1">
              <a:latin typeface="Calibri" panose="020F0502020204030204" pitchFamily="34" charset="0"/>
            </a:endParaRPr>
          </a:p>
          <a:p>
            <a:pPr marL="469900" indent="-469900">
              <a:spcBef>
                <a:spcPct val="20000"/>
              </a:spcBef>
              <a:buFont typeface="Arial" panose="020B0604020202020204" pitchFamily="34" charset="0"/>
              <a:buChar char="•"/>
            </a:pPr>
            <a:endParaRPr lang="en-US" altLang="zh-CN" sz="3200" b="1">
              <a:solidFill>
                <a:srgbClr val="FF3300"/>
              </a:solidFill>
              <a:latin typeface="Calibri" panose="020F0502020204030204" pitchFamily="34" charset="0"/>
              <a:ea typeface="隶书" panose="020105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911225" y="836613"/>
            <a:ext cx="10009188" cy="1570037"/>
            <a:chOff x="946620" y="1670343"/>
            <a:chExt cx="10153650" cy="1374238"/>
          </a:xfrm>
        </p:grpSpPr>
        <p:grpSp>
          <p:nvGrpSpPr>
            <p:cNvPr id="12493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203" cy="288756"/>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12494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124938" name="TextBox 90"/>
            <p:cNvSpPr txBox="1">
              <a:spLocks noChangeArrowheads="1"/>
            </p:cNvSpPr>
            <p:nvPr/>
          </p:nvSpPr>
          <p:spPr bwMode="auto">
            <a:xfrm>
              <a:off x="1582733" y="1696744"/>
              <a:ext cx="9517537" cy="480775"/>
            </a:xfrm>
            <a:prstGeom prst="rect">
              <a:avLst/>
            </a:prstGeom>
            <a:noFill/>
            <a:ln w="9525">
              <a:noFill/>
              <a:miter lim="800000"/>
            </a:ln>
          </p:spPr>
          <p:txBody>
            <a:bodyPr lIns="182843" tIns="91422" rIns="182843" bIns="91422">
              <a:spAutoFit/>
            </a:bodyPr>
            <a:lstStyle/>
            <a:p>
              <a:r>
                <a:rPr lang="zh-CN" altLang="en-US" sz="2400" b="1">
                  <a:solidFill>
                    <a:srgbClr val="F79646"/>
                  </a:solidFill>
                </a:rPr>
                <a:t>三、培养审计职业道德</a:t>
              </a:r>
              <a:endParaRPr lang="zh-CN" altLang="en-US" sz="2400" b="1">
                <a:solidFill>
                  <a:srgbClr val="F79646"/>
                </a:solidFill>
              </a:endParaRPr>
            </a:p>
          </p:txBody>
        </p:sp>
        <p:sp>
          <p:nvSpPr>
            <p:cNvPr id="124939" name="TextBox 89"/>
            <p:cNvSpPr txBox="1">
              <a:spLocks noChangeArrowheads="1"/>
            </p:cNvSpPr>
            <p:nvPr/>
          </p:nvSpPr>
          <p:spPr bwMode="auto">
            <a:xfrm>
              <a:off x="1582733" y="2602713"/>
              <a:ext cx="9517537" cy="441868"/>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培养审计素质</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4159" name="Rectangle 3"/>
          <p:cNvSpPr>
            <a:spLocks noChangeArrowheads="1"/>
          </p:cNvSpPr>
          <p:nvPr/>
        </p:nvSpPr>
        <p:spPr bwMode="auto">
          <a:xfrm>
            <a:off x="477838" y="1700213"/>
            <a:ext cx="8001000" cy="639762"/>
          </a:xfrm>
          <a:prstGeom prst="rect">
            <a:avLst/>
          </a:prstGeom>
          <a:noFill/>
          <a:ln w="9525">
            <a:noFill/>
            <a:miter lim="800000"/>
          </a:ln>
        </p:spPr>
        <p:txBody>
          <a:bodyPr anchor="b"/>
          <a:lstStyle/>
          <a:p>
            <a:pPr algn="ctr"/>
            <a:r>
              <a:rPr lang="zh-CN" altLang="en-US" sz="3200" b="1">
                <a:latin typeface="Calibri" panose="020F0502020204030204" pitchFamily="34" charset="0"/>
              </a:rPr>
              <a:t>注册会计师避免法律诉讼的具体措施：</a:t>
            </a:r>
            <a:endParaRPr lang="zh-CN" altLang="en-US" sz="3200" b="1">
              <a:latin typeface="Calibri" panose="020F0502020204030204" pitchFamily="34" charset="0"/>
            </a:endParaRPr>
          </a:p>
        </p:txBody>
      </p:sp>
      <p:sp>
        <p:nvSpPr>
          <p:cNvPr id="134160" name="Rectangle 4"/>
          <p:cNvSpPr>
            <a:spLocks noChangeArrowheads="1"/>
          </p:cNvSpPr>
          <p:nvPr/>
        </p:nvSpPr>
        <p:spPr bwMode="auto">
          <a:xfrm>
            <a:off x="622300" y="2590800"/>
            <a:ext cx="10801350" cy="4267200"/>
          </a:xfrm>
          <a:prstGeom prst="rect">
            <a:avLst/>
          </a:prstGeom>
          <a:noFill/>
          <a:ln w="9525">
            <a:noFill/>
            <a:miter lim="800000"/>
          </a:ln>
        </p:spPr>
        <p:txBody>
          <a:bodyPr/>
          <a:lstStyle/>
          <a:p>
            <a:pPr marL="469900" indent="-469900">
              <a:spcBef>
                <a:spcPct val="20000"/>
              </a:spcBef>
              <a:buFont typeface="Wingdings" panose="05000000000000000000" pitchFamily="2" charset="2"/>
              <a:buChar char="u"/>
            </a:pPr>
            <a:r>
              <a:rPr lang="zh-CN" altLang="en-US" sz="2800">
                <a:latin typeface="Calibri" panose="020F0502020204030204" pitchFamily="34" charset="0"/>
                <a:ea typeface="楷体" panose="02010609060101010101" pitchFamily="49" charset="-122"/>
              </a:rPr>
              <a:t>严格遵循职业道德守则和执业准则的要求</a:t>
            </a:r>
            <a:endParaRPr lang="zh-CN" altLang="en-US" sz="2800">
              <a:solidFill>
                <a:srgbClr val="0000FF"/>
              </a:solidFill>
              <a:latin typeface="Calibri" panose="020F0502020204030204" pitchFamily="34" charset="0"/>
              <a:ea typeface="楷体" panose="02010609060101010101" pitchFamily="49" charset="-122"/>
            </a:endParaRPr>
          </a:p>
          <a:p>
            <a:pPr marL="469900" indent="-469900">
              <a:spcBef>
                <a:spcPct val="20000"/>
              </a:spcBef>
              <a:buFont typeface="Wingdings" panose="05000000000000000000" pitchFamily="2" charset="2"/>
              <a:buChar char="u"/>
            </a:pPr>
            <a:r>
              <a:rPr lang="zh-CN" altLang="en-US" sz="2800">
                <a:latin typeface="Calibri" panose="020F0502020204030204" pitchFamily="34" charset="0"/>
                <a:ea typeface="楷体" panose="02010609060101010101" pitchFamily="49" charset="-122"/>
              </a:rPr>
              <a:t>建立健全会计师事务所质量控制制度</a:t>
            </a:r>
            <a:endParaRPr lang="zh-CN" altLang="en-US" sz="2800">
              <a:solidFill>
                <a:srgbClr val="0000FF"/>
              </a:solidFill>
              <a:latin typeface="Calibri" panose="020F0502020204030204" pitchFamily="34" charset="0"/>
              <a:ea typeface="楷体" panose="02010609060101010101" pitchFamily="49" charset="-122"/>
            </a:endParaRPr>
          </a:p>
          <a:p>
            <a:pPr marL="469900" indent="-469900">
              <a:spcBef>
                <a:spcPct val="20000"/>
              </a:spcBef>
              <a:buFont typeface="Wingdings" panose="05000000000000000000" pitchFamily="2" charset="2"/>
              <a:buChar char="u"/>
            </a:pPr>
            <a:r>
              <a:rPr lang="zh-CN" altLang="en-US" sz="2800">
                <a:latin typeface="Calibri" panose="020F0502020204030204" pitchFamily="34" charset="0"/>
                <a:ea typeface="楷体" panose="02010609060101010101" pitchFamily="49" charset="-122"/>
              </a:rPr>
              <a:t>与委托人签订业务约定书</a:t>
            </a:r>
            <a:r>
              <a:rPr lang="en-US" altLang="zh-CN" sz="2800">
                <a:latin typeface="楷体" panose="02010609060101010101" pitchFamily="49" charset="-122"/>
                <a:ea typeface="楷体" panose="02010609060101010101" pitchFamily="49" charset="-122"/>
              </a:rPr>
              <a:t>——</a:t>
            </a:r>
            <a:r>
              <a:rPr lang="zh-CN" altLang="en-US" sz="2800">
                <a:latin typeface="Calibri" panose="020F0502020204030204" pitchFamily="34" charset="0"/>
                <a:ea typeface="楷体" panose="02010609060101010101" pitchFamily="49" charset="-122"/>
              </a:rPr>
              <a:t>事先签合同</a:t>
            </a:r>
            <a:endParaRPr lang="zh-CN" altLang="en-US" sz="2800">
              <a:solidFill>
                <a:srgbClr val="0000FF"/>
              </a:solidFill>
              <a:latin typeface="Calibri" panose="020F0502020204030204" pitchFamily="34" charset="0"/>
              <a:ea typeface="楷体" panose="02010609060101010101" pitchFamily="49" charset="-122"/>
            </a:endParaRPr>
          </a:p>
          <a:p>
            <a:pPr marL="469900" indent="-469900">
              <a:spcBef>
                <a:spcPct val="20000"/>
              </a:spcBef>
              <a:buFont typeface="Wingdings" panose="05000000000000000000" pitchFamily="2" charset="2"/>
              <a:buChar char="u"/>
            </a:pPr>
            <a:r>
              <a:rPr lang="zh-CN" altLang="en-US" sz="2800">
                <a:latin typeface="Calibri" panose="020F0502020204030204" pitchFamily="34" charset="0"/>
                <a:ea typeface="楷体" panose="02010609060101010101" pitchFamily="49" charset="-122"/>
              </a:rPr>
              <a:t>审慎选择客户</a:t>
            </a:r>
            <a:r>
              <a:rPr lang="en-US" altLang="zh-CN" sz="2800">
                <a:latin typeface="楷体" panose="02010609060101010101" pitchFamily="49" charset="-122"/>
                <a:ea typeface="楷体" panose="02010609060101010101" pitchFamily="49" charset="-122"/>
              </a:rPr>
              <a:t>——</a:t>
            </a:r>
            <a:r>
              <a:rPr lang="zh-CN" altLang="en-US" sz="2800">
                <a:latin typeface="Calibri" panose="020F0502020204030204" pitchFamily="34" charset="0"/>
                <a:ea typeface="楷体" panose="02010609060101010101" pitchFamily="49" charset="-122"/>
              </a:rPr>
              <a:t>正直，陷入财务困境</a:t>
            </a:r>
            <a:endParaRPr lang="zh-CN" altLang="en-US" sz="2800">
              <a:solidFill>
                <a:srgbClr val="0000FF"/>
              </a:solidFill>
              <a:latin typeface="Calibri" panose="020F0502020204030204" pitchFamily="34" charset="0"/>
              <a:ea typeface="楷体" panose="02010609060101010101" pitchFamily="49" charset="-122"/>
            </a:endParaRPr>
          </a:p>
          <a:p>
            <a:pPr marL="469900" indent="-469900">
              <a:spcBef>
                <a:spcPct val="20000"/>
              </a:spcBef>
              <a:buFont typeface="Wingdings" panose="05000000000000000000" pitchFamily="2" charset="2"/>
              <a:buChar char="u"/>
            </a:pPr>
            <a:r>
              <a:rPr lang="zh-CN" altLang="en-US" sz="2800">
                <a:latin typeface="Calibri" panose="020F0502020204030204" pitchFamily="34" charset="0"/>
                <a:ea typeface="楷体" panose="02010609060101010101" pitchFamily="49" charset="-122"/>
              </a:rPr>
              <a:t>深入了解被审计单位的业务</a:t>
            </a:r>
            <a:endParaRPr lang="zh-CN" altLang="en-US" sz="2800">
              <a:solidFill>
                <a:srgbClr val="0000FF"/>
              </a:solidFill>
              <a:latin typeface="Calibri" panose="020F0502020204030204" pitchFamily="34" charset="0"/>
              <a:ea typeface="楷体" panose="02010609060101010101" pitchFamily="49" charset="-122"/>
            </a:endParaRPr>
          </a:p>
          <a:p>
            <a:pPr marL="469900" indent="-469900">
              <a:spcBef>
                <a:spcPct val="20000"/>
              </a:spcBef>
              <a:buFont typeface="Wingdings" panose="05000000000000000000" pitchFamily="2" charset="2"/>
              <a:buChar char="u"/>
            </a:pPr>
            <a:r>
              <a:rPr lang="zh-CN" altLang="en-US" sz="2800">
                <a:latin typeface="Calibri" panose="020F0502020204030204" pitchFamily="34" charset="0"/>
                <a:ea typeface="楷体" panose="02010609060101010101" pitchFamily="49" charset="-122"/>
              </a:rPr>
              <a:t>提取风险基金或购买责任保险</a:t>
            </a:r>
            <a:endParaRPr lang="zh-CN" altLang="en-US" sz="2800">
              <a:solidFill>
                <a:srgbClr val="0000FF"/>
              </a:solidFill>
              <a:latin typeface="Calibri" panose="020F0502020204030204" pitchFamily="34" charset="0"/>
              <a:ea typeface="楷体" panose="02010609060101010101" pitchFamily="49" charset="-122"/>
            </a:endParaRPr>
          </a:p>
          <a:p>
            <a:pPr marL="469900" indent="-469900">
              <a:spcBef>
                <a:spcPct val="20000"/>
              </a:spcBef>
              <a:buFont typeface="Wingdings" panose="05000000000000000000" pitchFamily="2" charset="2"/>
              <a:buChar char="u"/>
            </a:pPr>
            <a:r>
              <a:rPr lang="zh-CN" altLang="en-US" sz="2800">
                <a:latin typeface="Calibri" panose="020F0502020204030204" pitchFamily="34" charset="0"/>
                <a:ea typeface="楷体" panose="02010609060101010101" pitchFamily="49" charset="-122"/>
              </a:rPr>
              <a:t>聘请熟悉注册会计师法律责任的律师</a:t>
            </a:r>
            <a:endParaRPr lang="zh-CN" altLang="en-US" sz="2800">
              <a:latin typeface="Calibri" panose="020F0502020204030204" pitchFamily="34" charset="0"/>
              <a:ea typeface="楷体" panose="02010609060101010101" pitchFamily="49" charset="-122"/>
            </a:endParaRPr>
          </a:p>
          <a:p>
            <a:pPr marL="469900" indent="-469900">
              <a:spcBef>
                <a:spcPct val="20000"/>
              </a:spcBef>
              <a:buFont typeface="Wingdings" panose="05000000000000000000" pitchFamily="2" charset="2"/>
              <a:buChar char="u"/>
            </a:pPr>
            <a:r>
              <a:rPr lang="zh-CN" altLang="en-US" sz="2800">
                <a:latin typeface="Calibri" panose="020F0502020204030204" pitchFamily="34" charset="0"/>
                <a:ea typeface="楷体" panose="02010609060101010101" pitchFamily="49" charset="-122"/>
              </a:rPr>
              <a:t>按规定妥善保管审计工作底稿</a:t>
            </a:r>
            <a:endParaRPr lang="zh-CN" altLang="en-US" sz="2800">
              <a:latin typeface="Calibri" panose="020F0502020204030204" pitchFamily="34" charset="0"/>
              <a:ea typeface="楷体" panose="02010609060101010101" pitchFamily="49"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par>
                          <p:cTn id="29" fill="hold">
                            <p:stCondLst>
                              <p:cond delay="100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134159"/>
                                        </p:tgtEl>
                                        <p:attrNameLst>
                                          <p:attrName>style.visibility</p:attrName>
                                        </p:attrNameLst>
                                      </p:cBhvr>
                                      <p:to>
                                        <p:strVal val="visible"/>
                                      </p:to>
                                    </p:set>
                                    <p:anim by="(-#ppt_w*2)" calcmode="lin" valueType="num">
                                      <p:cBhvr rctx="PPT">
                                        <p:cTn id="32" dur="500" autoRev="1" fill="hold">
                                          <p:stCondLst>
                                            <p:cond delay="0"/>
                                          </p:stCondLst>
                                        </p:cTn>
                                        <p:tgtEl>
                                          <p:spTgt spid="134159"/>
                                        </p:tgtEl>
                                        <p:attrNameLst>
                                          <p:attrName>ppt_w</p:attrName>
                                        </p:attrNameLst>
                                      </p:cBhvr>
                                    </p:anim>
                                    <p:anim by="(#ppt_w*0.50)" calcmode="lin" valueType="num">
                                      <p:cBhvr>
                                        <p:cTn id="33" dur="500" decel="50000" autoRev="1" fill="hold">
                                          <p:stCondLst>
                                            <p:cond delay="0"/>
                                          </p:stCondLst>
                                        </p:cTn>
                                        <p:tgtEl>
                                          <p:spTgt spid="134159"/>
                                        </p:tgtEl>
                                        <p:attrNameLst>
                                          <p:attrName>ppt_x</p:attrName>
                                        </p:attrNameLst>
                                      </p:cBhvr>
                                    </p:anim>
                                    <p:anim from="(-#ppt_h/2)" to="(#ppt_y)" calcmode="lin" valueType="num">
                                      <p:cBhvr>
                                        <p:cTn id="34" dur="1000" fill="hold">
                                          <p:stCondLst>
                                            <p:cond delay="0"/>
                                          </p:stCondLst>
                                        </p:cTn>
                                        <p:tgtEl>
                                          <p:spTgt spid="134159"/>
                                        </p:tgtEl>
                                        <p:attrNameLst>
                                          <p:attrName>ppt_y</p:attrName>
                                        </p:attrNameLst>
                                      </p:cBhvr>
                                    </p:anim>
                                    <p:animRot by="21600000">
                                      <p:cBhvr>
                                        <p:cTn id="35" dur="1000" fill="hold">
                                          <p:stCondLst>
                                            <p:cond delay="0"/>
                                          </p:stCondLst>
                                        </p:cTn>
                                        <p:tgtEl>
                                          <p:spTgt spid="134159"/>
                                        </p:tgtEl>
                                        <p:attrNameLst>
                                          <p:attrName>r</p:attrName>
                                        </p:attrNameLst>
                                      </p:cBhvr>
                                    </p:animRot>
                                  </p:childTnLst>
                                </p:cTn>
                              </p:par>
                            </p:childTnLst>
                          </p:cTn>
                        </p:par>
                        <p:par>
                          <p:cTn id="36" fill="hold">
                            <p:stCondLst>
                              <p:cond delay="4099"/>
                            </p:stCondLst>
                            <p:childTnLst>
                              <p:par>
                                <p:cTn id="37" presetID="2" presetClass="entr" presetSubtype="2" fill="hold" grpId="0" nodeType="afterEffect">
                                  <p:stCondLst>
                                    <p:cond delay="0"/>
                                  </p:stCondLst>
                                  <p:childTnLst>
                                    <p:set>
                                      <p:cBhvr>
                                        <p:cTn id="38" dur="1" fill="hold">
                                          <p:stCondLst>
                                            <p:cond delay="0"/>
                                          </p:stCondLst>
                                        </p:cTn>
                                        <p:tgtEl>
                                          <p:spTgt spid="134160">
                                            <p:txEl>
                                              <p:pRg st="0" end="0"/>
                                            </p:txEl>
                                          </p:spTgt>
                                        </p:tgtEl>
                                        <p:attrNameLst>
                                          <p:attrName>style.visibility</p:attrName>
                                        </p:attrNameLst>
                                      </p:cBhvr>
                                      <p:to>
                                        <p:strVal val="visible"/>
                                      </p:to>
                                    </p:set>
                                    <p:anim calcmode="lin" valueType="num">
                                      <p:cBhvr additive="base">
                                        <p:cTn id="39" dur="1000" fill="hold"/>
                                        <p:tgtEl>
                                          <p:spTgt spid="134160">
                                            <p:txEl>
                                              <p:pRg st="0" end="0"/>
                                            </p:txEl>
                                          </p:spTgt>
                                        </p:tgtEl>
                                        <p:attrNameLst>
                                          <p:attrName>ppt_x</p:attrName>
                                        </p:attrNameLst>
                                      </p:cBhvr>
                                      <p:tavLst>
                                        <p:tav tm="0">
                                          <p:val>
                                            <p:strVal val="1+#ppt_w/2"/>
                                          </p:val>
                                        </p:tav>
                                        <p:tav tm="100000">
                                          <p:val>
                                            <p:strVal val="#ppt_x"/>
                                          </p:val>
                                        </p:tav>
                                      </p:tavLst>
                                    </p:anim>
                                    <p:anim calcmode="lin" valueType="num">
                                      <p:cBhvr additive="base">
                                        <p:cTn id="40" dur="1000" fill="hold"/>
                                        <p:tgtEl>
                                          <p:spTgt spid="134160">
                                            <p:txEl>
                                              <p:pRg st="0" end="0"/>
                                            </p:txEl>
                                          </p:spTgt>
                                        </p:tgtEl>
                                        <p:attrNameLst>
                                          <p:attrName>ppt_y</p:attrName>
                                        </p:attrNameLst>
                                      </p:cBhvr>
                                      <p:tavLst>
                                        <p:tav tm="0">
                                          <p:val>
                                            <p:strVal val="#ppt_y"/>
                                          </p:val>
                                        </p:tav>
                                        <p:tav tm="100000">
                                          <p:val>
                                            <p:strVal val="#ppt_y"/>
                                          </p:val>
                                        </p:tav>
                                      </p:tavLst>
                                    </p:anim>
                                  </p:childTnLst>
                                </p:cTn>
                              </p:par>
                            </p:childTnLst>
                          </p:cTn>
                        </p:par>
                        <p:par>
                          <p:cTn id="41" fill="hold">
                            <p:stCondLst>
                              <p:cond delay="5099"/>
                            </p:stCondLst>
                            <p:childTnLst>
                              <p:par>
                                <p:cTn id="42" presetID="2" presetClass="entr" presetSubtype="2" fill="hold" grpId="0" nodeType="afterEffect">
                                  <p:stCondLst>
                                    <p:cond delay="0"/>
                                  </p:stCondLst>
                                  <p:childTnLst>
                                    <p:set>
                                      <p:cBhvr>
                                        <p:cTn id="43" dur="1" fill="hold">
                                          <p:stCondLst>
                                            <p:cond delay="0"/>
                                          </p:stCondLst>
                                        </p:cTn>
                                        <p:tgtEl>
                                          <p:spTgt spid="134160">
                                            <p:txEl>
                                              <p:pRg st="1" end="1"/>
                                            </p:txEl>
                                          </p:spTgt>
                                        </p:tgtEl>
                                        <p:attrNameLst>
                                          <p:attrName>style.visibility</p:attrName>
                                        </p:attrNameLst>
                                      </p:cBhvr>
                                      <p:to>
                                        <p:strVal val="visible"/>
                                      </p:to>
                                    </p:set>
                                    <p:anim calcmode="lin" valueType="num">
                                      <p:cBhvr additive="base">
                                        <p:cTn id="44" dur="1000" fill="hold"/>
                                        <p:tgtEl>
                                          <p:spTgt spid="134160">
                                            <p:txEl>
                                              <p:pRg st="1" end="1"/>
                                            </p:txEl>
                                          </p:spTgt>
                                        </p:tgtEl>
                                        <p:attrNameLst>
                                          <p:attrName>ppt_x</p:attrName>
                                        </p:attrNameLst>
                                      </p:cBhvr>
                                      <p:tavLst>
                                        <p:tav tm="0">
                                          <p:val>
                                            <p:strVal val="1+#ppt_w/2"/>
                                          </p:val>
                                        </p:tav>
                                        <p:tav tm="100000">
                                          <p:val>
                                            <p:strVal val="#ppt_x"/>
                                          </p:val>
                                        </p:tav>
                                      </p:tavLst>
                                    </p:anim>
                                    <p:anim calcmode="lin" valueType="num">
                                      <p:cBhvr additive="base">
                                        <p:cTn id="45" dur="1000" fill="hold"/>
                                        <p:tgtEl>
                                          <p:spTgt spid="134160">
                                            <p:txEl>
                                              <p:pRg st="1" end="1"/>
                                            </p:txEl>
                                          </p:spTgt>
                                        </p:tgtEl>
                                        <p:attrNameLst>
                                          <p:attrName>ppt_y</p:attrName>
                                        </p:attrNameLst>
                                      </p:cBhvr>
                                      <p:tavLst>
                                        <p:tav tm="0">
                                          <p:val>
                                            <p:strVal val="#ppt_y"/>
                                          </p:val>
                                        </p:tav>
                                        <p:tav tm="100000">
                                          <p:val>
                                            <p:strVal val="#ppt_y"/>
                                          </p:val>
                                        </p:tav>
                                      </p:tavLst>
                                    </p:anim>
                                  </p:childTnLst>
                                </p:cTn>
                              </p:par>
                            </p:childTnLst>
                          </p:cTn>
                        </p:par>
                        <p:par>
                          <p:cTn id="46" fill="hold">
                            <p:stCondLst>
                              <p:cond delay="6099"/>
                            </p:stCondLst>
                            <p:childTnLst>
                              <p:par>
                                <p:cTn id="47" presetID="2" presetClass="entr" presetSubtype="2" fill="hold" grpId="0" nodeType="afterEffect">
                                  <p:stCondLst>
                                    <p:cond delay="0"/>
                                  </p:stCondLst>
                                  <p:childTnLst>
                                    <p:set>
                                      <p:cBhvr>
                                        <p:cTn id="48" dur="1" fill="hold">
                                          <p:stCondLst>
                                            <p:cond delay="0"/>
                                          </p:stCondLst>
                                        </p:cTn>
                                        <p:tgtEl>
                                          <p:spTgt spid="134160">
                                            <p:txEl>
                                              <p:pRg st="2" end="2"/>
                                            </p:txEl>
                                          </p:spTgt>
                                        </p:tgtEl>
                                        <p:attrNameLst>
                                          <p:attrName>style.visibility</p:attrName>
                                        </p:attrNameLst>
                                      </p:cBhvr>
                                      <p:to>
                                        <p:strVal val="visible"/>
                                      </p:to>
                                    </p:set>
                                    <p:anim calcmode="lin" valueType="num">
                                      <p:cBhvr additive="base">
                                        <p:cTn id="49" dur="1000" fill="hold"/>
                                        <p:tgtEl>
                                          <p:spTgt spid="134160">
                                            <p:txEl>
                                              <p:pRg st="2" end="2"/>
                                            </p:txEl>
                                          </p:spTgt>
                                        </p:tgtEl>
                                        <p:attrNameLst>
                                          <p:attrName>ppt_x</p:attrName>
                                        </p:attrNameLst>
                                      </p:cBhvr>
                                      <p:tavLst>
                                        <p:tav tm="0">
                                          <p:val>
                                            <p:strVal val="1+#ppt_w/2"/>
                                          </p:val>
                                        </p:tav>
                                        <p:tav tm="100000">
                                          <p:val>
                                            <p:strVal val="#ppt_x"/>
                                          </p:val>
                                        </p:tav>
                                      </p:tavLst>
                                    </p:anim>
                                    <p:anim calcmode="lin" valueType="num">
                                      <p:cBhvr additive="base">
                                        <p:cTn id="50" dur="1000" fill="hold"/>
                                        <p:tgtEl>
                                          <p:spTgt spid="134160">
                                            <p:txEl>
                                              <p:pRg st="2" end="2"/>
                                            </p:txEl>
                                          </p:spTgt>
                                        </p:tgtEl>
                                        <p:attrNameLst>
                                          <p:attrName>ppt_y</p:attrName>
                                        </p:attrNameLst>
                                      </p:cBhvr>
                                      <p:tavLst>
                                        <p:tav tm="0">
                                          <p:val>
                                            <p:strVal val="#ppt_y"/>
                                          </p:val>
                                        </p:tav>
                                        <p:tav tm="100000">
                                          <p:val>
                                            <p:strVal val="#ppt_y"/>
                                          </p:val>
                                        </p:tav>
                                      </p:tavLst>
                                    </p:anim>
                                  </p:childTnLst>
                                </p:cTn>
                              </p:par>
                            </p:childTnLst>
                          </p:cTn>
                        </p:par>
                        <p:par>
                          <p:cTn id="51" fill="hold">
                            <p:stCondLst>
                              <p:cond delay="7099"/>
                            </p:stCondLst>
                            <p:childTnLst>
                              <p:par>
                                <p:cTn id="52" presetID="2" presetClass="entr" presetSubtype="2" fill="hold" grpId="0" nodeType="afterEffect">
                                  <p:stCondLst>
                                    <p:cond delay="0"/>
                                  </p:stCondLst>
                                  <p:childTnLst>
                                    <p:set>
                                      <p:cBhvr>
                                        <p:cTn id="53" dur="1" fill="hold">
                                          <p:stCondLst>
                                            <p:cond delay="0"/>
                                          </p:stCondLst>
                                        </p:cTn>
                                        <p:tgtEl>
                                          <p:spTgt spid="134160">
                                            <p:txEl>
                                              <p:pRg st="3" end="3"/>
                                            </p:txEl>
                                          </p:spTgt>
                                        </p:tgtEl>
                                        <p:attrNameLst>
                                          <p:attrName>style.visibility</p:attrName>
                                        </p:attrNameLst>
                                      </p:cBhvr>
                                      <p:to>
                                        <p:strVal val="visible"/>
                                      </p:to>
                                    </p:set>
                                    <p:anim calcmode="lin" valueType="num">
                                      <p:cBhvr additive="base">
                                        <p:cTn id="54" dur="1000" fill="hold"/>
                                        <p:tgtEl>
                                          <p:spTgt spid="134160">
                                            <p:txEl>
                                              <p:pRg st="3" end="3"/>
                                            </p:txEl>
                                          </p:spTgt>
                                        </p:tgtEl>
                                        <p:attrNameLst>
                                          <p:attrName>ppt_x</p:attrName>
                                        </p:attrNameLst>
                                      </p:cBhvr>
                                      <p:tavLst>
                                        <p:tav tm="0">
                                          <p:val>
                                            <p:strVal val="1+#ppt_w/2"/>
                                          </p:val>
                                        </p:tav>
                                        <p:tav tm="100000">
                                          <p:val>
                                            <p:strVal val="#ppt_x"/>
                                          </p:val>
                                        </p:tav>
                                      </p:tavLst>
                                    </p:anim>
                                    <p:anim calcmode="lin" valueType="num">
                                      <p:cBhvr additive="base">
                                        <p:cTn id="55" dur="1000" fill="hold"/>
                                        <p:tgtEl>
                                          <p:spTgt spid="134160">
                                            <p:txEl>
                                              <p:pRg st="3" end="3"/>
                                            </p:txEl>
                                          </p:spTgt>
                                        </p:tgtEl>
                                        <p:attrNameLst>
                                          <p:attrName>ppt_y</p:attrName>
                                        </p:attrNameLst>
                                      </p:cBhvr>
                                      <p:tavLst>
                                        <p:tav tm="0">
                                          <p:val>
                                            <p:strVal val="#ppt_y"/>
                                          </p:val>
                                        </p:tav>
                                        <p:tav tm="100000">
                                          <p:val>
                                            <p:strVal val="#ppt_y"/>
                                          </p:val>
                                        </p:tav>
                                      </p:tavLst>
                                    </p:anim>
                                  </p:childTnLst>
                                </p:cTn>
                              </p:par>
                            </p:childTnLst>
                          </p:cTn>
                        </p:par>
                        <p:par>
                          <p:cTn id="56" fill="hold">
                            <p:stCondLst>
                              <p:cond delay="8099"/>
                            </p:stCondLst>
                            <p:childTnLst>
                              <p:par>
                                <p:cTn id="57" presetID="2" presetClass="entr" presetSubtype="2" fill="hold" grpId="0" nodeType="afterEffect">
                                  <p:stCondLst>
                                    <p:cond delay="0"/>
                                  </p:stCondLst>
                                  <p:childTnLst>
                                    <p:set>
                                      <p:cBhvr>
                                        <p:cTn id="58" dur="1" fill="hold">
                                          <p:stCondLst>
                                            <p:cond delay="0"/>
                                          </p:stCondLst>
                                        </p:cTn>
                                        <p:tgtEl>
                                          <p:spTgt spid="134160">
                                            <p:txEl>
                                              <p:pRg st="4" end="4"/>
                                            </p:txEl>
                                          </p:spTgt>
                                        </p:tgtEl>
                                        <p:attrNameLst>
                                          <p:attrName>style.visibility</p:attrName>
                                        </p:attrNameLst>
                                      </p:cBhvr>
                                      <p:to>
                                        <p:strVal val="visible"/>
                                      </p:to>
                                    </p:set>
                                    <p:anim calcmode="lin" valueType="num">
                                      <p:cBhvr additive="base">
                                        <p:cTn id="59" dur="1000" fill="hold"/>
                                        <p:tgtEl>
                                          <p:spTgt spid="134160">
                                            <p:txEl>
                                              <p:pRg st="4" end="4"/>
                                            </p:txEl>
                                          </p:spTgt>
                                        </p:tgtEl>
                                        <p:attrNameLst>
                                          <p:attrName>ppt_x</p:attrName>
                                        </p:attrNameLst>
                                      </p:cBhvr>
                                      <p:tavLst>
                                        <p:tav tm="0">
                                          <p:val>
                                            <p:strVal val="1+#ppt_w/2"/>
                                          </p:val>
                                        </p:tav>
                                        <p:tav tm="100000">
                                          <p:val>
                                            <p:strVal val="#ppt_x"/>
                                          </p:val>
                                        </p:tav>
                                      </p:tavLst>
                                    </p:anim>
                                    <p:anim calcmode="lin" valueType="num">
                                      <p:cBhvr additive="base">
                                        <p:cTn id="60" dur="1000" fill="hold"/>
                                        <p:tgtEl>
                                          <p:spTgt spid="134160">
                                            <p:txEl>
                                              <p:pRg st="4" end="4"/>
                                            </p:txEl>
                                          </p:spTgt>
                                        </p:tgtEl>
                                        <p:attrNameLst>
                                          <p:attrName>ppt_y</p:attrName>
                                        </p:attrNameLst>
                                      </p:cBhvr>
                                      <p:tavLst>
                                        <p:tav tm="0">
                                          <p:val>
                                            <p:strVal val="#ppt_y"/>
                                          </p:val>
                                        </p:tav>
                                        <p:tav tm="100000">
                                          <p:val>
                                            <p:strVal val="#ppt_y"/>
                                          </p:val>
                                        </p:tav>
                                      </p:tavLst>
                                    </p:anim>
                                  </p:childTnLst>
                                </p:cTn>
                              </p:par>
                            </p:childTnLst>
                          </p:cTn>
                        </p:par>
                        <p:par>
                          <p:cTn id="61" fill="hold">
                            <p:stCondLst>
                              <p:cond delay="9099"/>
                            </p:stCondLst>
                            <p:childTnLst>
                              <p:par>
                                <p:cTn id="62" presetID="2" presetClass="entr" presetSubtype="2" fill="hold" grpId="0" nodeType="afterEffect">
                                  <p:stCondLst>
                                    <p:cond delay="0"/>
                                  </p:stCondLst>
                                  <p:childTnLst>
                                    <p:set>
                                      <p:cBhvr>
                                        <p:cTn id="63" dur="1" fill="hold">
                                          <p:stCondLst>
                                            <p:cond delay="0"/>
                                          </p:stCondLst>
                                        </p:cTn>
                                        <p:tgtEl>
                                          <p:spTgt spid="134160">
                                            <p:txEl>
                                              <p:pRg st="5" end="5"/>
                                            </p:txEl>
                                          </p:spTgt>
                                        </p:tgtEl>
                                        <p:attrNameLst>
                                          <p:attrName>style.visibility</p:attrName>
                                        </p:attrNameLst>
                                      </p:cBhvr>
                                      <p:to>
                                        <p:strVal val="visible"/>
                                      </p:to>
                                    </p:set>
                                    <p:anim calcmode="lin" valueType="num">
                                      <p:cBhvr additive="base">
                                        <p:cTn id="64" dur="1000" fill="hold"/>
                                        <p:tgtEl>
                                          <p:spTgt spid="134160">
                                            <p:txEl>
                                              <p:pRg st="5" end="5"/>
                                            </p:txEl>
                                          </p:spTgt>
                                        </p:tgtEl>
                                        <p:attrNameLst>
                                          <p:attrName>ppt_x</p:attrName>
                                        </p:attrNameLst>
                                      </p:cBhvr>
                                      <p:tavLst>
                                        <p:tav tm="0">
                                          <p:val>
                                            <p:strVal val="1+#ppt_w/2"/>
                                          </p:val>
                                        </p:tav>
                                        <p:tav tm="100000">
                                          <p:val>
                                            <p:strVal val="#ppt_x"/>
                                          </p:val>
                                        </p:tav>
                                      </p:tavLst>
                                    </p:anim>
                                    <p:anim calcmode="lin" valueType="num">
                                      <p:cBhvr additive="base">
                                        <p:cTn id="65" dur="1000" fill="hold"/>
                                        <p:tgtEl>
                                          <p:spTgt spid="134160">
                                            <p:txEl>
                                              <p:pRg st="5" end="5"/>
                                            </p:txEl>
                                          </p:spTgt>
                                        </p:tgtEl>
                                        <p:attrNameLst>
                                          <p:attrName>ppt_y</p:attrName>
                                        </p:attrNameLst>
                                      </p:cBhvr>
                                      <p:tavLst>
                                        <p:tav tm="0">
                                          <p:val>
                                            <p:strVal val="#ppt_y"/>
                                          </p:val>
                                        </p:tav>
                                        <p:tav tm="100000">
                                          <p:val>
                                            <p:strVal val="#ppt_y"/>
                                          </p:val>
                                        </p:tav>
                                      </p:tavLst>
                                    </p:anim>
                                  </p:childTnLst>
                                </p:cTn>
                              </p:par>
                            </p:childTnLst>
                          </p:cTn>
                        </p:par>
                        <p:par>
                          <p:cTn id="66" fill="hold">
                            <p:stCondLst>
                              <p:cond delay="10099"/>
                            </p:stCondLst>
                            <p:childTnLst>
                              <p:par>
                                <p:cTn id="67" presetID="2" presetClass="entr" presetSubtype="2" fill="hold" grpId="0" nodeType="afterEffect">
                                  <p:stCondLst>
                                    <p:cond delay="0"/>
                                  </p:stCondLst>
                                  <p:childTnLst>
                                    <p:set>
                                      <p:cBhvr>
                                        <p:cTn id="68" dur="1" fill="hold">
                                          <p:stCondLst>
                                            <p:cond delay="0"/>
                                          </p:stCondLst>
                                        </p:cTn>
                                        <p:tgtEl>
                                          <p:spTgt spid="134160">
                                            <p:txEl>
                                              <p:pRg st="6" end="6"/>
                                            </p:txEl>
                                          </p:spTgt>
                                        </p:tgtEl>
                                        <p:attrNameLst>
                                          <p:attrName>style.visibility</p:attrName>
                                        </p:attrNameLst>
                                      </p:cBhvr>
                                      <p:to>
                                        <p:strVal val="visible"/>
                                      </p:to>
                                    </p:set>
                                    <p:anim calcmode="lin" valueType="num">
                                      <p:cBhvr additive="base">
                                        <p:cTn id="69" dur="1000" fill="hold"/>
                                        <p:tgtEl>
                                          <p:spTgt spid="134160">
                                            <p:txEl>
                                              <p:pRg st="6" end="6"/>
                                            </p:txEl>
                                          </p:spTgt>
                                        </p:tgtEl>
                                        <p:attrNameLst>
                                          <p:attrName>ppt_x</p:attrName>
                                        </p:attrNameLst>
                                      </p:cBhvr>
                                      <p:tavLst>
                                        <p:tav tm="0">
                                          <p:val>
                                            <p:strVal val="1+#ppt_w/2"/>
                                          </p:val>
                                        </p:tav>
                                        <p:tav tm="100000">
                                          <p:val>
                                            <p:strVal val="#ppt_x"/>
                                          </p:val>
                                        </p:tav>
                                      </p:tavLst>
                                    </p:anim>
                                    <p:anim calcmode="lin" valueType="num">
                                      <p:cBhvr additive="base">
                                        <p:cTn id="70" dur="1000" fill="hold"/>
                                        <p:tgtEl>
                                          <p:spTgt spid="134160">
                                            <p:txEl>
                                              <p:pRg st="6" end="6"/>
                                            </p:txEl>
                                          </p:spTgt>
                                        </p:tgtEl>
                                        <p:attrNameLst>
                                          <p:attrName>ppt_y</p:attrName>
                                        </p:attrNameLst>
                                      </p:cBhvr>
                                      <p:tavLst>
                                        <p:tav tm="0">
                                          <p:val>
                                            <p:strVal val="#ppt_y"/>
                                          </p:val>
                                        </p:tav>
                                        <p:tav tm="100000">
                                          <p:val>
                                            <p:strVal val="#ppt_y"/>
                                          </p:val>
                                        </p:tav>
                                      </p:tavLst>
                                    </p:anim>
                                  </p:childTnLst>
                                </p:cTn>
                              </p:par>
                            </p:childTnLst>
                          </p:cTn>
                        </p:par>
                        <p:par>
                          <p:cTn id="71" fill="hold">
                            <p:stCondLst>
                              <p:cond delay="11099"/>
                            </p:stCondLst>
                            <p:childTnLst>
                              <p:par>
                                <p:cTn id="72" presetID="2" presetClass="entr" presetSubtype="2" fill="hold" grpId="0" nodeType="afterEffect">
                                  <p:stCondLst>
                                    <p:cond delay="0"/>
                                  </p:stCondLst>
                                  <p:childTnLst>
                                    <p:set>
                                      <p:cBhvr>
                                        <p:cTn id="73" dur="1" fill="hold">
                                          <p:stCondLst>
                                            <p:cond delay="0"/>
                                          </p:stCondLst>
                                        </p:cTn>
                                        <p:tgtEl>
                                          <p:spTgt spid="134160">
                                            <p:txEl>
                                              <p:pRg st="7" end="7"/>
                                            </p:txEl>
                                          </p:spTgt>
                                        </p:tgtEl>
                                        <p:attrNameLst>
                                          <p:attrName>style.visibility</p:attrName>
                                        </p:attrNameLst>
                                      </p:cBhvr>
                                      <p:to>
                                        <p:strVal val="visible"/>
                                      </p:to>
                                    </p:set>
                                    <p:anim calcmode="lin" valueType="num">
                                      <p:cBhvr additive="base">
                                        <p:cTn id="74" dur="1000" fill="hold"/>
                                        <p:tgtEl>
                                          <p:spTgt spid="134160">
                                            <p:txEl>
                                              <p:pRg st="7" end="7"/>
                                            </p:txEl>
                                          </p:spTgt>
                                        </p:tgtEl>
                                        <p:attrNameLst>
                                          <p:attrName>ppt_x</p:attrName>
                                        </p:attrNameLst>
                                      </p:cBhvr>
                                      <p:tavLst>
                                        <p:tav tm="0">
                                          <p:val>
                                            <p:strVal val="1+#ppt_w/2"/>
                                          </p:val>
                                        </p:tav>
                                        <p:tav tm="100000">
                                          <p:val>
                                            <p:strVal val="#ppt_x"/>
                                          </p:val>
                                        </p:tav>
                                      </p:tavLst>
                                    </p:anim>
                                    <p:anim calcmode="lin" valueType="num">
                                      <p:cBhvr additive="base">
                                        <p:cTn id="75" dur="1000" fill="hold"/>
                                        <p:tgtEl>
                                          <p:spTgt spid="134160">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134159" grpId="0" autoUpdateAnimBg="0"/>
      <p:bldP spid="134160" grpId="0" advAuto="0" autoUpdateAnimBg="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7" name="Picture 2" descr="C:\Users\Administrator\Desktop\QQ截图20160516104337.png"/>
          <p:cNvPicPr>
            <a:picLocks noChangeAspect="1" noChangeArrowheads="1"/>
          </p:cNvPicPr>
          <p:nvPr/>
        </p:nvPicPr>
        <p:blipFill>
          <a:blip r:embed="rId1"/>
          <a:srcRect/>
          <a:stretch>
            <a:fillRect/>
          </a:stretch>
        </p:blipFill>
        <p:spPr bwMode="auto">
          <a:xfrm>
            <a:off x="0" y="0"/>
            <a:ext cx="12190413" cy="6858000"/>
          </a:xfrm>
          <a:prstGeom prst="rect">
            <a:avLst/>
          </a:prstGeom>
          <a:noFill/>
          <a:ln w="9525">
            <a:noFill/>
            <a:miter lim="800000"/>
            <a:headEnd/>
            <a:tailEnd/>
          </a:ln>
        </p:spPr>
      </p:pic>
      <p:pic>
        <p:nvPicPr>
          <p:cNvPr id="126978" name="Picture 2" descr="C:\Users\Administrator\Desktop\QQ截图20160516104337.png"/>
          <p:cNvPicPr>
            <a:picLocks noChangeAspect="1" noChangeArrowheads="1"/>
          </p:cNvPicPr>
          <p:nvPr/>
        </p:nvPicPr>
        <p:blipFill>
          <a:blip r:embed="rId2"/>
          <a:srcRect/>
          <a:stretch>
            <a:fillRect/>
          </a:stretch>
        </p:blipFill>
        <p:spPr bwMode="auto">
          <a:xfrm>
            <a:off x="0" y="-26988"/>
            <a:ext cx="12190413" cy="6884988"/>
          </a:xfrm>
          <a:prstGeom prst="rect">
            <a:avLst/>
          </a:prstGeom>
          <a:noFill/>
          <a:ln w="9525">
            <a:noFill/>
            <a:miter lim="800000"/>
            <a:headEnd/>
            <a:tailEnd/>
          </a:ln>
        </p:spPr>
      </p:pic>
      <p:sp>
        <p:nvSpPr>
          <p:cNvPr id="11" name="圆角矩形 10"/>
          <p:cNvSpPr/>
          <p:nvPr/>
        </p:nvSpPr>
        <p:spPr>
          <a:xfrm>
            <a:off x="7297738" y="1117600"/>
            <a:ext cx="1092200" cy="849313"/>
          </a:xfrm>
          <a:prstGeom prst="roundRect">
            <a:avLst/>
          </a:prstGeom>
          <a:blipFill>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圆角矩形 11"/>
          <p:cNvSpPr/>
          <p:nvPr/>
        </p:nvSpPr>
        <p:spPr>
          <a:xfrm>
            <a:off x="7297738" y="2066925"/>
            <a:ext cx="1092200" cy="849313"/>
          </a:xfrm>
          <a:prstGeom prst="roundRect">
            <a:avLst/>
          </a:prstGeom>
          <a:blipFill>
            <a:blip r:embed="rId4"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圆角矩形 13"/>
          <p:cNvSpPr/>
          <p:nvPr/>
        </p:nvSpPr>
        <p:spPr>
          <a:xfrm>
            <a:off x="8604250" y="1117600"/>
            <a:ext cx="1092200" cy="849313"/>
          </a:xfrm>
          <a:prstGeom prst="roundRect">
            <a:avLst/>
          </a:prstGeom>
          <a:blipFill>
            <a:blip r:embed="rId5"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圆角矩形 14"/>
          <p:cNvSpPr/>
          <p:nvPr/>
        </p:nvSpPr>
        <p:spPr>
          <a:xfrm>
            <a:off x="9913938" y="3038475"/>
            <a:ext cx="1177925" cy="849313"/>
          </a:xfrm>
          <a:prstGeom prst="roundRect">
            <a:avLst/>
          </a:prstGeom>
          <a:blipFill>
            <a:blip r:embed="rId6"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TextBox 33"/>
          <p:cNvSpPr txBox="1">
            <a:spLocks noChangeArrowheads="1"/>
          </p:cNvSpPr>
          <p:nvPr/>
        </p:nvSpPr>
        <p:spPr bwMode="auto">
          <a:xfrm>
            <a:off x="7304088" y="4456113"/>
            <a:ext cx="2471737" cy="368300"/>
          </a:xfrm>
          <a:prstGeom prst="rect">
            <a:avLst/>
          </a:prstGeom>
          <a:noFill/>
          <a:ln w="9525">
            <a:noFill/>
            <a:miter lim="800000"/>
          </a:ln>
        </p:spPr>
        <p:txBody>
          <a:bodyPr anchor="ctr">
            <a:spAutoFit/>
          </a:bodyPr>
          <a:lstStyle/>
          <a:p>
            <a:pPr algn="dist"/>
            <a:r>
              <a:rPr lang="zh-CN" altLang="zh-CN">
                <a:solidFill>
                  <a:srgbClr val="F79646"/>
                </a:solidFill>
                <a:latin typeface="微软雅黑" panose="020B0503020204020204" pitchFamily="34" charset="-122"/>
                <a:ea typeface="微软雅黑" panose="020B0503020204020204" pitchFamily="34" charset="-122"/>
              </a:rPr>
              <a:t>北京出版社</a:t>
            </a:r>
            <a:endParaRPr lang="zh-CN" altLang="zh-CN">
              <a:solidFill>
                <a:srgbClr val="F79646"/>
              </a:solidFill>
              <a:latin typeface="微软雅黑" panose="020B0503020204020204" pitchFamily="34" charset="-122"/>
              <a:ea typeface="微软雅黑" panose="020B0503020204020204" pitchFamily="34" charset="-122"/>
            </a:endParaRPr>
          </a:p>
        </p:txBody>
      </p:sp>
      <p:sp>
        <p:nvSpPr>
          <p:cNvPr id="24" name="TextBox 29"/>
          <p:cNvSpPr txBox="1">
            <a:spLocks noChangeArrowheads="1"/>
          </p:cNvSpPr>
          <p:nvPr/>
        </p:nvSpPr>
        <p:spPr bwMode="auto">
          <a:xfrm>
            <a:off x="1431925" y="2233613"/>
            <a:ext cx="4340225" cy="922337"/>
          </a:xfrm>
          <a:prstGeom prst="rect">
            <a:avLst/>
          </a:prstGeom>
          <a:noFill/>
          <a:ln w="9525">
            <a:noFill/>
            <a:miter lim="800000"/>
          </a:ln>
        </p:spPr>
        <p:txBody>
          <a:bodyPr wrap="none">
            <a:spAutoFit/>
          </a:bodyPr>
          <a:lstStyle/>
          <a:p>
            <a:pPr algn="ctr"/>
            <a:r>
              <a:rPr lang="zh-CN" altLang="en-US" sz="5400" b="1">
                <a:solidFill>
                  <a:srgbClr val="F79646"/>
                </a:solidFill>
                <a:latin typeface="AvantGarde Md BT"/>
                <a:ea typeface="微软雅黑" panose="020B0503020204020204" pitchFamily="34" charset="-122"/>
              </a:rPr>
              <a:t>谢谢您的聆听</a:t>
            </a:r>
            <a:endParaRPr lang="en-US" altLang="zh-CN" sz="5400" b="1">
              <a:solidFill>
                <a:srgbClr val="F79646"/>
              </a:solidFill>
              <a:latin typeface="AvantGarde Md BT"/>
              <a:ea typeface="微软雅黑" panose="020B0503020204020204" pitchFamily="34" charset="-122"/>
            </a:endParaRPr>
          </a:p>
        </p:txBody>
      </p:sp>
      <p:grpSp>
        <p:nvGrpSpPr>
          <p:cNvPr id="26" name="组合 25"/>
          <p:cNvGrpSpPr/>
          <p:nvPr/>
        </p:nvGrpSpPr>
        <p:grpSpPr bwMode="auto">
          <a:xfrm>
            <a:off x="2338388" y="4221163"/>
            <a:ext cx="2747962" cy="412750"/>
            <a:chOff x="5423085" y="5733256"/>
            <a:chExt cx="2749493" cy="412425"/>
          </a:xfrm>
        </p:grpSpPr>
        <p:sp>
          <p:nvSpPr>
            <p:cNvPr id="27" name="Rounded Rectangle 28"/>
            <p:cNvSpPr/>
            <p:nvPr/>
          </p:nvSpPr>
          <p:spPr>
            <a:xfrm>
              <a:off x="5423085" y="5733256"/>
              <a:ext cx="2749493" cy="412425"/>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Rounded Rectangle 29"/>
            <p:cNvSpPr/>
            <p:nvPr/>
          </p:nvSpPr>
          <p:spPr>
            <a:xfrm>
              <a:off x="5423085" y="5733256"/>
              <a:ext cx="1103927" cy="412425"/>
            </a:xfrm>
            <a:prstGeom prst="roundRect">
              <a:avLst/>
            </a:prstGeom>
            <a:gradFill flip="none" rotWithShape="1">
              <a:gsLst>
                <a:gs pos="0">
                  <a:srgbClr val="F79646"/>
                </a:gs>
                <a:gs pos="100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200" dirty="0">
                <a:solidFill>
                  <a:schemeClr val="bg1"/>
                </a:solidFill>
                <a:latin typeface="微软雅黑" panose="020B0503020204020204" pitchFamily="34" charset="-122"/>
                <a:ea typeface="微软雅黑" panose="020B0503020204020204" pitchFamily="34" charset="-122"/>
              </a:endParaRPr>
            </a:p>
          </p:txBody>
        </p:sp>
      </p:grpSp>
      <p:sp>
        <p:nvSpPr>
          <p:cNvPr id="29" name="TextBox 59"/>
          <p:cNvSpPr>
            <a:spLocks noChangeArrowheads="1"/>
          </p:cNvSpPr>
          <p:nvPr/>
        </p:nvSpPr>
        <p:spPr bwMode="auto">
          <a:xfrm flipH="1">
            <a:off x="2422525" y="4243388"/>
            <a:ext cx="1008063" cy="368300"/>
          </a:xfrm>
          <a:prstGeom prst="rect">
            <a:avLst/>
          </a:prstGeom>
          <a:noFill/>
          <a:ln w="9525">
            <a:noFill/>
            <a:miter lim="800000"/>
          </a:ln>
        </p:spPr>
        <p:txBody>
          <a:bodyPr>
            <a:spAutoFit/>
          </a:bodyPr>
          <a:lstStyle/>
          <a:p>
            <a:pPr algn="ctr" eaLnBrk="0" hangingPunct="0"/>
            <a:r>
              <a:rPr lang="zh-CN" altLang="en-US">
                <a:solidFill>
                  <a:schemeClr val="bg1"/>
                </a:solidFill>
                <a:latin typeface="微软雅黑" panose="020B0503020204020204" pitchFamily="34" charset="-122"/>
                <a:ea typeface="微软雅黑" panose="020B0503020204020204" pitchFamily="34" charset="-122"/>
                <a:sym typeface="方正兰亭黑_GBK" panose="02000000000000000000" charset="-122"/>
              </a:rPr>
              <a:t>主　编</a:t>
            </a:r>
            <a:endParaRPr lang="zh-CN" altLang="en-US">
              <a:solidFill>
                <a:schemeClr val="bg1"/>
              </a:solidFill>
              <a:latin typeface="微软雅黑" panose="020B0503020204020204" pitchFamily="34" charset="-122"/>
              <a:ea typeface="微软雅黑" panose="020B0503020204020204" pitchFamily="34" charset="-122"/>
              <a:sym typeface="方正兰亭黑_GBK" panose="02000000000000000000" charset="-122"/>
            </a:endParaRPr>
          </a:p>
        </p:txBody>
      </p:sp>
      <p:sp>
        <p:nvSpPr>
          <p:cNvPr id="43019" name="TextBox 59"/>
          <p:cNvSpPr>
            <a:spLocks noChangeArrowheads="1"/>
          </p:cNvSpPr>
          <p:nvPr/>
        </p:nvSpPr>
        <p:spPr bwMode="auto">
          <a:xfrm flipH="1">
            <a:off x="3172778" y="4245293"/>
            <a:ext cx="2160587" cy="366712"/>
          </a:xfrm>
          <a:prstGeom prst="rect">
            <a:avLst/>
          </a:prstGeom>
          <a:noFill/>
          <a:ln w="9525">
            <a:noFill/>
            <a:miter lim="800000"/>
          </a:ln>
        </p:spPr>
        <p:txBody>
          <a:bodyPr>
            <a:spAutoFit/>
          </a:bodyPr>
          <a:lstStyle/>
          <a:p>
            <a:pPr algn="ctr" eaLnBrk="0" hangingPunct="0"/>
            <a:r>
              <a:rPr lang="zh-CN" altLang="en-US">
                <a:solidFill>
                  <a:srgbClr val="F79646"/>
                </a:solidFill>
                <a:latin typeface="微软雅黑" panose="020B0503020204020204" pitchFamily="34" charset="-122"/>
                <a:ea typeface="微软雅黑" panose="020B0503020204020204" pitchFamily="34" charset="-122"/>
                <a:sym typeface="方正兰亭黑_GBK" panose="02000000000000000000" charset="-122"/>
              </a:rPr>
              <a:t>陈继林、张晓丽</a:t>
            </a:r>
            <a:endParaRPr lang="zh-CN" altLang="en-US">
              <a:solidFill>
                <a:srgbClr val="F79646"/>
              </a:solidFill>
              <a:latin typeface="微软雅黑" panose="020B0503020204020204" pitchFamily="34" charset="-122"/>
              <a:ea typeface="微软雅黑" panose="020B0503020204020204" pitchFamily="34" charset="-122"/>
              <a:sym typeface="方正兰亭黑_GBK" panose="02000000000000000000" charset="-122"/>
            </a:endParaRPr>
          </a:p>
        </p:txBody>
      </p:sp>
      <p:grpSp>
        <p:nvGrpSpPr>
          <p:cNvPr id="31" name="组合 30"/>
          <p:cNvGrpSpPr/>
          <p:nvPr/>
        </p:nvGrpSpPr>
        <p:grpSpPr>
          <a:xfrm>
            <a:off x="7304166" y="1130019"/>
            <a:ext cx="3786329" cy="2779361"/>
            <a:chOff x="7304166" y="1130019"/>
            <a:chExt cx="3786329" cy="2779361"/>
          </a:xfrm>
          <a:scene3d>
            <a:camera prst="orthographicFront">
              <a:rot lat="0" lon="0" rev="0"/>
            </a:camera>
            <a:lightRig rig="contrasting" dir="t">
              <a:rot lat="0" lon="0" rev="1500000"/>
            </a:lightRig>
          </a:scene3d>
        </p:grpSpPr>
        <p:sp>
          <p:nvSpPr>
            <p:cNvPr id="32" name="矩形: 圆角 1"/>
            <p:cNvSpPr/>
            <p:nvPr/>
          </p:nvSpPr>
          <p:spPr>
            <a:xfrm>
              <a:off x="9912879" y="1130019"/>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圆角 42"/>
            <p:cNvSpPr/>
            <p:nvPr/>
          </p:nvSpPr>
          <p:spPr>
            <a:xfrm>
              <a:off x="7304166" y="3060006"/>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矩形: 圆角 43"/>
            <p:cNvSpPr/>
            <p:nvPr/>
          </p:nvSpPr>
          <p:spPr>
            <a:xfrm>
              <a:off x="8598838" y="2101417"/>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5" name="矩形 34"/>
            <p:cNvSpPr/>
            <p:nvPr/>
          </p:nvSpPr>
          <p:spPr>
            <a:xfrm rot="8861354">
              <a:off x="9507499" y="1944170"/>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矩形 35"/>
            <p:cNvSpPr/>
            <p:nvPr/>
          </p:nvSpPr>
          <p:spPr>
            <a:xfrm rot="8861354">
              <a:off x="8205540" y="2894548"/>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7" name="组合 36"/>
          <p:cNvGrpSpPr/>
          <p:nvPr/>
        </p:nvGrpSpPr>
        <p:grpSpPr>
          <a:xfrm>
            <a:off x="8607157" y="2059042"/>
            <a:ext cx="2528609" cy="2765285"/>
            <a:chOff x="8568212" y="2059042"/>
            <a:chExt cx="2528609" cy="2765285"/>
          </a:xfrm>
          <a:scene3d>
            <a:camera prst="orthographicFront">
              <a:rot lat="0" lon="0" rev="0"/>
            </a:camera>
            <a:lightRig rig="contrasting" dir="t">
              <a:rot lat="0" lon="0" rev="1500000"/>
            </a:lightRig>
          </a:scene3d>
        </p:grpSpPr>
        <p:sp>
          <p:nvSpPr>
            <p:cNvPr id="38" name="矩形: 圆角 45"/>
            <p:cNvSpPr/>
            <p:nvPr/>
          </p:nvSpPr>
          <p:spPr>
            <a:xfrm>
              <a:off x="9917952" y="2059042"/>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9" name="矩形: 圆角 46"/>
            <p:cNvSpPr/>
            <p:nvPr/>
          </p:nvSpPr>
          <p:spPr>
            <a:xfrm>
              <a:off x="9919205" y="3974953"/>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0" name="矩形: 圆角 47"/>
            <p:cNvSpPr/>
            <p:nvPr/>
          </p:nvSpPr>
          <p:spPr>
            <a:xfrm>
              <a:off x="8568212" y="3027865"/>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1" name="矩形 40"/>
            <p:cNvSpPr/>
            <p:nvPr/>
          </p:nvSpPr>
          <p:spPr>
            <a:xfrm rot="8861354">
              <a:off x="9544258" y="290284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2" name="矩形 41"/>
            <p:cNvSpPr/>
            <p:nvPr/>
          </p:nvSpPr>
          <p:spPr>
            <a:xfrm rot="1991447">
              <a:off x="9508727" y="384988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43" name="矩形 42"/>
          <p:cNvSpPr/>
          <p:nvPr/>
        </p:nvSpPr>
        <p:spPr>
          <a:xfrm>
            <a:off x="0" y="-26988"/>
            <a:ext cx="261938" cy="6884988"/>
          </a:xfrm>
          <a:prstGeom prst="rect">
            <a:avLst/>
          </a:prstGeom>
          <a:gradFill flip="none" rotWithShape="1">
            <a:gsLst>
              <a:gs pos="0">
                <a:srgbClr val="F79646"/>
              </a:gs>
              <a:gs pos="100000">
                <a:srgbClr val="F7964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4" name="矩形 43"/>
          <p:cNvSpPr/>
          <p:nvPr/>
        </p:nvSpPr>
        <p:spPr>
          <a:xfrm>
            <a:off x="198438" y="-26988"/>
            <a:ext cx="261937" cy="6884988"/>
          </a:xfrm>
          <a:prstGeom prst="rect">
            <a:avLst/>
          </a:prstGeom>
          <a:solidFill>
            <a:srgbClr val="F9AB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5" name="矩形 44"/>
          <p:cNvSpPr/>
          <p:nvPr/>
        </p:nvSpPr>
        <p:spPr>
          <a:xfrm>
            <a:off x="339725" y="-26988"/>
            <a:ext cx="261938" cy="6884988"/>
          </a:xfrm>
          <a:prstGeom prst="rect">
            <a:avLst/>
          </a:prstGeom>
          <a:solidFill>
            <a:srgbClr val="FBC4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6" name="直接连接符 45"/>
          <p:cNvCxnSpPr/>
          <p:nvPr/>
        </p:nvCxnSpPr>
        <p:spPr>
          <a:xfrm flipV="1">
            <a:off x="758825" y="3222625"/>
            <a:ext cx="5684838" cy="61913"/>
          </a:xfrm>
          <a:prstGeom prst="line">
            <a:avLst/>
          </a:prstGeom>
          <a:ln w="57150">
            <a:solidFill>
              <a:srgbClr val="F79646"/>
            </a:solidFill>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6815138" y="620713"/>
            <a:ext cx="5040312" cy="4968875"/>
          </a:xfrm>
          <a:prstGeom prst="rect">
            <a:avLst/>
          </a:prstGeom>
          <a:noFill/>
          <a:ln>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8" name="直接连接符 47"/>
          <p:cNvCxnSpPr/>
          <p:nvPr/>
        </p:nvCxnSpPr>
        <p:spPr>
          <a:xfrm flipH="1">
            <a:off x="6815138" y="620713"/>
            <a:ext cx="71437" cy="0"/>
          </a:xfrm>
          <a:prstGeom prst="line">
            <a:avLst/>
          </a:prstGeom>
          <a:ln w="38100">
            <a:solidFill>
              <a:srgbClr val="F79646"/>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par>
                                <p:cTn id="30" presetID="53" presetClass="entr" presetSubtype="16" fill="hold" nodeType="withEffect">
                                  <p:stCondLst>
                                    <p:cond delay="5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1000" fill="hold"/>
                                        <p:tgtEl>
                                          <p:spTgt spid="17"/>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7" presetClass="path" presetSubtype="0" accel="50000" decel="50000" fill="hold" nodeType="afterEffect">
                                  <p:stCondLst>
                                    <p:cond delay="0"/>
                                  </p:stCondLst>
                                  <p:childTnLst>
                                    <p:animMotion origin="layout" path="M 1.70465E-6 2.22222E-6 L 0.41164 2.22222E-6 L 0.41164 0.72453 L 1.70465E-6 0.72453 L 1.70465E-6 2.22222E-6 Z " pathEditMode="relative" rAng="0" ptsTypes="AAAAA">
                                      <p:cBhvr>
                                        <p:cTn id="43" dur="2000" fill="hold"/>
                                        <p:tgtEl>
                                          <p:spTgt spid="48"/>
                                        </p:tgtEl>
                                        <p:attrNameLst>
                                          <p:attrName>ppt_x</p:attrName>
                                          <p:attrName>ppt_y</p:attrName>
                                        </p:attrNameLst>
                                      </p:cBhvr>
                                      <p:rCtr x="20576" y="36227"/>
                                    </p:animMotion>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4500"/>
                            </p:stCondLst>
                            <p:childTnLst>
                              <p:par>
                                <p:cTn id="49" presetID="2" presetClass="entr" presetSubtype="8" fill="hold" grpId="0" nodeType="after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fill="hold"/>
                                        <p:tgtEl>
                                          <p:spTgt spid="43"/>
                                        </p:tgtEl>
                                        <p:attrNameLst>
                                          <p:attrName>ppt_x</p:attrName>
                                        </p:attrNameLst>
                                      </p:cBhvr>
                                      <p:tavLst>
                                        <p:tav tm="0">
                                          <p:val>
                                            <p:strVal val="0-#ppt_w/2"/>
                                          </p:val>
                                        </p:tav>
                                        <p:tav tm="100000">
                                          <p:val>
                                            <p:strVal val="#ppt_x"/>
                                          </p:val>
                                        </p:tav>
                                      </p:tavLst>
                                    </p:anim>
                                    <p:anim calcmode="lin" valueType="num">
                                      <p:cBhvr additive="base">
                                        <p:cTn id="52" dur="500" fill="hold"/>
                                        <p:tgtEl>
                                          <p:spTgt spid="43"/>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2" presetClass="entr" presetSubtype="8"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 calcmode="lin" valueType="num">
                                      <p:cBhvr additive="base">
                                        <p:cTn id="56" dur="500" fill="hold"/>
                                        <p:tgtEl>
                                          <p:spTgt spid="44"/>
                                        </p:tgtEl>
                                        <p:attrNameLst>
                                          <p:attrName>ppt_x</p:attrName>
                                        </p:attrNameLst>
                                      </p:cBhvr>
                                      <p:tavLst>
                                        <p:tav tm="0">
                                          <p:val>
                                            <p:strVal val="0-#ppt_w/2"/>
                                          </p:val>
                                        </p:tav>
                                        <p:tav tm="100000">
                                          <p:val>
                                            <p:strVal val="#ppt_x"/>
                                          </p:val>
                                        </p:tav>
                                      </p:tavLst>
                                    </p:anim>
                                    <p:anim calcmode="lin" valueType="num">
                                      <p:cBhvr additive="base">
                                        <p:cTn id="57" dur="500" fill="hold"/>
                                        <p:tgtEl>
                                          <p:spTgt spid="44"/>
                                        </p:tgtEl>
                                        <p:attrNameLst>
                                          <p:attrName>ppt_y</p:attrName>
                                        </p:attrNameLst>
                                      </p:cBhvr>
                                      <p:tavLst>
                                        <p:tav tm="0">
                                          <p:val>
                                            <p:strVal val="#ppt_y"/>
                                          </p:val>
                                        </p:tav>
                                        <p:tav tm="100000">
                                          <p:val>
                                            <p:strVal val="#ppt_y"/>
                                          </p:val>
                                        </p:tav>
                                      </p:tavLst>
                                    </p:anim>
                                  </p:childTnLst>
                                </p:cTn>
                              </p:par>
                            </p:childTnLst>
                          </p:cTn>
                        </p:par>
                        <p:par>
                          <p:cTn id="58" fill="hold">
                            <p:stCondLst>
                              <p:cond delay="5500"/>
                            </p:stCondLst>
                            <p:childTnLst>
                              <p:par>
                                <p:cTn id="59" presetID="2" presetClass="entr" presetSubtype="8" fill="hold" grpId="0" nodeType="after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500" fill="hold"/>
                                        <p:tgtEl>
                                          <p:spTgt spid="45"/>
                                        </p:tgtEl>
                                        <p:attrNameLst>
                                          <p:attrName>ppt_x</p:attrName>
                                        </p:attrNameLst>
                                      </p:cBhvr>
                                      <p:tavLst>
                                        <p:tav tm="0">
                                          <p:val>
                                            <p:strVal val="0-#ppt_w/2"/>
                                          </p:val>
                                        </p:tav>
                                        <p:tav tm="100000">
                                          <p:val>
                                            <p:strVal val="#ppt_x"/>
                                          </p:val>
                                        </p:tav>
                                      </p:tavLst>
                                    </p:anim>
                                    <p:anim calcmode="lin" valueType="num">
                                      <p:cBhvr additive="base">
                                        <p:cTn id="62" dur="500" fill="hold"/>
                                        <p:tgtEl>
                                          <p:spTgt spid="45"/>
                                        </p:tgtEl>
                                        <p:attrNameLst>
                                          <p:attrName>ppt_y</p:attrName>
                                        </p:attrNameLst>
                                      </p:cBhvr>
                                      <p:tavLst>
                                        <p:tav tm="0">
                                          <p:val>
                                            <p:strVal val="#ppt_y"/>
                                          </p:val>
                                        </p:tav>
                                        <p:tav tm="100000">
                                          <p:val>
                                            <p:strVal val="#ppt_y"/>
                                          </p:val>
                                        </p:tav>
                                      </p:tavLst>
                                    </p:anim>
                                  </p:childTnLst>
                                </p:cTn>
                              </p:par>
                              <p:par>
                                <p:cTn id="63" presetID="2" presetClass="entr" presetSubtype="8" fill="hold" nodeType="withEffect">
                                  <p:stCondLst>
                                    <p:cond delay="0"/>
                                  </p:stCondLst>
                                  <p:childTnLst>
                                    <p:set>
                                      <p:cBhvr>
                                        <p:cTn id="64" dur="1" fill="hold">
                                          <p:stCondLst>
                                            <p:cond delay="0"/>
                                          </p:stCondLst>
                                        </p:cTn>
                                        <p:tgtEl>
                                          <p:spTgt spid="46"/>
                                        </p:tgtEl>
                                        <p:attrNameLst>
                                          <p:attrName>style.visibility</p:attrName>
                                        </p:attrNameLst>
                                      </p:cBhvr>
                                      <p:to>
                                        <p:strVal val="visible"/>
                                      </p:to>
                                    </p:set>
                                    <p:anim calcmode="lin" valueType="num">
                                      <p:cBhvr additive="base">
                                        <p:cTn id="65" dur="500" fill="hold"/>
                                        <p:tgtEl>
                                          <p:spTgt spid="46"/>
                                        </p:tgtEl>
                                        <p:attrNameLst>
                                          <p:attrName>ppt_x</p:attrName>
                                        </p:attrNameLst>
                                      </p:cBhvr>
                                      <p:tavLst>
                                        <p:tav tm="0">
                                          <p:val>
                                            <p:strVal val="0-#ppt_w/2"/>
                                          </p:val>
                                        </p:tav>
                                        <p:tav tm="100000">
                                          <p:val>
                                            <p:strVal val="#ppt_x"/>
                                          </p:val>
                                        </p:tav>
                                      </p:tavLst>
                                    </p:anim>
                                    <p:anim calcmode="lin" valueType="num">
                                      <p:cBhvr additive="base">
                                        <p:cTn id="66" dur="500" fill="hold"/>
                                        <p:tgtEl>
                                          <p:spTgt spid="46"/>
                                        </p:tgtEl>
                                        <p:attrNameLst>
                                          <p:attrName>ppt_y</p:attrName>
                                        </p:attrNameLst>
                                      </p:cBhvr>
                                      <p:tavLst>
                                        <p:tav tm="0">
                                          <p:val>
                                            <p:strVal val="#ppt_y"/>
                                          </p:val>
                                        </p:tav>
                                        <p:tav tm="100000">
                                          <p:val>
                                            <p:strVal val="#ppt_y"/>
                                          </p:val>
                                        </p:tav>
                                      </p:tavLst>
                                    </p:anim>
                                  </p:childTnLst>
                                </p:cTn>
                              </p:par>
                            </p:childTnLst>
                          </p:cTn>
                        </p:par>
                        <p:par>
                          <p:cTn id="67" fill="hold">
                            <p:stCondLst>
                              <p:cond delay="6000"/>
                            </p:stCondLst>
                            <p:childTnLst>
                              <p:par>
                                <p:cTn id="68" presetID="14" presetClass="entr" presetSubtype="10" fill="hold" grpId="0" nodeType="afterEffect">
                                  <p:stCondLst>
                                    <p:cond delay="0"/>
                                  </p:stCondLst>
                                  <p:iterate type="lt">
                                    <p:tmPct val="30000"/>
                                  </p:iterate>
                                  <p:childTnLst>
                                    <p:set>
                                      <p:cBhvr>
                                        <p:cTn id="69" dur="1" fill="hold">
                                          <p:stCondLst>
                                            <p:cond delay="0"/>
                                          </p:stCondLst>
                                        </p:cTn>
                                        <p:tgtEl>
                                          <p:spTgt spid="24"/>
                                        </p:tgtEl>
                                        <p:attrNameLst>
                                          <p:attrName>style.visibility</p:attrName>
                                        </p:attrNameLst>
                                      </p:cBhvr>
                                      <p:to>
                                        <p:strVal val="visible"/>
                                      </p:to>
                                    </p:set>
                                    <p:animEffect transition="in" filter="randombar(horizontal)">
                                      <p:cBhvr>
                                        <p:cTn id="70" dur="500"/>
                                        <p:tgtEl>
                                          <p:spTgt spid="24"/>
                                        </p:tgtEl>
                                      </p:cBhvr>
                                    </p:animEffect>
                                  </p:childTnLst>
                                </p:cTn>
                              </p:par>
                            </p:childTnLst>
                          </p:cTn>
                        </p:par>
                        <p:par>
                          <p:cTn id="71" fill="hold">
                            <p:stCondLst>
                              <p:cond delay="6250"/>
                            </p:stCondLst>
                            <p:childTnLst>
                              <p:par>
                                <p:cTn id="72" presetID="16" presetClass="entr" presetSubtype="21" fill="hold"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barn(inVertical)">
                                      <p:cBhvr>
                                        <p:cTn id="74" dur="500"/>
                                        <p:tgtEl>
                                          <p:spTgt spid="26"/>
                                        </p:tgtEl>
                                      </p:cBhvr>
                                    </p:animEffect>
                                  </p:childTnLst>
                                </p:cTn>
                              </p:par>
                              <p:par>
                                <p:cTn id="75" presetID="12" presetClass="entr" presetSubtype="4" fill="hold" grpId="0" nodeType="withEffect">
                                  <p:stCondLst>
                                    <p:cond delay="1000"/>
                                  </p:stCondLst>
                                  <p:childTnLst>
                                    <p:set>
                                      <p:cBhvr>
                                        <p:cTn id="76" dur="1" fill="hold">
                                          <p:stCondLst>
                                            <p:cond delay="0"/>
                                          </p:stCondLst>
                                        </p:cTn>
                                        <p:tgtEl>
                                          <p:spTgt spid="29"/>
                                        </p:tgtEl>
                                        <p:attrNameLst>
                                          <p:attrName>style.visibility</p:attrName>
                                        </p:attrNameLst>
                                      </p:cBhvr>
                                      <p:to>
                                        <p:strVal val="visible"/>
                                      </p:to>
                                    </p:set>
                                    <p:anim calcmode="lin" valueType="num">
                                      <p:cBhvr additive="base">
                                        <p:cTn id="77" dur="500"/>
                                        <p:tgtEl>
                                          <p:spTgt spid="29"/>
                                        </p:tgtEl>
                                        <p:attrNameLst>
                                          <p:attrName>ppt_y</p:attrName>
                                        </p:attrNameLst>
                                      </p:cBhvr>
                                      <p:tavLst>
                                        <p:tav tm="0">
                                          <p:val>
                                            <p:strVal val="#ppt_y+#ppt_h*1.125000"/>
                                          </p:val>
                                        </p:tav>
                                        <p:tav tm="100000">
                                          <p:val>
                                            <p:strVal val="#ppt_y"/>
                                          </p:val>
                                        </p:tav>
                                      </p:tavLst>
                                    </p:anim>
                                    <p:animEffect transition="in" filter="wipe(up)">
                                      <p:cBhvr>
                                        <p:cTn id="78" dur="500"/>
                                        <p:tgtEl>
                                          <p:spTgt spid="29"/>
                                        </p:tgtEl>
                                      </p:cBhvr>
                                    </p:animEffect>
                                  </p:childTnLst>
                                </p:cTn>
                              </p:par>
                              <p:par>
                                <p:cTn id="79" presetID="12" presetClass="entr" presetSubtype="4" fill="hold" grpId="0" nodeType="withEffect">
                                  <p:stCondLst>
                                    <p:cond delay="1000"/>
                                  </p:stCondLst>
                                  <p:childTnLst>
                                    <p:set>
                                      <p:cBhvr>
                                        <p:cTn id="80" dur="1" fill="hold">
                                          <p:stCondLst>
                                            <p:cond delay="0"/>
                                          </p:stCondLst>
                                        </p:cTn>
                                        <p:tgtEl>
                                          <p:spTgt spid="43019"/>
                                        </p:tgtEl>
                                        <p:attrNameLst>
                                          <p:attrName>style.visibility</p:attrName>
                                        </p:attrNameLst>
                                      </p:cBhvr>
                                      <p:to>
                                        <p:strVal val="visible"/>
                                      </p:to>
                                    </p:set>
                                    <p:anim calcmode="lin" valueType="num">
                                      <p:cBhvr additive="base">
                                        <p:cTn id="81" dur="500"/>
                                        <p:tgtEl>
                                          <p:spTgt spid="43019"/>
                                        </p:tgtEl>
                                        <p:attrNameLst>
                                          <p:attrName>ppt_y</p:attrName>
                                        </p:attrNameLst>
                                      </p:cBhvr>
                                      <p:tavLst>
                                        <p:tav tm="0">
                                          <p:val>
                                            <p:strVal val="#ppt_y+#ppt_h*1.125000"/>
                                          </p:val>
                                        </p:tav>
                                        <p:tav tm="100000">
                                          <p:val>
                                            <p:strVal val="#ppt_y"/>
                                          </p:val>
                                        </p:tav>
                                      </p:tavLst>
                                    </p:anim>
                                    <p:animEffect transition="in" filter="wipe(up)">
                                      <p:cBhvr>
                                        <p:cTn id="82" dur="500"/>
                                        <p:tgtEl>
                                          <p:spTgt spid="430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4" grpId="0" animBg="1"/>
      <p:bldP spid="15" grpId="0" animBg="1"/>
      <p:bldP spid="17" grpId="0"/>
      <p:bldP spid="24" grpId="0"/>
      <p:bldP spid="29" grpId="0"/>
      <p:bldP spid="43019" grpId="0"/>
      <p:bldP spid="43" grpId="0" animBg="1"/>
      <p:bldP spid="44" grpId="0" animBg="1"/>
      <p:bldP spid="45" grpId="0" animBg="1"/>
      <p:bldP spid="4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4582" name="Rectangle 2"/>
          <p:cNvSpPr>
            <a:spLocks noChangeArrowheads="1"/>
          </p:cNvSpPr>
          <p:nvPr/>
        </p:nvSpPr>
        <p:spPr bwMode="auto">
          <a:xfrm>
            <a:off x="250825" y="981075"/>
            <a:ext cx="8580438" cy="5334000"/>
          </a:xfrm>
          <a:prstGeom prst="rect">
            <a:avLst/>
          </a:prstGeom>
          <a:noFill/>
          <a:ln w="9525">
            <a:noFill/>
            <a:miter lim="800000"/>
          </a:ln>
        </p:spPr>
        <p:txBody>
          <a:bodyPr/>
          <a:lstStyle/>
          <a:p>
            <a:pPr marL="469900" indent="-469900">
              <a:spcBef>
                <a:spcPct val="20000"/>
              </a:spcBef>
              <a:buFont typeface="Arial" panose="020B0604020202020204" pitchFamily="34" charset="0"/>
              <a:buNone/>
            </a:pPr>
            <a:endParaRPr lang="zh-CN" altLang="en-US" sz="3200" b="1">
              <a:latin typeface="Calibri" panose="020F0502020204030204" pitchFamily="34" charset="0"/>
            </a:endParaRPr>
          </a:p>
          <a:p>
            <a:pPr marL="469900" indent="-469900">
              <a:spcBef>
                <a:spcPct val="20000"/>
              </a:spcBef>
              <a:buFont typeface="Arial" panose="020B0604020202020204" pitchFamily="34" charset="0"/>
              <a:buChar char="•"/>
            </a:pPr>
            <a:r>
              <a:rPr lang="zh-CN" altLang="en-US" sz="2800" b="1">
                <a:latin typeface="宋体" panose="02010600030101010101" pitchFamily="2" charset="-122"/>
              </a:rPr>
              <a:t>中外审计产生和发展简介</a:t>
            </a:r>
            <a:endParaRPr lang="zh-CN" altLang="en-US" sz="2800" b="1">
              <a:latin typeface="宋体" panose="02010600030101010101" pitchFamily="2" charset="-122"/>
            </a:endParaRPr>
          </a:p>
          <a:p>
            <a:pPr marL="908050" lvl="1" indent="-436880">
              <a:spcBef>
                <a:spcPct val="20000"/>
              </a:spcBef>
              <a:buFont typeface="Arial" panose="020B0604020202020204" pitchFamily="34" charset="0"/>
              <a:buChar char="–"/>
            </a:pPr>
            <a:r>
              <a:rPr lang="zh-CN" altLang="en-US" sz="2600" b="1">
                <a:latin typeface="宋体" panose="02010600030101010101" pitchFamily="2" charset="-122"/>
              </a:rPr>
              <a:t>我国审计发展概要</a:t>
            </a:r>
            <a:endParaRPr lang="zh-CN" altLang="en-US" sz="2600" b="1">
              <a:latin typeface="宋体" panose="02010600030101010101" pitchFamily="2" charset="-122"/>
            </a:endParaRPr>
          </a:p>
          <a:p>
            <a:pPr marL="1304925" lvl="2" indent="-395605">
              <a:spcBef>
                <a:spcPct val="20000"/>
              </a:spcBef>
              <a:buFont typeface="Arial" panose="020B0604020202020204" pitchFamily="34" charset="0"/>
              <a:buChar char="•"/>
            </a:pPr>
            <a:r>
              <a:rPr lang="zh-CN" altLang="en-US" sz="2200" b="1">
                <a:latin typeface="宋体" panose="02010600030101010101" pitchFamily="2" charset="-122"/>
              </a:rPr>
              <a:t>官厅审计的萌芽（产生西周“宰夫”会审合一）</a:t>
            </a:r>
            <a:endParaRPr lang="zh-CN" altLang="en-US" sz="2200" b="1">
              <a:latin typeface="宋体" panose="02010600030101010101" pitchFamily="2" charset="-122"/>
            </a:endParaRPr>
          </a:p>
          <a:p>
            <a:pPr marL="1304925" lvl="2" indent="-395605">
              <a:spcBef>
                <a:spcPct val="20000"/>
              </a:spcBef>
              <a:buFont typeface="Arial" panose="020B0604020202020204" pitchFamily="34" charset="0"/>
              <a:buChar char="•"/>
            </a:pPr>
            <a:r>
              <a:rPr lang="zh-CN" altLang="en-US" sz="2200" b="1">
                <a:latin typeface="宋体" panose="02010600030101010101" pitchFamily="2" charset="-122"/>
              </a:rPr>
              <a:t>“比部”机构的设置（隋唐）</a:t>
            </a:r>
            <a:endParaRPr lang="zh-CN" altLang="en-US" sz="2200" b="1">
              <a:latin typeface="宋体" panose="02010600030101010101" pitchFamily="2" charset="-122"/>
            </a:endParaRPr>
          </a:p>
          <a:p>
            <a:pPr marL="1304925" lvl="2" indent="-395605">
              <a:spcBef>
                <a:spcPct val="20000"/>
              </a:spcBef>
              <a:buFont typeface="Arial" panose="020B0604020202020204" pitchFamily="34" charset="0"/>
              <a:buChar char="•"/>
            </a:pPr>
            <a:r>
              <a:rPr lang="zh-CN" altLang="en-US" sz="2200" b="1">
                <a:latin typeface="宋体" panose="02010600030101010101" pitchFamily="2" charset="-122"/>
              </a:rPr>
              <a:t>“审计”一词的使用（宋朝审计院）</a:t>
            </a:r>
            <a:endParaRPr lang="zh-CN" altLang="en-US" sz="2200" b="1">
              <a:latin typeface="宋体" panose="02010600030101010101" pitchFamily="2" charset="-122"/>
            </a:endParaRPr>
          </a:p>
          <a:p>
            <a:pPr marL="1304925" lvl="2" indent="-395605">
              <a:spcBef>
                <a:spcPct val="20000"/>
              </a:spcBef>
              <a:buFont typeface="Arial" panose="020B0604020202020204" pitchFamily="34" charset="0"/>
              <a:buChar char="•"/>
            </a:pPr>
            <a:r>
              <a:rPr lang="zh-CN" altLang="en-US" sz="2200" b="1">
                <a:latin typeface="宋体" panose="02010600030101010101" pitchFamily="2" charset="-122"/>
              </a:rPr>
              <a:t>民间审计的引进</a:t>
            </a:r>
            <a:endParaRPr lang="zh-CN" altLang="en-US" sz="2200" b="1">
              <a:latin typeface="宋体" panose="02010600030101010101" pitchFamily="2" charset="-122"/>
            </a:endParaRPr>
          </a:p>
          <a:p>
            <a:pPr marL="1304925" lvl="2" indent="-395605">
              <a:spcBef>
                <a:spcPct val="20000"/>
              </a:spcBef>
              <a:buFont typeface="Arial" panose="020B0604020202020204" pitchFamily="34" charset="0"/>
              <a:buChar char="•"/>
            </a:pPr>
            <a:r>
              <a:rPr lang="zh-CN" altLang="en-US" sz="2200" b="1">
                <a:latin typeface="宋体" panose="02010600030101010101" pitchFamily="2" charset="-122"/>
              </a:rPr>
              <a:t>注册会计师制度的恢复</a:t>
            </a:r>
            <a:endParaRPr lang="zh-CN" altLang="en-US" sz="2200" b="1">
              <a:latin typeface="宋体" panose="02010600030101010101" pitchFamily="2" charset="-122"/>
            </a:endParaRPr>
          </a:p>
          <a:p>
            <a:pPr marL="1304925" lvl="2" indent="-395605">
              <a:spcBef>
                <a:spcPct val="20000"/>
              </a:spcBef>
              <a:buFont typeface="Arial" panose="020B0604020202020204" pitchFamily="34" charset="0"/>
              <a:buChar char="•"/>
            </a:pPr>
            <a:r>
              <a:rPr lang="zh-CN" altLang="en-US" sz="2200" b="1">
                <a:latin typeface="宋体" panose="02010600030101010101" pitchFamily="2" charset="-122"/>
              </a:rPr>
              <a:t>国家审计制度的建立</a:t>
            </a:r>
            <a:endParaRPr lang="zh-CN" altLang="en-US" sz="1600" b="1">
              <a:latin typeface="宋体" panose="02010600030101010101" pitchFamily="2"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630" name="Rectangle 2"/>
          <p:cNvSpPr>
            <a:spLocks noChangeArrowheads="1"/>
          </p:cNvSpPr>
          <p:nvPr/>
        </p:nvSpPr>
        <p:spPr bwMode="auto">
          <a:xfrm>
            <a:off x="695325" y="1125538"/>
            <a:ext cx="8580438" cy="5334000"/>
          </a:xfrm>
          <a:prstGeom prst="rect">
            <a:avLst/>
          </a:prstGeom>
          <a:noFill/>
          <a:ln w="9525">
            <a:noFill/>
            <a:miter lim="800000"/>
          </a:ln>
        </p:spPr>
        <p:txBody>
          <a:bodyPr/>
          <a:lstStyle/>
          <a:p>
            <a:pPr marL="469900" indent="-469900">
              <a:spcBef>
                <a:spcPct val="20000"/>
              </a:spcBef>
              <a:buFont typeface="Arial" panose="020B0604020202020204" pitchFamily="34" charset="0"/>
              <a:buNone/>
            </a:pPr>
            <a:endParaRPr lang="en-US" altLang="zh-CN" sz="3200" b="1">
              <a:latin typeface="Calibri" panose="020F0502020204030204" pitchFamily="34" charset="0"/>
            </a:endParaRPr>
          </a:p>
          <a:p>
            <a:pPr marL="469900" indent="-469900">
              <a:spcBef>
                <a:spcPct val="20000"/>
              </a:spcBef>
              <a:buFont typeface="Arial" panose="020B0604020202020204" pitchFamily="34" charset="0"/>
              <a:buChar char="•"/>
            </a:pPr>
            <a:r>
              <a:rPr lang="zh-CN" altLang="en-US" sz="2800" b="1">
                <a:latin typeface="宋体" panose="02010600030101010101" pitchFamily="2" charset="-122"/>
              </a:rPr>
              <a:t>中外审计产生和发展简介</a:t>
            </a:r>
            <a:r>
              <a:rPr lang="zh-CN" altLang="en-US" sz="2800" b="1">
                <a:solidFill>
                  <a:srgbClr val="FF3300"/>
                </a:solidFill>
                <a:latin typeface="宋体" panose="02010600030101010101" pitchFamily="2" charset="-122"/>
              </a:rPr>
              <a:t>（续）</a:t>
            </a:r>
            <a:endParaRPr lang="zh-CN" altLang="en-US" sz="2800" b="1">
              <a:solidFill>
                <a:srgbClr val="FF3300"/>
              </a:solidFill>
              <a:latin typeface="宋体" panose="02010600030101010101" pitchFamily="2" charset="-122"/>
            </a:endParaRPr>
          </a:p>
          <a:p>
            <a:pPr marL="908050" lvl="1" indent="-436880">
              <a:spcBef>
                <a:spcPct val="20000"/>
              </a:spcBef>
              <a:buFont typeface="Arial" panose="020B0604020202020204" pitchFamily="34" charset="0"/>
              <a:buChar char="–"/>
            </a:pPr>
            <a:r>
              <a:rPr lang="zh-CN" altLang="en-US" sz="2600" b="1">
                <a:latin typeface="宋体" panose="02010600030101010101" pitchFamily="2" charset="-122"/>
              </a:rPr>
              <a:t>西方近代审计的产生和发展</a:t>
            </a:r>
            <a:endParaRPr lang="zh-CN" altLang="en-US" sz="2600" b="1">
              <a:latin typeface="宋体" panose="02010600030101010101" pitchFamily="2" charset="-122"/>
            </a:endParaRPr>
          </a:p>
          <a:p>
            <a:pPr marL="1304925" lvl="2" indent="-395605">
              <a:spcBef>
                <a:spcPct val="20000"/>
              </a:spcBef>
              <a:buFont typeface="Arial" panose="020B0604020202020204" pitchFamily="34" charset="0"/>
              <a:buChar char="•"/>
            </a:pPr>
            <a:r>
              <a:rPr lang="en-US" altLang="zh-CN" sz="2200" b="1">
                <a:latin typeface="宋体" panose="02010600030101010101" pitchFamily="2" charset="-122"/>
              </a:rPr>
              <a:t>CPA</a:t>
            </a:r>
            <a:r>
              <a:rPr lang="zh-CN" altLang="en-US" sz="2200" b="1">
                <a:latin typeface="宋体" panose="02010600030101010101" pitchFamily="2" charset="-122"/>
              </a:rPr>
              <a:t>审计产生的摇篮－－意大利</a:t>
            </a:r>
            <a:endParaRPr lang="zh-CN" altLang="en-US" sz="2200" b="1">
              <a:latin typeface="宋体" panose="02010600030101010101" pitchFamily="2" charset="-122"/>
            </a:endParaRPr>
          </a:p>
          <a:p>
            <a:pPr marL="1304925" lvl="2" indent="-395605">
              <a:spcBef>
                <a:spcPct val="20000"/>
              </a:spcBef>
              <a:buFont typeface="Arial" panose="020B0604020202020204" pitchFamily="34" charset="0"/>
              <a:buChar char="•"/>
            </a:pPr>
            <a:r>
              <a:rPr lang="en-US" altLang="zh-CN" sz="2200" b="1">
                <a:latin typeface="宋体" panose="02010600030101010101" pitchFamily="2" charset="-122"/>
              </a:rPr>
              <a:t>CPA</a:t>
            </a:r>
            <a:r>
              <a:rPr lang="zh-CN" altLang="en-US" sz="2200" b="1">
                <a:latin typeface="宋体" panose="02010600030101010101" pitchFamily="2" charset="-122"/>
              </a:rPr>
              <a:t>审计的形成地带－－英国</a:t>
            </a:r>
            <a:endParaRPr lang="zh-CN" altLang="en-US" sz="2200" b="1">
              <a:latin typeface="宋体" panose="02010600030101010101" pitchFamily="2" charset="-122"/>
            </a:endParaRPr>
          </a:p>
          <a:p>
            <a:pPr marL="1694180" lvl="3" indent="-387350">
              <a:spcBef>
                <a:spcPct val="20000"/>
              </a:spcBef>
              <a:buFont typeface="Arial" panose="020B0604020202020204" pitchFamily="34" charset="0"/>
              <a:buChar char="–"/>
            </a:pPr>
            <a:r>
              <a:rPr lang="zh-CN" altLang="en-US" b="1">
                <a:latin typeface="宋体" panose="02010600030101010101" pitchFamily="2" charset="-122"/>
              </a:rPr>
              <a:t>英国南海公司破产案</a:t>
            </a:r>
            <a:r>
              <a:rPr lang="en-US" altLang="zh-CN" b="1">
                <a:latin typeface="宋体" panose="02010600030101010101" pitchFamily="2" charset="-122"/>
                <a:hlinkClick r:id="rId1" action="ppaction://hlinkpres?slideindex=1&amp;slidetitle="/>
              </a:rPr>
              <a:t>nanhai.ppt</a:t>
            </a:r>
            <a:endParaRPr lang="en-US" altLang="zh-CN" b="1">
              <a:latin typeface="宋体" panose="02010600030101010101" pitchFamily="2" charset="-122"/>
            </a:endParaRPr>
          </a:p>
          <a:p>
            <a:pPr marL="1694180" lvl="3" indent="-387350">
              <a:spcBef>
                <a:spcPct val="20000"/>
              </a:spcBef>
              <a:buFont typeface="Arial" panose="020B0604020202020204" pitchFamily="34" charset="0"/>
              <a:buChar char="–"/>
            </a:pPr>
            <a:r>
              <a:rPr lang="zh-CN" altLang="en-US" b="1">
                <a:latin typeface="宋体" panose="02010600030101010101" pitchFamily="2" charset="-122"/>
              </a:rPr>
              <a:t>爱丁堡会计师协会的成立</a:t>
            </a:r>
            <a:endParaRPr lang="zh-CN" altLang="en-US" b="1">
              <a:latin typeface="宋体" panose="02010600030101010101" pitchFamily="2" charset="-122"/>
            </a:endParaRPr>
          </a:p>
          <a:p>
            <a:pPr marL="1304925" lvl="2" indent="-395605">
              <a:spcBef>
                <a:spcPct val="20000"/>
              </a:spcBef>
              <a:buFont typeface="Arial" panose="020B0604020202020204" pitchFamily="34" charset="0"/>
              <a:buChar char="•"/>
            </a:pPr>
            <a:r>
              <a:rPr lang="en-US" altLang="zh-CN" sz="2200" b="1">
                <a:latin typeface="宋体" panose="02010600030101010101" pitchFamily="2" charset="-122"/>
              </a:rPr>
              <a:t>CPA</a:t>
            </a:r>
            <a:r>
              <a:rPr lang="zh-CN" altLang="en-US" sz="2200" b="1">
                <a:latin typeface="宋体" panose="02010600030101010101" pitchFamily="2" charset="-122"/>
              </a:rPr>
              <a:t>审计的发展中心－－美国</a:t>
            </a:r>
            <a:endParaRPr lang="zh-CN" altLang="en-US" sz="2200" b="1">
              <a:latin typeface="宋体" panose="02010600030101010101" pitchFamily="2" charset="-122"/>
            </a:endParaRPr>
          </a:p>
          <a:p>
            <a:pPr marL="1694180" lvl="3" indent="-387350">
              <a:spcBef>
                <a:spcPct val="20000"/>
              </a:spcBef>
              <a:buFont typeface="Arial" panose="020B0604020202020204" pitchFamily="34" charset="0"/>
              <a:buChar char="–"/>
            </a:pPr>
            <a:r>
              <a:rPr lang="en-US" altLang="zh-CN" b="1">
                <a:latin typeface="宋体" panose="02010600030101010101" pitchFamily="2" charset="-122"/>
              </a:rPr>
              <a:t>20</a:t>
            </a:r>
            <a:r>
              <a:rPr lang="zh-CN" altLang="en-US" b="1">
                <a:latin typeface="宋体" panose="02010600030101010101" pitchFamily="2" charset="-122"/>
              </a:rPr>
              <a:t>世纪初：资产负债表审计－－偿债能力</a:t>
            </a:r>
            <a:endParaRPr lang="zh-CN" altLang="en-US" b="1">
              <a:latin typeface="宋体" panose="02010600030101010101" pitchFamily="2" charset="-122"/>
            </a:endParaRPr>
          </a:p>
          <a:p>
            <a:pPr marL="1694180" lvl="3" indent="-387350">
              <a:spcBef>
                <a:spcPct val="20000"/>
              </a:spcBef>
              <a:buFont typeface="Arial" panose="020B0604020202020204" pitchFamily="34" charset="0"/>
              <a:buChar char="–"/>
            </a:pPr>
            <a:r>
              <a:rPr lang="en-US" altLang="zh-CN" b="1">
                <a:latin typeface="宋体" panose="02010600030101010101" pitchFamily="2" charset="-122"/>
              </a:rPr>
              <a:t>20</a:t>
            </a:r>
            <a:r>
              <a:rPr lang="zh-CN" altLang="en-US" b="1">
                <a:latin typeface="宋体" panose="02010600030101010101" pitchFamily="2" charset="-122"/>
              </a:rPr>
              <a:t>世纪</a:t>
            </a:r>
            <a:r>
              <a:rPr lang="en-US" altLang="zh-CN" b="1">
                <a:latin typeface="宋体" panose="02010600030101010101" pitchFamily="2" charset="-122"/>
              </a:rPr>
              <a:t>20</a:t>
            </a:r>
            <a:r>
              <a:rPr lang="zh-CN" altLang="en-US" b="1">
                <a:latin typeface="宋体" panose="02010600030101010101" pitchFamily="2" charset="-122"/>
              </a:rPr>
              <a:t>至</a:t>
            </a:r>
            <a:r>
              <a:rPr lang="en-US" altLang="zh-CN" b="1">
                <a:latin typeface="宋体" panose="02010600030101010101" pitchFamily="2" charset="-122"/>
              </a:rPr>
              <a:t>40</a:t>
            </a:r>
            <a:r>
              <a:rPr lang="zh-CN" altLang="en-US" b="1">
                <a:latin typeface="宋体" panose="02010600030101010101" pitchFamily="2" charset="-122"/>
              </a:rPr>
              <a:t>年代：会计报表审计－－偿债与盈利能力</a:t>
            </a:r>
            <a:endParaRPr lang="zh-CN" altLang="en-US" b="1">
              <a:latin typeface="宋体" panose="02010600030101010101" pitchFamily="2" charset="-122"/>
            </a:endParaRPr>
          </a:p>
          <a:p>
            <a:pPr marL="469900" indent="-469900" eaLnBrk="0" hangingPunct="0">
              <a:buFont typeface="Arial" panose="020B0604020202020204" pitchFamily="34" charset="0"/>
              <a:buNone/>
            </a:pPr>
            <a:endParaRPr lang="en-US" altLang="zh-CN" b="1">
              <a:latin typeface="宋体" panose="02010600030101010101" pitchFamily="2"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649412"/>
            <a:chOff x="946620" y="1670343"/>
            <a:chExt cx="10153650" cy="1649612"/>
          </a:xfrm>
        </p:grpSpPr>
        <p:grpSp>
          <p:nvGrpSpPr>
            <p:cNvPr id="30730"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77"/>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30735"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30731" name="TextBox 89"/>
            <p:cNvSpPr txBox="1">
              <a:spLocks noChangeArrowheads="1"/>
            </p:cNvSpPr>
            <p:nvPr/>
          </p:nvSpPr>
          <p:spPr bwMode="auto">
            <a:xfrm>
              <a:off x="1583207" y="2392743"/>
              <a:ext cx="9517063" cy="423914"/>
            </a:xfrm>
            <a:prstGeom prst="rect">
              <a:avLst/>
            </a:prstGeom>
            <a:noFill/>
            <a:ln w="9525">
              <a:noFill/>
              <a:miter lim="800000"/>
            </a:ln>
          </p:spPr>
          <p:txBody>
            <a:bodyPr>
              <a:spAutoFit/>
            </a:bodyPr>
            <a:lstStyle/>
            <a:p>
              <a:pPr marL="107950">
                <a:lnSpc>
                  <a:spcPct val="120000"/>
                </a:lnSpc>
              </a:pPr>
              <a:r>
                <a:rPr lang="en-US" altLang="zh-CN" b="1">
                  <a:solidFill>
                    <a:srgbClr val="7F7F7F"/>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b="1">
                  <a:solidFill>
                    <a:srgbClr val="7F7F7F"/>
                  </a:solidFill>
                  <a:latin typeface="微软雅黑" panose="020B0503020204020204" pitchFamily="34" charset="-122"/>
                  <a:ea typeface="微软雅黑" panose="020B0503020204020204" pitchFamily="34" charset="-122"/>
                  <a:sym typeface="微软雅黑" panose="020B0503020204020204" pitchFamily="34" charset="-122"/>
                </a:rPr>
                <a:t>、审计的含义</a:t>
              </a:r>
              <a:endParaRPr lang="zh-CN" altLang="en-US" b="1">
                <a:solidFill>
                  <a:srgbClr val="000000"/>
                </a:solidFill>
                <a:latin typeface="Agency FB" panose="020B0503020202020204"/>
              </a:endParaRPr>
            </a:p>
          </p:txBody>
        </p:sp>
        <p:sp>
          <p:nvSpPr>
            <p:cNvPr id="30732"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三、审计的含义与特征</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30733" name="TextBox 89"/>
            <p:cNvSpPr txBox="1">
              <a:spLocks noChangeArrowheads="1"/>
            </p:cNvSpPr>
            <p:nvPr/>
          </p:nvSpPr>
          <p:spPr bwMode="auto">
            <a:xfrm>
              <a:off x="1581620" y="2953199"/>
              <a:ext cx="9518650" cy="366756"/>
            </a:xfrm>
            <a:prstGeom prst="rect">
              <a:avLst/>
            </a:prstGeom>
            <a:noFill/>
            <a:ln w="9525">
              <a:noFill/>
              <a:miter lim="800000"/>
            </a:ln>
          </p:spPr>
          <p:txBody>
            <a:bodyPr>
              <a:spAutoFit/>
            </a:bodyPr>
            <a:lstStyle/>
            <a:p>
              <a:pPr indent="406400" eaLnBrk="0" hangingPunct="0">
                <a:spcBef>
                  <a:spcPct val="20000"/>
                </a:spcBef>
                <a:buClr>
                  <a:schemeClr val="accent2"/>
                </a:buClr>
                <a:buFont typeface="Wingdings" panose="05000000000000000000" pitchFamily="2" charset="2"/>
                <a:buChar char="o"/>
              </a:pPr>
              <a:endParaRPr lang="zh-CN" altLang="en-US"/>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3671888"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727" name="内容占位符 2"/>
          <p:cNvSpPr/>
          <p:nvPr/>
        </p:nvSpPr>
        <p:spPr bwMode="auto">
          <a:xfrm>
            <a:off x="982663" y="2781300"/>
            <a:ext cx="10080625" cy="2638425"/>
          </a:xfrm>
          <a:prstGeom prst="rect">
            <a:avLst/>
          </a:prstGeom>
          <a:noFill/>
          <a:ln w="9525">
            <a:noFill/>
            <a:miter lim="800000"/>
          </a:ln>
        </p:spPr>
        <p:txBody>
          <a:bodyPr/>
          <a:lstStyle/>
          <a:p>
            <a:pPr marL="469900" indent="-469900" eaLnBrk="0" hangingPunct="0">
              <a:spcBef>
                <a:spcPct val="20000"/>
              </a:spcBef>
              <a:buFont typeface="Arial" panose="020B0604020202020204" pitchFamily="34" charset="0"/>
              <a:buChar char="•"/>
            </a:pPr>
            <a:r>
              <a:rPr lang="zh-CN" altLang="en-US" sz="2400">
                <a:latin typeface="Calibri" panose="020F0502020204030204" pitchFamily="34" charset="0"/>
                <a:ea typeface="楷体" panose="02010609060101010101" pitchFamily="49" charset="-122"/>
              </a:rPr>
              <a:t>        审计是由专职机构和人员，依法对被审计单位的财政，财务收支及其有关经济活动的真实性、合法性、合规性和有效性进行审查，评价经济责任，用以维护财经法纪，改善经营管理，提高经济效益的一项独立性的经济监督活动。</a:t>
            </a:r>
            <a:endParaRPr lang="zh-CN" altLang="en-US" sz="2400">
              <a:latin typeface="Calibri" panose="020F0502020204030204" pitchFamily="34" charset="0"/>
              <a:ea typeface="楷体" panose="02010609060101010101" pitchFamily="49" charset="-122"/>
            </a:endParaRPr>
          </a:p>
        </p:txBody>
      </p:sp>
      <p:sp>
        <p:nvSpPr>
          <p:cNvPr id="6" name="WordArt 5"/>
          <p:cNvSpPr>
            <a:spLocks noChangeArrowheads="1" noChangeShapeType="1" noTextEdit="1"/>
          </p:cNvSpPr>
          <p:nvPr/>
        </p:nvSpPr>
        <p:spPr bwMode="auto">
          <a:xfrm rot="-731422">
            <a:off x="4727575" y="1052513"/>
            <a:ext cx="5143500" cy="1439862"/>
          </a:xfrm>
          <a:prstGeom prst="rect">
            <a:avLst/>
          </a:prstGeom>
        </p:spPr>
        <p:txBody>
          <a:bodyPr wrap="none" fromWordArt="1">
            <a:prstTxWarp prst="textFadeRight">
              <a:avLst>
                <a:gd name="adj" fmla="val 33333"/>
              </a:avLst>
            </a:prstTxWarp>
          </a:bodyPr>
          <a:lstStyle/>
          <a:p>
            <a:pPr algn="ctr"/>
            <a:r>
              <a:rPr lang="zh-CN" altLang="en-US" sz="4000" b="1" kern="10">
                <a:ln w="9525">
                  <a:solidFill>
                    <a:schemeClr val="bg1"/>
                  </a:solidFill>
                  <a:round/>
                </a:ln>
                <a:solidFill>
                  <a:srgbClr val="FF33CC"/>
                </a:solidFill>
                <a:latin typeface="华文行楷" panose="02010800040101010101" charset="-122"/>
                <a:ea typeface="华文行楷" panose="02010800040101010101" charset="-122"/>
              </a:rPr>
              <a:t>审计是蛮有意思的啊。</a:t>
            </a:r>
            <a:endParaRPr lang="zh-CN" altLang="en-US" sz="4000" b="1" kern="10">
              <a:ln w="9525">
                <a:solidFill>
                  <a:schemeClr val="bg1"/>
                </a:solidFill>
                <a:round/>
              </a:ln>
              <a:solidFill>
                <a:srgbClr val="FF33CC"/>
              </a:solidFill>
              <a:latin typeface="华文行楷" panose="02010800040101010101" charset="-122"/>
              <a:ea typeface="华文行楷" panose="02010800040101010101" charset="-122"/>
            </a:endParaRPr>
          </a:p>
        </p:txBody>
      </p:sp>
      <p:sp>
        <p:nvSpPr>
          <p:cNvPr id="30729" name="Rectangle 3"/>
          <p:cNvSpPr>
            <a:spLocks noChangeArrowheads="1"/>
          </p:cNvSpPr>
          <p:nvPr/>
        </p:nvSpPr>
        <p:spPr bwMode="auto">
          <a:xfrm>
            <a:off x="3719513" y="4533900"/>
            <a:ext cx="4392612" cy="1631950"/>
          </a:xfrm>
          <a:prstGeom prst="rect">
            <a:avLst/>
          </a:prstGeom>
          <a:noFill/>
          <a:ln w="9525">
            <a:noFill/>
            <a:miter lim="800000"/>
          </a:ln>
        </p:spPr>
        <p:txBody>
          <a:bodyPr/>
          <a:lstStyle/>
          <a:p>
            <a:pPr marL="469900" indent="-469900" eaLnBrk="0" hangingPunct="0">
              <a:spcBef>
                <a:spcPct val="20000"/>
              </a:spcBef>
              <a:buFont typeface="Arial" panose="020B0604020202020204" pitchFamily="34" charset="0"/>
              <a:buChar char="•"/>
            </a:pPr>
            <a:r>
              <a:rPr lang="zh-CN" altLang="en-US" sz="2000">
                <a:latin typeface="Calibri" panose="020F0502020204030204" pitchFamily="34" charset="0"/>
              </a:rPr>
              <a:t>审计执行人是谁（审计主体）</a:t>
            </a:r>
            <a:endParaRPr lang="zh-CN" altLang="en-US" sz="2000">
              <a:latin typeface="Calibri" panose="020F0502020204030204" pitchFamily="34" charset="0"/>
            </a:endParaRPr>
          </a:p>
          <a:p>
            <a:pPr marL="469900" indent="-469900" eaLnBrk="0" hangingPunct="0">
              <a:spcBef>
                <a:spcPct val="20000"/>
              </a:spcBef>
              <a:buFont typeface="Arial" panose="020B0604020202020204" pitchFamily="34" charset="0"/>
              <a:buChar char="•"/>
            </a:pPr>
            <a:r>
              <a:rPr lang="zh-CN" altLang="en-US" sz="2000">
                <a:latin typeface="Calibri" panose="020F0502020204030204" pitchFamily="34" charset="0"/>
              </a:rPr>
              <a:t>审查谁（审计客体）</a:t>
            </a:r>
            <a:endParaRPr lang="zh-CN" altLang="en-US" sz="2000">
              <a:latin typeface="Calibri" panose="020F0502020204030204" pitchFamily="34" charset="0"/>
            </a:endParaRPr>
          </a:p>
          <a:p>
            <a:pPr marL="469900" indent="-469900" eaLnBrk="0" hangingPunct="0">
              <a:spcBef>
                <a:spcPct val="20000"/>
              </a:spcBef>
              <a:buFont typeface="Arial" panose="020B0604020202020204" pitchFamily="34" charset="0"/>
              <a:buChar char="•"/>
            </a:pPr>
            <a:r>
              <a:rPr lang="zh-CN" altLang="en-US" sz="2000">
                <a:latin typeface="Calibri" panose="020F0502020204030204" pitchFamily="34" charset="0"/>
              </a:rPr>
              <a:t>审查内容（审计对象）</a:t>
            </a:r>
            <a:endParaRPr lang="zh-CN" altLang="en-US" sz="2000">
              <a:latin typeface="Calibri" panose="020F0502020204030204" pitchFamily="34" charset="0"/>
            </a:endParaRPr>
          </a:p>
          <a:p>
            <a:pPr marL="469900" indent="-469900" eaLnBrk="0" hangingPunct="0">
              <a:spcBef>
                <a:spcPct val="20000"/>
              </a:spcBef>
              <a:buFont typeface="Arial" panose="020B0604020202020204" pitchFamily="34" charset="0"/>
              <a:buChar char="•"/>
            </a:pPr>
            <a:r>
              <a:rPr lang="zh-CN" altLang="en-US" sz="2000">
                <a:latin typeface="Calibri" panose="020F0502020204030204" pitchFamily="34" charset="0"/>
              </a:rPr>
              <a:t>怎样审查（审计方法）</a:t>
            </a:r>
            <a:endParaRPr lang="zh-CN" altLang="en-US" sz="2000">
              <a:latin typeface="Calibri" panose="020F050202020403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7" presetClass="entr" presetSubtype="4"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0" fill="hold"/>
                                        <p:tgtEl>
                                          <p:spTgt spid="6"/>
                                        </p:tgtEl>
                                        <p:attrNameLst>
                                          <p:attrName>ppt_x</p:attrName>
                                        </p:attrNameLst>
                                      </p:cBhvr>
                                      <p:tavLst>
                                        <p:tav tm="0">
                                          <p:val>
                                            <p:strVal val="#ppt_x"/>
                                          </p:val>
                                        </p:tav>
                                        <p:tav tm="100000">
                                          <p:val>
                                            <p:strVal val="#ppt_x"/>
                                          </p:val>
                                        </p:tav>
                                      </p:tavLst>
                                    </p:anim>
                                    <p:anim calcmode="lin" valueType="num">
                                      <p:cBhvr additive="base">
                                        <p:cTn id="34" dur="5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438275"/>
            <a:chOff x="946620" y="1670343"/>
            <a:chExt cx="10153650" cy="1438276"/>
          </a:xfrm>
        </p:grpSpPr>
        <p:grpSp>
          <p:nvGrpSpPr>
            <p:cNvPr id="32792"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32796"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32793" name="TextBox 90"/>
            <p:cNvSpPr txBox="1">
              <a:spLocks noChangeArrowheads="1"/>
            </p:cNvSpPr>
            <p:nvPr/>
          </p:nvSpPr>
          <p:spPr bwMode="auto">
            <a:xfrm>
              <a:off x="1583208" y="1697331"/>
              <a:ext cx="9517062" cy="763588"/>
            </a:xfrm>
            <a:prstGeom prst="rect">
              <a:avLst/>
            </a:prstGeom>
            <a:noFill/>
            <a:ln w="9525">
              <a:noFill/>
              <a:miter lim="800000"/>
            </a:ln>
          </p:spPr>
          <p:txBody>
            <a:bodyPr lIns="182843" tIns="91422" rIns="182843" bIns="91422">
              <a:spAutoFit/>
            </a:bodyPr>
            <a:lstStyle/>
            <a:p>
              <a:r>
                <a:rPr lang="zh-CN" altLang="en-US" b="1">
                  <a:solidFill>
                    <a:srgbClr val="F79646"/>
                  </a:solidFill>
                </a:rPr>
                <a:t>三、审计的含义与特征</a:t>
              </a:r>
              <a:endParaRPr lang="zh-CN" altLang="en-US" b="1">
                <a:solidFill>
                  <a:srgbClr val="F79646"/>
                </a:solidFill>
              </a:endParaRPr>
            </a:p>
            <a:p>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32794" name="TextBox 89"/>
            <p:cNvSpPr txBox="1">
              <a:spLocks noChangeArrowheads="1"/>
            </p:cNvSpPr>
            <p:nvPr/>
          </p:nvSpPr>
          <p:spPr bwMode="auto">
            <a:xfrm>
              <a:off x="1583207" y="2603794"/>
              <a:ext cx="9517063" cy="504825"/>
            </a:xfrm>
            <a:prstGeom prst="rect">
              <a:avLst/>
            </a:prstGeom>
            <a:noFill/>
            <a:ln w="9525">
              <a:noFill/>
              <a:miter lim="800000"/>
            </a:ln>
          </p:spPr>
          <p:txBody>
            <a:bodyPr>
              <a:spAutoFit/>
            </a:bodyPr>
            <a:lstStyle/>
            <a:p>
              <a:pPr indent="406400">
                <a:lnSpc>
                  <a:spcPct val="150000"/>
                </a:lnSpc>
              </a:pPr>
              <a:endParaRPr lang="zh-CN" altLang="en-US">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763" y="188913"/>
            <a:ext cx="3671887" cy="376237"/>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了解审计</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775" name="Text Box 3"/>
          <p:cNvSpPr txBox="1">
            <a:spLocks noChangeArrowheads="1"/>
          </p:cNvSpPr>
          <p:nvPr/>
        </p:nvSpPr>
        <p:spPr bwMode="auto">
          <a:xfrm>
            <a:off x="3563938" y="1844675"/>
            <a:ext cx="2270125" cy="1116013"/>
          </a:xfrm>
          <a:prstGeom prst="rect">
            <a:avLst/>
          </a:prstGeom>
          <a:solidFill>
            <a:srgbClr val="FFFFFF"/>
          </a:solidFill>
          <a:ln w="9525">
            <a:solidFill>
              <a:srgbClr val="000000"/>
            </a:solidFill>
            <a:miter lim="800000"/>
          </a:ln>
        </p:spPr>
        <p:txBody>
          <a:bodyPr/>
          <a:lstStyle/>
          <a:p>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审计人（主体）</a:t>
            </a:r>
            <a:endParaRPr lang="zh-CN" altLang="en-US" sz="2000">
              <a:latin typeface="Times New Roman" panose="02020603050405020304" pitchFamily="18" charset="0"/>
              <a:cs typeface="Times New Roman" panose="02020603050405020304" pitchFamily="18" charset="0"/>
            </a:endParaRPr>
          </a:p>
          <a:p>
            <a:r>
              <a:rPr lang="zh-CN" altLang="en-US" sz="2000" b="1">
                <a:solidFill>
                  <a:srgbClr val="FF3300"/>
                </a:solidFill>
                <a:latin typeface="Times New Roman" panose="02020603050405020304" pitchFamily="18" charset="0"/>
                <a:cs typeface="Times New Roman" panose="02020603050405020304" pitchFamily="18" charset="0"/>
              </a:rPr>
              <a:t>（独立第三关系人）</a:t>
            </a:r>
            <a:endParaRPr lang="zh-CN" altLang="en-US" sz="2000" b="1">
              <a:solidFill>
                <a:srgbClr val="FF3300"/>
              </a:solidFill>
              <a:latin typeface="Verdana" panose="020B0604030504040204" pitchFamily="34" charset="0"/>
              <a:cs typeface="Times New Roman" panose="02020603050405020304" pitchFamily="18" charset="0"/>
            </a:endParaRPr>
          </a:p>
        </p:txBody>
      </p:sp>
      <p:sp>
        <p:nvSpPr>
          <p:cNvPr id="32776" name="Text Box 4"/>
          <p:cNvSpPr txBox="1">
            <a:spLocks noChangeArrowheads="1"/>
          </p:cNvSpPr>
          <p:nvPr/>
        </p:nvSpPr>
        <p:spPr bwMode="auto">
          <a:xfrm>
            <a:off x="1116013" y="4365625"/>
            <a:ext cx="1981200" cy="971550"/>
          </a:xfrm>
          <a:prstGeom prst="rect">
            <a:avLst/>
          </a:prstGeom>
          <a:solidFill>
            <a:srgbClr val="FFFFFF"/>
          </a:solidFill>
          <a:ln w="9525">
            <a:solidFill>
              <a:srgbClr val="000000"/>
            </a:solidFill>
            <a:miter lim="800000"/>
          </a:ln>
        </p:spPr>
        <p:txBody>
          <a:bodyPr/>
          <a:lstStyle/>
          <a:p>
            <a:r>
              <a:rPr lang="zh-CN" altLang="en-US" sz="2000">
                <a:latin typeface="Times New Roman" panose="02020603050405020304" pitchFamily="18" charset="0"/>
                <a:cs typeface="Times New Roman" panose="02020603050405020304" pitchFamily="18" charset="0"/>
              </a:rPr>
              <a:t>被审计人（客体）（第二关系人）（经营管理者）</a:t>
            </a:r>
            <a:endParaRPr lang="zh-CN" altLang="en-US" sz="2000">
              <a:latin typeface="Verdana" panose="020B0604030504040204" pitchFamily="34" charset="0"/>
              <a:cs typeface="Times New Roman" panose="02020603050405020304" pitchFamily="18" charset="0"/>
            </a:endParaRPr>
          </a:p>
        </p:txBody>
      </p:sp>
      <p:sp>
        <p:nvSpPr>
          <p:cNvPr id="32777" name="Text Box 5"/>
          <p:cNvSpPr txBox="1">
            <a:spLocks noChangeArrowheads="1"/>
          </p:cNvSpPr>
          <p:nvPr/>
        </p:nvSpPr>
        <p:spPr bwMode="auto">
          <a:xfrm>
            <a:off x="6265863" y="4581525"/>
            <a:ext cx="2122487" cy="1042988"/>
          </a:xfrm>
          <a:prstGeom prst="rect">
            <a:avLst/>
          </a:prstGeom>
          <a:solidFill>
            <a:srgbClr val="FFFFFF"/>
          </a:solidFill>
          <a:ln w="9525">
            <a:solidFill>
              <a:srgbClr val="000000"/>
            </a:solidFill>
            <a:miter lim="800000"/>
          </a:ln>
        </p:spPr>
        <p:txBody>
          <a:bodyPr/>
          <a:lstStyle/>
          <a:p>
            <a:r>
              <a:rPr lang="en-US" altLang="zh-CN" sz="9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审计委托人</a:t>
            </a:r>
            <a:r>
              <a:rPr lang="zh-CN" altLang="en-US" sz="2000">
                <a:latin typeface="Verdana" panose="020B0604030504040204" pitchFamily="34" charset="0"/>
                <a:cs typeface="Times New Roman" panose="02020603050405020304" pitchFamily="18" charset="0"/>
              </a:rPr>
              <a:t> </a:t>
            </a:r>
            <a:endParaRPr lang="zh-CN" altLang="en-US" sz="2000">
              <a:latin typeface="Verdana" panose="020B0604030504040204" pitchFamily="34" charset="0"/>
              <a:cs typeface="Times New Roman" panose="02020603050405020304" pitchFamily="18" charset="0"/>
            </a:endParaRPr>
          </a:p>
          <a:p>
            <a:r>
              <a:rPr lang="zh-CN" altLang="en-US" sz="2000">
                <a:latin typeface="Times New Roman" panose="02020603050405020304" pitchFamily="18" charset="0"/>
                <a:cs typeface="Times New Roman" panose="02020603050405020304" pitchFamily="18" charset="0"/>
              </a:rPr>
              <a:t>（第一关系人）（财产所有人）</a:t>
            </a:r>
            <a:endParaRPr lang="zh-CN" altLang="en-US" sz="2000">
              <a:latin typeface="Verdana" panose="020B0604030504040204" pitchFamily="34" charset="0"/>
              <a:cs typeface="Times New Roman" panose="02020603050405020304" pitchFamily="18" charset="0"/>
            </a:endParaRPr>
          </a:p>
        </p:txBody>
      </p:sp>
      <p:sp>
        <p:nvSpPr>
          <p:cNvPr id="32778" name="Line 6"/>
          <p:cNvSpPr>
            <a:spLocks noChangeShapeType="1"/>
          </p:cNvSpPr>
          <p:nvPr/>
        </p:nvSpPr>
        <p:spPr bwMode="auto">
          <a:xfrm flipH="1">
            <a:off x="2843213" y="3321050"/>
            <a:ext cx="1117600" cy="1008063"/>
          </a:xfrm>
          <a:prstGeom prst="line">
            <a:avLst/>
          </a:prstGeom>
          <a:noFill/>
          <a:ln w="9525">
            <a:solidFill>
              <a:srgbClr val="000000"/>
            </a:solidFill>
            <a:round/>
            <a:tailEnd type="triangle" w="med" len="med"/>
          </a:ln>
        </p:spPr>
        <p:txBody>
          <a:bodyPr/>
          <a:lstStyle/>
          <a:p>
            <a:endParaRPr lang="zh-CN" altLang="en-US"/>
          </a:p>
        </p:txBody>
      </p:sp>
      <p:sp>
        <p:nvSpPr>
          <p:cNvPr id="32779" name="Line 7"/>
          <p:cNvSpPr>
            <a:spLocks noChangeShapeType="1"/>
          </p:cNvSpPr>
          <p:nvPr/>
        </p:nvSpPr>
        <p:spPr bwMode="auto">
          <a:xfrm flipV="1">
            <a:off x="2051050" y="2997200"/>
            <a:ext cx="1404938" cy="1331913"/>
          </a:xfrm>
          <a:prstGeom prst="line">
            <a:avLst/>
          </a:prstGeom>
          <a:noFill/>
          <a:ln w="9525">
            <a:solidFill>
              <a:srgbClr val="000000"/>
            </a:solidFill>
            <a:round/>
            <a:tailEnd type="triangle" w="med" len="med"/>
          </a:ln>
        </p:spPr>
        <p:txBody>
          <a:bodyPr/>
          <a:lstStyle/>
          <a:p>
            <a:endParaRPr lang="zh-CN" altLang="en-US"/>
          </a:p>
        </p:txBody>
      </p:sp>
      <p:sp>
        <p:nvSpPr>
          <p:cNvPr id="32780" name="Line 8"/>
          <p:cNvSpPr>
            <a:spLocks noChangeShapeType="1"/>
          </p:cNvSpPr>
          <p:nvPr/>
        </p:nvSpPr>
        <p:spPr bwMode="auto">
          <a:xfrm>
            <a:off x="5543550" y="3357563"/>
            <a:ext cx="1441450" cy="1223962"/>
          </a:xfrm>
          <a:prstGeom prst="line">
            <a:avLst/>
          </a:prstGeom>
          <a:noFill/>
          <a:ln w="9525">
            <a:solidFill>
              <a:srgbClr val="000000"/>
            </a:solidFill>
            <a:round/>
            <a:tailEnd type="triangle" w="med" len="med"/>
          </a:ln>
        </p:spPr>
        <p:txBody>
          <a:bodyPr/>
          <a:lstStyle/>
          <a:p>
            <a:endParaRPr lang="zh-CN" altLang="en-US"/>
          </a:p>
        </p:txBody>
      </p:sp>
      <p:sp>
        <p:nvSpPr>
          <p:cNvPr id="32781" name="Line 9"/>
          <p:cNvSpPr>
            <a:spLocks noChangeShapeType="1"/>
          </p:cNvSpPr>
          <p:nvPr/>
        </p:nvSpPr>
        <p:spPr bwMode="auto">
          <a:xfrm flipH="1" flipV="1">
            <a:off x="5726113" y="2997200"/>
            <a:ext cx="1798637" cy="1511300"/>
          </a:xfrm>
          <a:prstGeom prst="line">
            <a:avLst/>
          </a:prstGeom>
          <a:noFill/>
          <a:ln w="9525">
            <a:solidFill>
              <a:srgbClr val="000000"/>
            </a:solidFill>
            <a:round/>
            <a:tailEnd type="triangle" w="med" len="med"/>
          </a:ln>
        </p:spPr>
        <p:txBody>
          <a:bodyPr/>
          <a:lstStyle/>
          <a:p>
            <a:endParaRPr lang="zh-CN" altLang="en-US"/>
          </a:p>
        </p:txBody>
      </p:sp>
      <p:sp>
        <p:nvSpPr>
          <p:cNvPr id="32782" name="WordArt 10"/>
          <p:cNvSpPr>
            <a:spLocks noChangeArrowheads="1" noChangeShapeType="1" noTextEdit="1"/>
          </p:cNvSpPr>
          <p:nvPr/>
        </p:nvSpPr>
        <p:spPr bwMode="auto">
          <a:xfrm rot="-2615349">
            <a:off x="1943100" y="3465513"/>
            <a:ext cx="1001713" cy="200025"/>
          </a:xfrm>
          <a:prstGeom prst="rect">
            <a:avLst/>
          </a:prstGeom>
        </p:spPr>
        <p:txBody>
          <a:bodyPr wrap="none" fromWordArt="1">
            <a:prstTxWarp prst="textPlain">
              <a:avLst>
                <a:gd name="adj" fmla="val 50000"/>
              </a:avLst>
            </a:prstTxWarp>
          </a:bodyPr>
          <a:lstStyle/>
          <a:p>
            <a:pPr algn="ctr"/>
            <a:r>
              <a:rPr lang="zh-CN" altLang="en-US" sz="1600" kern="10" spc="320">
                <a:ln w="3175">
                  <a:solidFill>
                    <a:srgbClr val="000000"/>
                  </a:solidFill>
                  <a:round/>
                </a:ln>
                <a:solidFill>
                  <a:srgbClr val="000000"/>
                </a:solidFill>
                <a:latin typeface="宋体" panose="02010600030101010101" pitchFamily="2" charset="-122"/>
                <a:ea typeface="宋体" panose="02010600030101010101" pitchFamily="2" charset="-122"/>
              </a:rPr>
              <a:t>被审计关系</a:t>
            </a:r>
            <a:endParaRPr lang="zh-CN" altLang="en-US" sz="1600" kern="10" spc="320">
              <a:ln w="3175">
                <a:solidFill>
                  <a:srgbClr val="000000"/>
                </a:solidFill>
                <a:round/>
              </a:ln>
              <a:solidFill>
                <a:srgbClr val="000000"/>
              </a:solidFill>
              <a:latin typeface="宋体" panose="02010600030101010101" pitchFamily="2" charset="-122"/>
              <a:ea typeface="宋体" panose="02010600030101010101" pitchFamily="2" charset="-122"/>
            </a:endParaRPr>
          </a:p>
        </p:txBody>
      </p:sp>
      <p:sp>
        <p:nvSpPr>
          <p:cNvPr id="32783" name="WordArt 11"/>
          <p:cNvSpPr>
            <a:spLocks noChangeArrowheads="1" noChangeShapeType="1" noTextEdit="1"/>
          </p:cNvSpPr>
          <p:nvPr/>
        </p:nvSpPr>
        <p:spPr bwMode="auto">
          <a:xfrm rot="-2674328">
            <a:off x="3240088" y="3789363"/>
            <a:ext cx="800100" cy="200025"/>
          </a:xfrm>
          <a:prstGeom prst="rect">
            <a:avLst/>
          </a:prstGeom>
        </p:spPr>
        <p:txBody>
          <a:bodyPr wrap="none" fromWordArt="1">
            <a:prstTxWarp prst="textPlain">
              <a:avLst>
                <a:gd name="adj" fmla="val 50000"/>
              </a:avLst>
            </a:prstTxWarp>
          </a:bodyPr>
          <a:lstStyle/>
          <a:p>
            <a:pPr algn="ctr"/>
            <a:r>
              <a:rPr lang="zh-CN" altLang="en-US" sz="1600" kern="10" spc="320">
                <a:ln w="3175">
                  <a:solidFill>
                    <a:srgbClr val="000000"/>
                  </a:solidFill>
                  <a:round/>
                </a:ln>
                <a:solidFill>
                  <a:srgbClr val="000000"/>
                </a:solidFill>
                <a:latin typeface="宋体" panose="02010600030101010101" pitchFamily="2" charset="-122"/>
                <a:ea typeface="宋体" panose="02010600030101010101" pitchFamily="2" charset="-122"/>
              </a:rPr>
              <a:t>审计关系</a:t>
            </a:r>
            <a:endParaRPr lang="zh-CN" altLang="en-US" sz="1600" kern="10" spc="320">
              <a:ln w="3175">
                <a:solidFill>
                  <a:srgbClr val="000000"/>
                </a:solidFill>
                <a:round/>
              </a:ln>
              <a:solidFill>
                <a:srgbClr val="000000"/>
              </a:solidFill>
              <a:latin typeface="宋体" panose="02010600030101010101" pitchFamily="2" charset="-122"/>
              <a:ea typeface="宋体" panose="02010600030101010101" pitchFamily="2" charset="-122"/>
            </a:endParaRPr>
          </a:p>
        </p:txBody>
      </p:sp>
      <p:sp>
        <p:nvSpPr>
          <p:cNvPr id="32784" name="WordArt 12"/>
          <p:cNvSpPr>
            <a:spLocks noChangeArrowheads="1" noChangeShapeType="1" noTextEdit="1"/>
          </p:cNvSpPr>
          <p:nvPr/>
        </p:nvSpPr>
        <p:spPr bwMode="auto">
          <a:xfrm rot="2665236">
            <a:off x="5510213" y="3824288"/>
            <a:ext cx="800100" cy="200025"/>
          </a:xfrm>
          <a:prstGeom prst="rect">
            <a:avLst/>
          </a:prstGeom>
        </p:spPr>
        <p:txBody>
          <a:bodyPr wrap="none" fromWordArt="1">
            <a:prstTxWarp prst="textPlain">
              <a:avLst>
                <a:gd name="adj" fmla="val 50000"/>
              </a:avLst>
            </a:prstTxWarp>
          </a:bodyPr>
          <a:lstStyle/>
          <a:p>
            <a:pPr algn="ctr"/>
            <a:r>
              <a:rPr lang="zh-CN" altLang="en-US" sz="1600" kern="10" spc="320">
                <a:ln w="3175">
                  <a:solidFill>
                    <a:srgbClr val="000000"/>
                  </a:solidFill>
                  <a:round/>
                </a:ln>
                <a:solidFill>
                  <a:srgbClr val="000000"/>
                </a:solidFill>
                <a:latin typeface="宋体" panose="02010600030101010101" pitchFamily="2" charset="-122"/>
                <a:ea typeface="宋体" panose="02010600030101010101" pitchFamily="2" charset="-122"/>
              </a:rPr>
              <a:t>证实关系</a:t>
            </a:r>
            <a:endParaRPr lang="zh-CN" altLang="en-US" sz="1600" kern="10" spc="320">
              <a:ln w="3175">
                <a:solidFill>
                  <a:srgbClr val="000000"/>
                </a:solidFill>
                <a:round/>
              </a:ln>
              <a:solidFill>
                <a:srgbClr val="000000"/>
              </a:solidFill>
              <a:latin typeface="宋体" panose="02010600030101010101" pitchFamily="2" charset="-122"/>
              <a:ea typeface="宋体" panose="02010600030101010101" pitchFamily="2" charset="-122"/>
            </a:endParaRPr>
          </a:p>
        </p:txBody>
      </p:sp>
      <p:sp>
        <p:nvSpPr>
          <p:cNvPr id="32785" name="WordArt 13"/>
          <p:cNvSpPr>
            <a:spLocks noChangeArrowheads="1" noChangeShapeType="1" noTextEdit="1"/>
          </p:cNvSpPr>
          <p:nvPr/>
        </p:nvSpPr>
        <p:spPr bwMode="auto">
          <a:xfrm rot="2604164">
            <a:off x="6335713" y="3465513"/>
            <a:ext cx="1400175" cy="200025"/>
          </a:xfrm>
          <a:prstGeom prst="rect">
            <a:avLst/>
          </a:prstGeom>
        </p:spPr>
        <p:txBody>
          <a:bodyPr wrap="none" fromWordArt="1">
            <a:prstTxWarp prst="textPlain">
              <a:avLst>
                <a:gd name="adj" fmla="val 50000"/>
              </a:avLst>
            </a:prstTxWarp>
          </a:bodyPr>
          <a:lstStyle/>
          <a:p>
            <a:pPr algn="ctr"/>
            <a:r>
              <a:rPr lang="zh-CN" altLang="en-US" sz="1600" kern="10" spc="320">
                <a:ln w="3175">
                  <a:solidFill>
                    <a:srgbClr val="000000"/>
                  </a:solidFill>
                  <a:round/>
                </a:ln>
                <a:solidFill>
                  <a:srgbClr val="000000"/>
                </a:solidFill>
                <a:latin typeface="宋体" panose="02010600030101010101" pitchFamily="2" charset="-122"/>
                <a:ea typeface="宋体" panose="02010600030101010101" pitchFamily="2" charset="-122"/>
              </a:rPr>
              <a:t>委托或授权关系</a:t>
            </a:r>
            <a:endParaRPr lang="zh-CN" altLang="en-US" sz="1600" kern="10" spc="320">
              <a:ln w="3175">
                <a:solidFill>
                  <a:srgbClr val="000000"/>
                </a:solidFill>
                <a:round/>
              </a:ln>
              <a:solidFill>
                <a:srgbClr val="000000"/>
              </a:solidFill>
              <a:latin typeface="宋体" panose="02010600030101010101" pitchFamily="2" charset="-122"/>
              <a:ea typeface="宋体" panose="02010600030101010101" pitchFamily="2" charset="-122"/>
            </a:endParaRPr>
          </a:p>
        </p:txBody>
      </p:sp>
      <p:sp>
        <p:nvSpPr>
          <p:cNvPr id="32786" name="WordArt 14"/>
          <p:cNvSpPr>
            <a:spLocks noChangeArrowheads="1" noChangeShapeType="1" noTextEdit="1"/>
          </p:cNvSpPr>
          <p:nvPr/>
        </p:nvSpPr>
        <p:spPr bwMode="auto">
          <a:xfrm>
            <a:off x="3924300" y="4508500"/>
            <a:ext cx="1600200" cy="200025"/>
          </a:xfrm>
          <a:prstGeom prst="rect">
            <a:avLst/>
          </a:prstGeom>
        </p:spPr>
        <p:txBody>
          <a:bodyPr wrap="none" fromWordArt="1">
            <a:prstTxWarp prst="textPlain">
              <a:avLst>
                <a:gd name="adj" fmla="val 50000"/>
              </a:avLst>
            </a:prstTxWarp>
          </a:bodyPr>
          <a:lstStyle/>
          <a:p>
            <a:pPr algn="ctr"/>
            <a:r>
              <a:rPr lang="zh-CN" altLang="en-US" sz="1600" kern="10" spc="320" normalizeH="1">
                <a:ln w="3175">
                  <a:solidFill>
                    <a:srgbClr val="000000"/>
                  </a:solidFill>
                  <a:round/>
                </a:ln>
                <a:solidFill>
                  <a:srgbClr val="000000"/>
                </a:solidFill>
                <a:latin typeface="宋体" panose="02010600030101010101" pitchFamily="2" charset="-122"/>
                <a:ea typeface="宋体" panose="02010600030101010101" pitchFamily="2" charset="-122"/>
              </a:rPr>
              <a:t>授权经营管理关系</a:t>
            </a:r>
            <a:endParaRPr lang="zh-CN" altLang="en-US" sz="1600" kern="10" spc="320" normalizeH="1">
              <a:ln w="3175">
                <a:solidFill>
                  <a:srgbClr val="000000"/>
                </a:solidFill>
                <a:round/>
              </a:ln>
              <a:solidFill>
                <a:srgbClr val="000000"/>
              </a:solidFill>
              <a:latin typeface="宋体" panose="02010600030101010101" pitchFamily="2" charset="-122"/>
              <a:ea typeface="宋体" panose="02010600030101010101" pitchFamily="2" charset="-122"/>
            </a:endParaRPr>
          </a:p>
        </p:txBody>
      </p:sp>
      <p:sp>
        <p:nvSpPr>
          <p:cNvPr id="32787" name="WordArt 15"/>
          <p:cNvSpPr>
            <a:spLocks noChangeArrowheads="1" noChangeShapeType="1" noTextEdit="1"/>
          </p:cNvSpPr>
          <p:nvPr/>
        </p:nvSpPr>
        <p:spPr bwMode="auto">
          <a:xfrm>
            <a:off x="3960813" y="5408613"/>
            <a:ext cx="1600200" cy="200025"/>
          </a:xfrm>
          <a:prstGeom prst="rect">
            <a:avLst/>
          </a:prstGeom>
        </p:spPr>
        <p:txBody>
          <a:bodyPr wrap="none" fromWordArt="1">
            <a:prstTxWarp prst="textPlain">
              <a:avLst>
                <a:gd name="adj" fmla="val 50000"/>
              </a:avLst>
            </a:prstTxWarp>
          </a:bodyPr>
          <a:lstStyle/>
          <a:p>
            <a:pPr algn="ctr"/>
            <a:r>
              <a:rPr lang="zh-CN" altLang="en-US" sz="1600" kern="10" spc="320" normalizeH="1">
                <a:ln w="3175">
                  <a:solidFill>
                    <a:srgbClr val="000000"/>
                  </a:solidFill>
                  <a:round/>
                </a:ln>
                <a:solidFill>
                  <a:srgbClr val="000000"/>
                </a:solidFill>
                <a:latin typeface="宋体" panose="02010600030101010101" pitchFamily="2" charset="-122"/>
                <a:ea typeface="宋体" panose="02010600030101010101" pitchFamily="2" charset="-122"/>
              </a:rPr>
              <a:t>受托经济责任关系</a:t>
            </a:r>
            <a:endParaRPr lang="zh-CN" altLang="en-US" sz="1600" kern="10" spc="320" normalizeH="1">
              <a:ln w="3175">
                <a:solidFill>
                  <a:srgbClr val="000000"/>
                </a:solidFill>
                <a:round/>
              </a:ln>
              <a:solidFill>
                <a:srgbClr val="000000"/>
              </a:solidFill>
              <a:latin typeface="宋体" panose="02010600030101010101" pitchFamily="2" charset="-122"/>
              <a:ea typeface="宋体" panose="02010600030101010101" pitchFamily="2" charset="-122"/>
            </a:endParaRPr>
          </a:p>
        </p:txBody>
      </p:sp>
      <p:sp>
        <p:nvSpPr>
          <p:cNvPr id="32788" name="Rectangle 16"/>
          <p:cNvSpPr>
            <a:spLocks noChangeArrowheads="1"/>
          </p:cNvSpPr>
          <p:nvPr/>
        </p:nvSpPr>
        <p:spPr bwMode="auto">
          <a:xfrm>
            <a:off x="1935163" y="1741488"/>
            <a:ext cx="244475" cy="433387"/>
          </a:xfrm>
          <a:prstGeom prst="rect">
            <a:avLst/>
          </a:prstGeom>
          <a:noFill/>
          <a:ln w="9525">
            <a:noFill/>
            <a:miter lim="800000"/>
          </a:ln>
        </p:spPr>
        <p:txBody>
          <a:bodyPr wrap="none" anchor="ctr">
            <a:spAutoFit/>
          </a:bodyPr>
          <a:lstStyle/>
          <a:p>
            <a:endParaRPr lang="en-US" altLang="zh-CN" sz="1400">
              <a:latin typeface="Verdana" panose="020B0604030504040204" pitchFamily="34" charset="0"/>
            </a:endParaRPr>
          </a:p>
          <a:p>
            <a:pPr eaLnBrk="0" hangingPunct="0"/>
            <a:endParaRPr lang="en-US" altLang="zh-CN">
              <a:latin typeface="Verdana" panose="020B0604030504040204" pitchFamily="34" charset="0"/>
            </a:endParaRPr>
          </a:p>
        </p:txBody>
      </p:sp>
      <p:sp>
        <p:nvSpPr>
          <p:cNvPr id="32789" name="Rectangle 17"/>
          <p:cNvSpPr>
            <a:spLocks noChangeArrowheads="1"/>
          </p:cNvSpPr>
          <p:nvPr/>
        </p:nvSpPr>
        <p:spPr bwMode="auto">
          <a:xfrm>
            <a:off x="1990725" y="2205038"/>
            <a:ext cx="184150" cy="944562"/>
          </a:xfrm>
          <a:prstGeom prst="rect">
            <a:avLst/>
          </a:prstGeom>
          <a:noFill/>
          <a:ln w="9525">
            <a:noFill/>
            <a:miter lim="800000"/>
          </a:ln>
        </p:spPr>
        <p:txBody>
          <a:bodyPr wrap="none" anchor="ctr">
            <a:spAutoFit/>
          </a:bodyPr>
          <a:lstStyle/>
          <a:p>
            <a:endParaRPr lang="en-US" altLang="zh-CN" sz="1200">
              <a:latin typeface="Times New Roman" panose="02020603050405020304" pitchFamily="18" charset="0"/>
              <a:cs typeface="Times New Roman" panose="02020603050405020304" pitchFamily="18" charset="0"/>
            </a:endParaRPr>
          </a:p>
          <a:p>
            <a:pPr eaLnBrk="0" hangingPunct="0"/>
            <a:br>
              <a:rPr lang="en-US" altLang="zh-CN" sz="1200">
                <a:latin typeface="Times New Roman" panose="02020603050405020304" pitchFamily="18" charset="0"/>
                <a:cs typeface="Times New Roman" panose="02020603050405020304" pitchFamily="18" charset="0"/>
              </a:rPr>
            </a:br>
            <a:endParaRPr lang="en-US" altLang="zh-CN" sz="1400">
              <a:latin typeface="Verdana" panose="020B0604030504040204" pitchFamily="34" charset="0"/>
              <a:cs typeface="Times New Roman" panose="02020603050405020304" pitchFamily="18" charset="0"/>
            </a:endParaRPr>
          </a:p>
          <a:p>
            <a:pPr eaLnBrk="0" hangingPunct="0"/>
            <a:endParaRPr lang="en-US" altLang="zh-CN">
              <a:latin typeface="Verdana" panose="020B0604030504040204" pitchFamily="34" charset="0"/>
              <a:cs typeface="Times New Roman" panose="02020603050405020304" pitchFamily="18" charset="0"/>
            </a:endParaRPr>
          </a:p>
        </p:txBody>
      </p:sp>
      <p:sp>
        <p:nvSpPr>
          <p:cNvPr id="32790" name="Line 18"/>
          <p:cNvSpPr>
            <a:spLocks noChangeShapeType="1"/>
          </p:cNvSpPr>
          <p:nvPr/>
        </p:nvSpPr>
        <p:spPr bwMode="auto">
          <a:xfrm flipV="1">
            <a:off x="3132138" y="5227638"/>
            <a:ext cx="3133725" cy="1587"/>
          </a:xfrm>
          <a:prstGeom prst="line">
            <a:avLst/>
          </a:prstGeom>
          <a:noFill/>
          <a:ln w="9525">
            <a:solidFill>
              <a:schemeClr val="tx1"/>
            </a:solidFill>
            <a:round/>
            <a:tailEnd type="triangle" w="med" len="med"/>
          </a:ln>
        </p:spPr>
        <p:txBody>
          <a:bodyPr/>
          <a:lstStyle/>
          <a:p>
            <a:endParaRPr lang="zh-CN" altLang="en-US"/>
          </a:p>
        </p:txBody>
      </p:sp>
      <p:sp>
        <p:nvSpPr>
          <p:cNvPr id="32791" name="Line 19"/>
          <p:cNvSpPr>
            <a:spLocks noChangeShapeType="1"/>
          </p:cNvSpPr>
          <p:nvPr/>
        </p:nvSpPr>
        <p:spPr bwMode="auto">
          <a:xfrm flipH="1" flipV="1">
            <a:off x="3167063" y="4760913"/>
            <a:ext cx="3098800" cy="36512"/>
          </a:xfrm>
          <a:prstGeom prst="line">
            <a:avLst/>
          </a:prstGeom>
          <a:noFill/>
          <a:ln w="9525">
            <a:solidFill>
              <a:schemeClr val="tx1"/>
            </a:solidFill>
            <a:round/>
            <a:tailEnd type="triangle" w="med" len="med"/>
          </a:ln>
        </p:spPr>
        <p:txBody>
          <a:bodyPr/>
          <a:lstStyle/>
          <a:p>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8097</Words>
  <Application>WPS 演示</Application>
  <PresentationFormat>自定义</PresentationFormat>
  <Paragraphs>787</Paragraphs>
  <Slides>56</Slides>
  <Notes>54</Notes>
  <HiddenSlides>0</HiddenSlides>
  <MMClips>0</MMClips>
  <ScaleCrop>false</ScaleCrop>
  <HeadingPairs>
    <vt:vector size="6" baseType="variant">
      <vt:variant>
        <vt:lpstr>已用的字体</vt:lpstr>
      </vt:variant>
      <vt:variant>
        <vt:i4>25</vt:i4>
      </vt:variant>
      <vt:variant>
        <vt:lpstr>主题</vt:lpstr>
      </vt:variant>
      <vt:variant>
        <vt:i4>1</vt:i4>
      </vt:variant>
      <vt:variant>
        <vt:lpstr>幻灯片标题</vt:lpstr>
      </vt:variant>
      <vt:variant>
        <vt:i4>56</vt:i4>
      </vt:variant>
    </vt:vector>
  </HeadingPairs>
  <TitlesOfParts>
    <vt:vector size="82" baseType="lpstr">
      <vt:lpstr>Arial</vt:lpstr>
      <vt:lpstr>宋体</vt:lpstr>
      <vt:lpstr>Wingdings</vt:lpstr>
      <vt:lpstr>Calibri</vt:lpstr>
      <vt:lpstr>微软雅黑</vt:lpstr>
      <vt:lpstr>AvantGarde Md BT</vt:lpstr>
      <vt:lpstr>不给糖就捣蛋的万圣节</vt:lpstr>
      <vt:lpstr>方正兰亭黑_GBK</vt:lpstr>
      <vt:lpstr>Arial Unicode MS</vt:lpstr>
      <vt:lpstr>Agency FB</vt:lpstr>
      <vt:lpstr>Lato Regular</vt:lpstr>
      <vt:lpstr>方正大黑体_GBK</vt:lpstr>
      <vt:lpstr>Agency FB</vt:lpstr>
      <vt:lpstr>楷体</vt:lpstr>
      <vt:lpstr>华文行楷</vt:lpstr>
      <vt:lpstr>Times New Roman</vt:lpstr>
      <vt:lpstr>Verdana</vt:lpstr>
      <vt:lpstr>华文细黑</vt:lpstr>
      <vt:lpstr>华文中宋</vt:lpstr>
      <vt:lpstr>幼圆</vt:lpstr>
      <vt:lpstr>华文新魏</vt:lpstr>
      <vt:lpstr>方正姚体</vt:lpstr>
      <vt:lpstr>黑体</vt:lpstr>
      <vt:lpstr>Wingdings 2</vt:lpstr>
      <vt:lpstr>隶书</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金融理财方案PPT</dc:title>
  <dc:creator/>
  <cp:lastModifiedBy>六月</cp:lastModifiedBy>
  <cp:revision>28</cp:revision>
  <dcterms:created xsi:type="dcterms:W3CDTF">2017-02-25T10:00:00Z</dcterms:created>
  <dcterms:modified xsi:type="dcterms:W3CDTF">2021-12-25T02:03:54Z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2052-11.3.0.9228</vt:lpwstr>
  </property>
</Properties>
</file>